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87" r:id="rId5"/>
    <p:sldId id="344" r:id="rId6"/>
    <p:sldId id="315" r:id="rId7"/>
    <p:sldId id="345" r:id="rId8"/>
    <p:sldId id="324" r:id="rId9"/>
    <p:sldId id="312" r:id="rId10"/>
    <p:sldId id="346" r:id="rId11"/>
    <p:sldId id="342" r:id="rId12"/>
    <p:sldId id="313" r:id="rId13"/>
    <p:sldId id="316" r:id="rId14"/>
    <p:sldId id="348" r:id="rId15"/>
    <p:sldId id="314" r:id="rId16"/>
    <p:sldId id="341" r:id="rId17"/>
    <p:sldId id="339" r:id="rId18"/>
    <p:sldId id="340" r:id="rId19"/>
    <p:sldId id="319" r:id="rId20"/>
    <p:sldId id="343" r:id="rId21"/>
    <p:sldId id="349" r:id="rId22"/>
    <p:sldId id="337" r:id="rId23"/>
    <p:sldId id="267" r:id="rId24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" initials="G" lastIdx="1" clrIdx="0">
    <p:extLst>
      <p:ext uri="{19B8F6BF-5375-455C-9EA6-DF929625EA0E}">
        <p15:presenceInfo xmlns:p15="http://schemas.microsoft.com/office/powerpoint/2012/main" userId="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730"/>
    <a:srgbClr val="302757"/>
    <a:srgbClr val="041B3D"/>
    <a:srgbClr val="8C5FBE"/>
    <a:srgbClr val="0B0D32"/>
    <a:srgbClr val="302857"/>
    <a:srgbClr val="0E103D"/>
    <a:srgbClr val="000000"/>
    <a:srgbClr val="0B0916"/>
    <a:srgbClr val="141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43A21E-1BA3-423C-A6D3-F6E1C5B694AE}" v="514" dt="2026-05-06T12:18:27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3447" autoAdjust="0"/>
  </p:normalViewPr>
  <p:slideViewPr>
    <p:cSldViewPr snapToGrid="0" snapToObjects="1">
      <p:cViewPr varScale="1">
        <p:scale>
          <a:sx n="161" d="100"/>
          <a:sy n="161" d="100"/>
        </p:scale>
        <p:origin x="62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87A-6D49-932F-13EE1A167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87A-6D49-932F-13EE1A167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87A-6D49-932F-13EE1A167B89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0-4B4A-90C5-3A0B578C80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E2-A64C-B91D-1E48A1A9BC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0-4B4A-90C5-3A0B578C80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30-4B4A-90C5-3A0B578C8055}"/>
              </c:ext>
            </c:extLst>
          </c:dPt>
          <c:cat>
            <c:strRef>
              <c:f>Sheet1!$A$2:$A$5</c:f>
              <c:strCache>
                <c:ptCount val="4"/>
                <c:pt idx="0">
                  <c:v>Teksas1</c:v>
                </c:pt>
                <c:pt idx="1">
                  <c:v>Teksas2</c:v>
                </c:pt>
                <c:pt idx="2">
                  <c:v>Teksas3</c:v>
                </c:pt>
                <c:pt idx="3">
                  <c:v>Teksas14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E2-A64C-B91D-1E48A1A9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30275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9-D348-83CA-2EB763199A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C5FBE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9-D348-83CA-2EB763199A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2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C9-D348-83CA-2EB763199A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302757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Tekstas 1</c:v>
                </c:pt>
                <c:pt idx="1">
                  <c:v>Tekstas 2</c:v>
                </c:pt>
                <c:pt idx="2">
                  <c:v>Tekstas 3</c:v>
                </c:pt>
                <c:pt idx="3">
                  <c:v>Tekstas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C9-D348-83CA-2EB763199A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4"/>
        <c:axId val="661620096"/>
        <c:axId val="661473104"/>
      </c:barChart>
      <c:catAx>
        <c:axId val="66162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302757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661473104"/>
        <c:crosses val="autoZero"/>
        <c:auto val="1"/>
        <c:lblAlgn val="ctr"/>
        <c:lblOffset val="100"/>
        <c:noMultiLvlLbl val="0"/>
      </c:catAx>
      <c:valAx>
        <c:axId val="6614731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6616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603F4-D13C-4598-B797-1C40F9080364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8875590D-92AA-4F54-B1A9-4BDCAE47127B}">
      <dgm:prSet phldrT="[Text]" custT="1"/>
      <dgm:spPr/>
      <dgm:t>
        <a:bodyPr/>
        <a:lstStyle/>
        <a:p>
          <a:r>
            <a:rPr lang="lt-LT" sz="1800" dirty="0"/>
            <a:t>Atitiktis gynybos prioritetams </a:t>
          </a:r>
        </a:p>
      </dgm:t>
    </dgm:pt>
    <dgm:pt modelId="{3EF48188-22EB-4F68-B4B0-CDD16B0AB6A7}" type="parTrans" cxnId="{8F38CC3F-D0CB-464E-8710-AC99B6F87BE5}">
      <dgm:prSet/>
      <dgm:spPr/>
      <dgm:t>
        <a:bodyPr/>
        <a:lstStyle/>
        <a:p>
          <a:endParaRPr lang="lt-LT"/>
        </a:p>
      </dgm:t>
    </dgm:pt>
    <dgm:pt modelId="{FBD4F5C8-7503-42E3-AB02-1D6AFBB4D2BB}" type="sibTrans" cxnId="{8F38CC3F-D0CB-464E-8710-AC99B6F87BE5}">
      <dgm:prSet/>
      <dgm:spPr/>
      <dgm:t>
        <a:bodyPr/>
        <a:lstStyle/>
        <a:p>
          <a:endParaRPr lang="lt-LT"/>
        </a:p>
      </dgm:t>
    </dgm:pt>
    <dgm:pt modelId="{1393D6D1-1F2A-4BC3-8B25-EAA578D2A67A}">
      <dgm:prSet phldrT="[Text]" custT="1"/>
      <dgm:spPr/>
      <dgm:t>
        <a:bodyPr/>
        <a:lstStyle/>
        <a:p>
          <a:pPr>
            <a:buNone/>
          </a:pPr>
          <a:r>
            <a:rPr lang="lt-LT" sz="1800" dirty="0"/>
            <a:t>Produkto, paslaugos arba technologijos naujumas / inovatyvumas</a:t>
          </a:r>
        </a:p>
      </dgm:t>
    </dgm:pt>
    <dgm:pt modelId="{1EC55673-B416-4AF2-90C4-68ADA40776C3}" type="parTrans" cxnId="{0671EF32-1899-4FEC-9863-5495B4579749}">
      <dgm:prSet/>
      <dgm:spPr/>
      <dgm:t>
        <a:bodyPr/>
        <a:lstStyle/>
        <a:p>
          <a:endParaRPr lang="lt-LT"/>
        </a:p>
      </dgm:t>
    </dgm:pt>
    <dgm:pt modelId="{41901754-962D-4192-BDFB-B0336266B743}" type="sibTrans" cxnId="{0671EF32-1899-4FEC-9863-5495B4579749}">
      <dgm:prSet/>
      <dgm:spPr/>
      <dgm:t>
        <a:bodyPr/>
        <a:lstStyle/>
        <a:p>
          <a:endParaRPr lang="lt-LT"/>
        </a:p>
      </dgm:t>
    </dgm:pt>
    <dgm:pt modelId="{7C755F62-4F30-4384-8560-4B461757022E}">
      <dgm:prSet phldrT="[Text]" custT="1"/>
      <dgm:spPr/>
      <dgm:t>
        <a:bodyPr/>
        <a:lstStyle/>
        <a:p>
          <a:pPr>
            <a:buNone/>
          </a:pPr>
          <a:r>
            <a:rPr lang="lt-LT" sz="1600" dirty="0"/>
            <a:t>Pareiškėjo vystomo produkto, paslaugos ar technologijos planuojamas išvystymo lygis įgyvendinus projektą</a:t>
          </a:r>
        </a:p>
      </dgm:t>
    </dgm:pt>
    <dgm:pt modelId="{F2CC9A78-70E1-46FF-B1E6-DE5869ECE6C2}" type="parTrans" cxnId="{C0EA21F5-CB44-40AD-BA38-4C6E88A56E51}">
      <dgm:prSet/>
      <dgm:spPr/>
      <dgm:t>
        <a:bodyPr/>
        <a:lstStyle/>
        <a:p>
          <a:endParaRPr lang="lt-LT"/>
        </a:p>
      </dgm:t>
    </dgm:pt>
    <dgm:pt modelId="{BB981560-8851-4003-A809-F85CCBBC38EA}" type="sibTrans" cxnId="{C0EA21F5-CB44-40AD-BA38-4C6E88A56E51}">
      <dgm:prSet/>
      <dgm:spPr/>
      <dgm:t>
        <a:bodyPr/>
        <a:lstStyle/>
        <a:p>
          <a:endParaRPr lang="lt-LT"/>
        </a:p>
      </dgm:t>
    </dgm:pt>
    <dgm:pt modelId="{F42BF1C8-1189-4047-B100-B6820B4A2C2B}">
      <dgm:prSet phldrT="[Text]" custT="1"/>
      <dgm:spPr/>
      <dgm:t>
        <a:bodyPr/>
        <a:lstStyle/>
        <a:p>
          <a:pPr>
            <a:buNone/>
          </a:pPr>
          <a:r>
            <a:rPr lang="lt-LT" sz="1800" dirty="0"/>
            <a:t>Rezultato komercinis potencialas</a:t>
          </a:r>
        </a:p>
      </dgm:t>
    </dgm:pt>
    <dgm:pt modelId="{03CBF5FD-4CDB-4D09-A3FD-37DB83994482}" type="parTrans" cxnId="{37D5CECD-FF3E-40E6-B897-11860FFD2B4E}">
      <dgm:prSet/>
      <dgm:spPr/>
      <dgm:t>
        <a:bodyPr/>
        <a:lstStyle/>
        <a:p>
          <a:endParaRPr lang="lt-LT"/>
        </a:p>
      </dgm:t>
    </dgm:pt>
    <dgm:pt modelId="{7A818A06-2F61-4F94-9E60-172572EDBB38}" type="sibTrans" cxnId="{37D5CECD-FF3E-40E6-B897-11860FFD2B4E}">
      <dgm:prSet/>
      <dgm:spPr/>
      <dgm:t>
        <a:bodyPr/>
        <a:lstStyle/>
        <a:p>
          <a:endParaRPr lang="lt-LT"/>
        </a:p>
      </dgm:t>
    </dgm:pt>
    <dgm:pt modelId="{E1EEC02B-DA9C-4B7A-8283-70E7110B4280}">
      <dgm:prSet/>
      <dgm:spPr/>
      <dgm:t>
        <a:bodyPr/>
        <a:lstStyle/>
        <a:p>
          <a:r>
            <a:rPr lang="lt-LT" dirty="0"/>
            <a:t>Pajėgumai ir resursai</a:t>
          </a:r>
        </a:p>
      </dgm:t>
    </dgm:pt>
    <dgm:pt modelId="{464129B7-9295-4F82-9946-FC4EB7CE9A44}" type="parTrans" cxnId="{9576D7A0-F7EE-4537-AC20-66F27550F403}">
      <dgm:prSet/>
      <dgm:spPr/>
      <dgm:t>
        <a:bodyPr/>
        <a:lstStyle/>
        <a:p>
          <a:endParaRPr lang="lt-LT"/>
        </a:p>
      </dgm:t>
    </dgm:pt>
    <dgm:pt modelId="{2A07F1D9-8511-479A-B724-7F85C5348542}" type="sibTrans" cxnId="{9576D7A0-F7EE-4537-AC20-66F27550F403}">
      <dgm:prSet/>
      <dgm:spPr/>
      <dgm:t>
        <a:bodyPr/>
        <a:lstStyle/>
        <a:p>
          <a:endParaRPr lang="lt-LT"/>
        </a:p>
      </dgm:t>
    </dgm:pt>
    <dgm:pt modelId="{E00A8335-716A-45CD-B3BD-A8BC9BB1CA2B}" type="pres">
      <dgm:prSet presAssocID="{3A0603F4-D13C-4598-B797-1C40F9080364}" presName="linear" presStyleCnt="0">
        <dgm:presLayoutVars>
          <dgm:dir/>
          <dgm:animLvl val="lvl"/>
          <dgm:resizeHandles val="exact"/>
        </dgm:presLayoutVars>
      </dgm:prSet>
      <dgm:spPr/>
    </dgm:pt>
    <dgm:pt modelId="{F11EBF0A-99A3-409C-B46C-B4992414546A}" type="pres">
      <dgm:prSet presAssocID="{8875590D-92AA-4F54-B1A9-4BDCAE47127B}" presName="parentLin" presStyleCnt="0"/>
      <dgm:spPr/>
    </dgm:pt>
    <dgm:pt modelId="{09766B72-3A63-4956-9053-E043F45C456E}" type="pres">
      <dgm:prSet presAssocID="{8875590D-92AA-4F54-B1A9-4BDCAE47127B}" presName="parentLeftMargin" presStyleLbl="node1" presStyleIdx="0" presStyleCnt="5"/>
      <dgm:spPr/>
    </dgm:pt>
    <dgm:pt modelId="{1B9CD785-E1C9-4FF6-8185-EE70C7F6FFC2}" type="pres">
      <dgm:prSet presAssocID="{8875590D-92AA-4F54-B1A9-4BDCAE47127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17D4182-BA1A-4809-92B1-C0A19B718851}" type="pres">
      <dgm:prSet presAssocID="{8875590D-92AA-4F54-B1A9-4BDCAE47127B}" presName="negativeSpace" presStyleCnt="0"/>
      <dgm:spPr/>
    </dgm:pt>
    <dgm:pt modelId="{2C1A519B-4E23-4029-836E-C9CF982AB8C6}" type="pres">
      <dgm:prSet presAssocID="{8875590D-92AA-4F54-B1A9-4BDCAE47127B}" presName="childText" presStyleLbl="conFgAcc1" presStyleIdx="0" presStyleCnt="5">
        <dgm:presLayoutVars>
          <dgm:bulletEnabled val="1"/>
        </dgm:presLayoutVars>
      </dgm:prSet>
      <dgm:spPr/>
    </dgm:pt>
    <dgm:pt modelId="{D23ADA23-517F-4344-BE5E-E22A55C3D354}" type="pres">
      <dgm:prSet presAssocID="{FBD4F5C8-7503-42E3-AB02-1D6AFBB4D2BB}" presName="spaceBetweenRectangles" presStyleCnt="0"/>
      <dgm:spPr/>
    </dgm:pt>
    <dgm:pt modelId="{799D270D-56C4-4432-9A6C-4C9D6EA5149D}" type="pres">
      <dgm:prSet presAssocID="{1393D6D1-1F2A-4BC3-8B25-EAA578D2A67A}" presName="parentLin" presStyleCnt="0"/>
      <dgm:spPr/>
    </dgm:pt>
    <dgm:pt modelId="{079BAECC-F7DB-4717-9011-73EB2230B3DD}" type="pres">
      <dgm:prSet presAssocID="{1393D6D1-1F2A-4BC3-8B25-EAA578D2A67A}" presName="parentLeftMargin" presStyleLbl="node1" presStyleIdx="0" presStyleCnt="5"/>
      <dgm:spPr/>
    </dgm:pt>
    <dgm:pt modelId="{8A2C0508-34BD-44C3-AEF2-8B90A7375B3A}" type="pres">
      <dgm:prSet presAssocID="{1393D6D1-1F2A-4BC3-8B25-EAA578D2A67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492070D-A611-410E-A613-8AA2AB33342D}" type="pres">
      <dgm:prSet presAssocID="{1393D6D1-1F2A-4BC3-8B25-EAA578D2A67A}" presName="negativeSpace" presStyleCnt="0"/>
      <dgm:spPr/>
    </dgm:pt>
    <dgm:pt modelId="{85D056CE-1A7B-4B1A-899B-154F1E8738B0}" type="pres">
      <dgm:prSet presAssocID="{1393D6D1-1F2A-4BC3-8B25-EAA578D2A67A}" presName="childText" presStyleLbl="conFgAcc1" presStyleIdx="1" presStyleCnt="5">
        <dgm:presLayoutVars>
          <dgm:bulletEnabled val="1"/>
        </dgm:presLayoutVars>
      </dgm:prSet>
      <dgm:spPr/>
    </dgm:pt>
    <dgm:pt modelId="{7D00D3BC-81B6-48D7-83E4-DD6920C7873E}" type="pres">
      <dgm:prSet presAssocID="{41901754-962D-4192-BDFB-B0336266B743}" presName="spaceBetweenRectangles" presStyleCnt="0"/>
      <dgm:spPr/>
    </dgm:pt>
    <dgm:pt modelId="{F8100ADC-F2DB-4F6E-91A6-BC21D4013A63}" type="pres">
      <dgm:prSet presAssocID="{7C755F62-4F30-4384-8560-4B461757022E}" presName="parentLin" presStyleCnt="0"/>
      <dgm:spPr/>
    </dgm:pt>
    <dgm:pt modelId="{9EFFA56C-FE68-4134-BB66-BF3236D63012}" type="pres">
      <dgm:prSet presAssocID="{7C755F62-4F30-4384-8560-4B461757022E}" presName="parentLeftMargin" presStyleLbl="node1" presStyleIdx="1" presStyleCnt="5"/>
      <dgm:spPr/>
    </dgm:pt>
    <dgm:pt modelId="{61277979-467A-4EA3-817E-E0539F179BE8}" type="pres">
      <dgm:prSet presAssocID="{7C755F62-4F30-4384-8560-4B46175702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3847F8E-9176-439C-9FDE-29C4BCB8C758}" type="pres">
      <dgm:prSet presAssocID="{7C755F62-4F30-4384-8560-4B461757022E}" presName="negativeSpace" presStyleCnt="0"/>
      <dgm:spPr/>
    </dgm:pt>
    <dgm:pt modelId="{64941924-F02F-4B75-B99A-3CCC69F87CF6}" type="pres">
      <dgm:prSet presAssocID="{7C755F62-4F30-4384-8560-4B461757022E}" presName="childText" presStyleLbl="conFgAcc1" presStyleIdx="2" presStyleCnt="5">
        <dgm:presLayoutVars>
          <dgm:bulletEnabled val="1"/>
        </dgm:presLayoutVars>
      </dgm:prSet>
      <dgm:spPr/>
    </dgm:pt>
    <dgm:pt modelId="{F3F1C96A-745B-47B6-AB82-0A6F10C749BE}" type="pres">
      <dgm:prSet presAssocID="{BB981560-8851-4003-A809-F85CCBBC38EA}" presName="spaceBetweenRectangles" presStyleCnt="0"/>
      <dgm:spPr/>
    </dgm:pt>
    <dgm:pt modelId="{FD65AB79-06EA-4C52-A00C-E5BBC2CD66D0}" type="pres">
      <dgm:prSet presAssocID="{F42BF1C8-1189-4047-B100-B6820B4A2C2B}" presName="parentLin" presStyleCnt="0"/>
      <dgm:spPr/>
    </dgm:pt>
    <dgm:pt modelId="{D2C770AD-B7CE-4467-ADF0-F2E822A97B35}" type="pres">
      <dgm:prSet presAssocID="{F42BF1C8-1189-4047-B100-B6820B4A2C2B}" presName="parentLeftMargin" presStyleLbl="node1" presStyleIdx="2" presStyleCnt="5"/>
      <dgm:spPr/>
    </dgm:pt>
    <dgm:pt modelId="{699EC3AA-66A0-48E2-BB76-A1293FE9E12C}" type="pres">
      <dgm:prSet presAssocID="{F42BF1C8-1189-4047-B100-B6820B4A2C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247DCF-83A4-4C8C-AA76-F1508C562F42}" type="pres">
      <dgm:prSet presAssocID="{F42BF1C8-1189-4047-B100-B6820B4A2C2B}" presName="negativeSpace" presStyleCnt="0"/>
      <dgm:spPr/>
    </dgm:pt>
    <dgm:pt modelId="{301C1C70-E2CA-4841-8C03-D5778D00CFCC}" type="pres">
      <dgm:prSet presAssocID="{F42BF1C8-1189-4047-B100-B6820B4A2C2B}" presName="childText" presStyleLbl="conFgAcc1" presStyleIdx="3" presStyleCnt="5">
        <dgm:presLayoutVars>
          <dgm:bulletEnabled val="1"/>
        </dgm:presLayoutVars>
      </dgm:prSet>
      <dgm:spPr/>
    </dgm:pt>
    <dgm:pt modelId="{306B6239-B054-456F-974D-56C3AFC0DB52}" type="pres">
      <dgm:prSet presAssocID="{7A818A06-2F61-4F94-9E60-172572EDBB38}" presName="spaceBetweenRectangles" presStyleCnt="0"/>
      <dgm:spPr/>
    </dgm:pt>
    <dgm:pt modelId="{C8278B41-28FF-4431-A9EB-C44B12731E9F}" type="pres">
      <dgm:prSet presAssocID="{E1EEC02B-DA9C-4B7A-8283-70E7110B4280}" presName="parentLin" presStyleCnt="0"/>
      <dgm:spPr/>
    </dgm:pt>
    <dgm:pt modelId="{E4BCEFDF-8825-45F3-887B-BA9784077345}" type="pres">
      <dgm:prSet presAssocID="{E1EEC02B-DA9C-4B7A-8283-70E7110B4280}" presName="parentLeftMargin" presStyleLbl="node1" presStyleIdx="3" presStyleCnt="5"/>
      <dgm:spPr/>
    </dgm:pt>
    <dgm:pt modelId="{DEAD5144-557D-4014-84AD-605429ED9EEB}" type="pres">
      <dgm:prSet presAssocID="{E1EEC02B-DA9C-4B7A-8283-70E7110B428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95CD3C5-DB4E-4F3A-B1C6-302717377786}" type="pres">
      <dgm:prSet presAssocID="{E1EEC02B-DA9C-4B7A-8283-70E7110B4280}" presName="negativeSpace" presStyleCnt="0"/>
      <dgm:spPr/>
    </dgm:pt>
    <dgm:pt modelId="{6054F883-63B8-4CB8-9311-4679610E0833}" type="pres">
      <dgm:prSet presAssocID="{E1EEC02B-DA9C-4B7A-8283-70E7110B42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BDB4D02-B4AF-443E-9EE9-B9BB37362BC4}" type="presOf" srcId="{E1EEC02B-DA9C-4B7A-8283-70E7110B4280}" destId="{DEAD5144-557D-4014-84AD-605429ED9EEB}" srcOrd="1" destOrd="0" presId="urn:microsoft.com/office/officeart/2005/8/layout/list1"/>
    <dgm:cxn modelId="{0671EF32-1899-4FEC-9863-5495B4579749}" srcId="{3A0603F4-D13C-4598-B797-1C40F9080364}" destId="{1393D6D1-1F2A-4BC3-8B25-EAA578D2A67A}" srcOrd="1" destOrd="0" parTransId="{1EC55673-B416-4AF2-90C4-68ADA40776C3}" sibTransId="{41901754-962D-4192-BDFB-B0336266B743}"/>
    <dgm:cxn modelId="{A74EBE33-894D-4105-9339-FD658ED4DD12}" type="presOf" srcId="{F42BF1C8-1189-4047-B100-B6820B4A2C2B}" destId="{699EC3AA-66A0-48E2-BB76-A1293FE9E12C}" srcOrd="1" destOrd="0" presId="urn:microsoft.com/office/officeart/2005/8/layout/list1"/>
    <dgm:cxn modelId="{8F38CC3F-D0CB-464E-8710-AC99B6F87BE5}" srcId="{3A0603F4-D13C-4598-B797-1C40F9080364}" destId="{8875590D-92AA-4F54-B1A9-4BDCAE47127B}" srcOrd="0" destOrd="0" parTransId="{3EF48188-22EB-4F68-B4B0-CDD16B0AB6A7}" sibTransId="{FBD4F5C8-7503-42E3-AB02-1D6AFBB4D2BB}"/>
    <dgm:cxn modelId="{10A73D5B-B51F-447D-9B23-FA160D0EFA2C}" type="presOf" srcId="{E1EEC02B-DA9C-4B7A-8283-70E7110B4280}" destId="{E4BCEFDF-8825-45F3-887B-BA9784077345}" srcOrd="0" destOrd="0" presId="urn:microsoft.com/office/officeart/2005/8/layout/list1"/>
    <dgm:cxn modelId="{B3010D62-4C02-4581-B690-7DA168F83597}" type="presOf" srcId="{3A0603F4-D13C-4598-B797-1C40F9080364}" destId="{E00A8335-716A-45CD-B3BD-A8BC9BB1CA2B}" srcOrd="0" destOrd="0" presId="urn:microsoft.com/office/officeart/2005/8/layout/list1"/>
    <dgm:cxn modelId="{081D964E-F147-4D46-A60F-B514C20767BA}" type="presOf" srcId="{F42BF1C8-1189-4047-B100-B6820B4A2C2B}" destId="{D2C770AD-B7CE-4467-ADF0-F2E822A97B35}" srcOrd="0" destOrd="0" presId="urn:microsoft.com/office/officeart/2005/8/layout/list1"/>
    <dgm:cxn modelId="{83CF998F-7095-4DA9-9DD2-7238FA7CB6A9}" type="presOf" srcId="{7C755F62-4F30-4384-8560-4B461757022E}" destId="{9EFFA56C-FE68-4134-BB66-BF3236D63012}" srcOrd="0" destOrd="0" presId="urn:microsoft.com/office/officeart/2005/8/layout/list1"/>
    <dgm:cxn modelId="{9576D7A0-F7EE-4537-AC20-66F27550F403}" srcId="{3A0603F4-D13C-4598-B797-1C40F9080364}" destId="{E1EEC02B-DA9C-4B7A-8283-70E7110B4280}" srcOrd="4" destOrd="0" parTransId="{464129B7-9295-4F82-9946-FC4EB7CE9A44}" sibTransId="{2A07F1D9-8511-479A-B724-7F85C5348542}"/>
    <dgm:cxn modelId="{8A9CB0B3-B6C6-4591-82BD-063B61E3323F}" type="presOf" srcId="{8875590D-92AA-4F54-B1A9-4BDCAE47127B}" destId="{1B9CD785-E1C9-4FF6-8185-EE70C7F6FFC2}" srcOrd="1" destOrd="0" presId="urn:microsoft.com/office/officeart/2005/8/layout/list1"/>
    <dgm:cxn modelId="{9205F7C7-9A24-47D1-A675-8C4DABA69206}" type="presOf" srcId="{1393D6D1-1F2A-4BC3-8B25-EAA578D2A67A}" destId="{079BAECC-F7DB-4717-9011-73EB2230B3DD}" srcOrd="0" destOrd="0" presId="urn:microsoft.com/office/officeart/2005/8/layout/list1"/>
    <dgm:cxn modelId="{37D5CECD-FF3E-40E6-B897-11860FFD2B4E}" srcId="{3A0603F4-D13C-4598-B797-1C40F9080364}" destId="{F42BF1C8-1189-4047-B100-B6820B4A2C2B}" srcOrd="3" destOrd="0" parTransId="{03CBF5FD-4CDB-4D09-A3FD-37DB83994482}" sibTransId="{7A818A06-2F61-4F94-9E60-172572EDBB38}"/>
    <dgm:cxn modelId="{3310D5E2-650D-4AA9-8153-2302187632E1}" type="presOf" srcId="{1393D6D1-1F2A-4BC3-8B25-EAA578D2A67A}" destId="{8A2C0508-34BD-44C3-AEF2-8B90A7375B3A}" srcOrd="1" destOrd="0" presId="urn:microsoft.com/office/officeart/2005/8/layout/list1"/>
    <dgm:cxn modelId="{C0EA21F5-CB44-40AD-BA38-4C6E88A56E51}" srcId="{3A0603F4-D13C-4598-B797-1C40F9080364}" destId="{7C755F62-4F30-4384-8560-4B461757022E}" srcOrd="2" destOrd="0" parTransId="{F2CC9A78-70E1-46FF-B1E6-DE5869ECE6C2}" sibTransId="{BB981560-8851-4003-A809-F85CCBBC38EA}"/>
    <dgm:cxn modelId="{16B31AF7-A7D8-4B16-B06B-96A4C6E532B4}" type="presOf" srcId="{7C755F62-4F30-4384-8560-4B461757022E}" destId="{61277979-467A-4EA3-817E-E0539F179BE8}" srcOrd="1" destOrd="0" presId="urn:microsoft.com/office/officeart/2005/8/layout/list1"/>
    <dgm:cxn modelId="{B155B7F7-E253-4BF7-A128-D66542CAB5CF}" type="presOf" srcId="{8875590D-92AA-4F54-B1A9-4BDCAE47127B}" destId="{09766B72-3A63-4956-9053-E043F45C456E}" srcOrd="0" destOrd="0" presId="urn:microsoft.com/office/officeart/2005/8/layout/list1"/>
    <dgm:cxn modelId="{258A3599-7DC3-4EAB-9F45-129856AC0AF3}" type="presParOf" srcId="{E00A8335-716A-45CD-B3BD-A8BC9BB1CA2B}" destId="{F11EBF0A-99A3-409C-B46C-B4992414546A}" srcOrd="0" destOrd="0" presId="urn:microsoft.com/office/officeart/2005/8/layout/list1"/>
    <dgm:cxn modelId="{A246A2FF-5667-45A3-B98B-CC76CD61F5DB}" type="presParOf" srcId="{F11EBF0A-99A3-409C-B46C-B4992414546A}" destId="{09766B72-3A63-4956-9053-E043F45C456E}" srcOrd="0" destOrd="0" presId="urn:microsoft.com/office/officeart/2005/8/layout/list1"/>
    <dgm:cxn modelId="{39584AE8-8361-4A61-A8EA-08CC8FF68925}" type="presParOf" srcId="{F11EBF0A-99A3-409C-B46C-B4992414546A}" destId="{1B9CD785-E1C9-4FF6-8185-EE70C7F6FFC2}" srcOrd="1" destOrd="0" presId="urn:microsoft.com/office/officeart/2005/8/layout/list1"/>
    <dgm:cxn modelId="{CEB60D54-993E-4671-A077-C9AD076E3FCF}" type="presParOf" srcId="{E00A8335-716A-45CD-B3BD-A8BC9BB1CA2B}" destId="{E17D4182-BA1A-4809-92B1-C0A19B718851}" srcOrd="1" destOrd="0" presId="urn:microsoft.com/office/officeart/2005/8/layout/list1"/>
    <dgm:cxn modelId="{4FFA1724-468F-499D-A109-728E69C2041F}" type="presParOf" srcId="{E00A8335-716A-45CD-B3BD-A8BC9BB1CA2B}" destId="{2C1A519B-4E23-4029-836E-C9CF982AB8C6}" srcOrd="2" destOrd="0" presId="urn:microsoft.com/office/officeart/2005/8/layout/list1"/>
    <dgm:cxn modelId="{3D1CFE6A-AA76-453A-BBD7-AE53A16BF573}" type="presParOf" srcId="{E00A8335-716A-45CD-B3BD-A8BC9BB1CA2B}" destId="{D23ADA23-517F-4344-BE5E-E22A55C3D354}" srcOrd="3" destOrd="0" presId="urn:microsoft.com/office/officeart/2005/8/layout/list1"/>
    <dgm:cxn modelId="{9AA4C356-C43A-478A-A1A8-D07A7CE67752}" type="presParOf" srcId="{E00A8335-716A-45CD-B3BD-A8BC9BB1CA2B}" destId="{799D270D-56C4-4432-9A6C-4C9D6EA5149D}" srcOrd="4" destOrd="0" presId="urn:microsoft.com/office/officeart/2005/8/layout/list1"/>
    <dgm:cxn modelId="{99F8DF06-ECC7-40FD-B920-5823CFDA52D9}" type="presParOf" srcId="{799D270D-56C4-4432-9A6C-4C9D6EA5149D}" destId="{079BAECC-F7DB-4717-9011-73EB2230B3DD}" srcOrd="0" destOrd="0" presId="urn:microsoft.com/office/officeart/2005/8/layout/list1"/>
    <dgm:cxn modelId="{CD2C356D-698D-436F-8FB0-3C15EC0A4460}" type="presParOf" srcId="{799D270D-56C4-4432-9A6C-4C9D6EA5149D}" destId="{8A2C0508-34BD-44C3-AEF2-8B90A7375B3A}" srcOrd="1" destOrd="0" presId="urn:microsoft.com/office/officeart/2005/8/layout/list1"/>
    <dgm:cxn modelId="{73354D7E-3289-461A-B226-FA9E5D1FAC2B}" type="presParOf" srcId="{E00A8335-716A-45CD-B3BD-A8BC9BB1CA2B}" destId="{6492070D-A611-410E-A613-8AA2AB33342D}" srcOrd="5" destOrd="0" presId="urn:microsoft.com/office/officeart/2005/8/layout/list1"/>
    <dgm:cxn modelId="{11796BC0-D4EE-4ED9-BC29-1D143C9BFEB7}" type="presParOf" srcId="{E00A8335-716A-45CD-B3BD-A8BC9BB1CA2B}" destId="{85D056CE-1A7B-4B1A-899B-154F1E8738B0}" srcOrd="6" destOrd="0" presId="urn:microsoft.com/office/officeart/2005/8/layout/list1"/>
    <dgm:cxn modelId="{7734A2BE-0DC2-4D19-8202-E170F598367A}" type="presParOf" srcId="{E00A8335-716A-45CD-B3BD-A8BC9BB1CA2B}" destId="{7D00D3BC-81B6-48D7-83E4-DD6920C7873E}" srcOrd="7" destOrd="0" presId="urn:microsoft.com/office/officeart/2005/8/layout/list1"/>
    <dgm:cxn modelId="{514E964B-3BF1-4092-A69F-E8E7E43C58E9}" type="presParOf" srcId="{E00A8335-716A-45CD-B3BD-A8BC9BB1CA2B}" destId="{F8100ADC-F2DB-4F6E-91A6-BC21D4013A63}" srcOrd="8" destOrd="0" presId="urn:microsoft.com/office/officeart/2005/8/layout/list1"/>
    <dgm:cxn modelId="{6C1C9909-4768-475A-A80A-EC25A2B911CD}" type="presParOf" srcId="{F8100ADC-F2DB-4F6E-91A6-BC21D4013A63}" destId="{9EFFA56C-FE68-4134-BB66-BF3236D63012}" srcOrd="0" destOrd="0" presId="urn:microsoft.com/office/officeart/2005/8/layout/list1"/>
    <dgm:cxn modelId="{5DF4BD8C-AE52-44E3-863D-4A2128B65EF2}" type="presParOf" srcId="{F8100ADC-F2DB-4F6E-91A6-BC21D4013A63}" destId="{61277979-467A-4EA3-817E-E0539F179BE8}" srcOrd="1" destOrd="0" presId="urn:microsoft.com/office/officeart/2005/8/layout/list1"/>
    <dgm:cxn modelId="{81914735-27AF-43F5-894F-BECF7D971B84}" type="presParOf" srcId="{E00A8335-716A-45CD-B3BD-A8BC9BB1CA2B}" destId="{23847F8E-9176-439C-9FDE-29C4BCB8C758}" srcOrd="9" destOrd="0" presId="urn:microsoft.com/office/officeart/2005/8/layout/list1"/>
    <dgm:cxn modelId="{63CE933C-17A9-4B60-B779-74A4F26EE458}" type="presParOf" srcId="{E00A8335-716A-45CD-B3BD-A8BC9BB1CA2B}" destId="{64941924-F02F-4B75-B99A-3CCC69F87CF6}" srcOrd="10" destOrd="0" presId="urn:microsoft.com/office/officeart/2005/8/layout/list1"/>
    <dgm:cxn modelId="{E8D1B660-1350-45AD-B349-9599478E449D}" type="presParOf" srcId="{E00A8335-716A-45CD-B3BD-A8BC9BB1CA2B}" destId="{F3F1C96A-745B-47B6-AB82-0A6F10C749BE}" srcOrd="11" destOrd="0" presId="urn:microsoft.com/office/officeart/2005/8/layout/list1"/>
    <dgm:cxn modelId="{3802D975-D146-48E1-AD13-58C91DD7A9B0}" type="presParOf" srcId="{E00A8335-716A-45CD-B3BD-A8BC9BB1CA2B}" destId="{FD65AB79-06EA-4C52-A00C-E5BBC2CD66D0}" srcOrd="12" destOrd="0" presId="urn:microsoft.com/office/officeart/2005/8/layout/list1"/>
    <dgm:cxn modelId="{1D69CA6A-45AE-4DE5-AB2F-E06C05F347B9}" type="presParOf" srcId="{FD65AB79-06EA-4C52-A00C-E5BBC2CD66D0}" destId="{D2C770AD-B7CE-4467-ADF0-F2E822A97B35}" srcOrd="0" destOrd="0" presId="urn:microsoft.com/office/officeart/2005/8/layout/list1"/>
    <dgm:cxn modelId="{B52A4C9A-AA22-4BC8-8655-DB4C010D56D4}" type="presParOf" srcId="{FD65AB79-06EA-4C52-A00C-E5BBC2CD66D0}" destId="{699EC3AA-66A0-48E2-BB76-A1293FE9E12C}" srcOrd="1" destOrd="0" presId="urn:microsoft.com/office/officeart/2005/8/layout/list1"/>
    <dgm:cxn modelId="{C58DABDC-A36D-472D-A64C-C91DEC9C7533}" type="presParOf" srcId="{E00A8335-716A-45CD-B3BD-A8BC9BB1CA2B}" destId="{D5247DCF-83A4-4C8C-AA76-F1508C562F42}" srcOrd="13" destOrd="0" presId="urn:microsoft.com/office/officeart/2005/8/layout/list1"/>
    <dgm:cxn modelId="{0A451650-EED5-46DE-908B-B1D870D1E69D}" type="presParOf" srcId="{E00A8335-716A-45CD-B3BD-A8BC9BB1CA2B}" destId="{301C1C70-E2CA-4841-8C03-D5778D00CFCC}" srcOrd="14" destOrd="0" presId="urn:microsoft.com/office/officeart/2005/8/layout/list1"/>
    <dgm:cxn modelId="{21E10F12-7F80-4662-AC31-F181E4472C69}" type="presParOf" srcId="{E00A8335-716A-45CD-B3BD-A8BC9BB1CA2B}" destId="{306B6239-B054-456F-974D-56C3AFC0DB52}" srcOrd="15" destOrd="0" presId="urn:microsoft.com/office/officeart/2005/8/layout/list1"/>
    <dgm:cxn modelId="{9C77721A-5B02-4268-9F8C-73F9F880BC72}" type="presParOf" srcId="{E00A8335-716A-45CD-B3BD-A8BC9BB1CA2B}" destId="{C8278B41-28FF-4431-A9EB-C44B12731E9F}" srcOrd="16" destOrd="0" presId="urn:microsoft.com/office/officeart/2005/8/layout/list1"/>
    <dgm:cxn modelId="{7B883302-2588-4A56-9C24-92F9518DC755}" type="presParOf" srcId="{C8278B41-28FF-4431-A9EB-C44B12731E9F}" destId="{E4BCEFDF-8825-45F3-887B-BA9784077345}" srcOrd="0" destOrd="0" presId="urn:microsoft.com/office/officeart/2005/8/layout/list1"/>
    <dgm:cxn modelId="{402F49B0-43CA-42F5-BC76-08C4EBA7BB6D}" type="presParOf" srcId="{C8278B41-28FF-4431-A9EB-C44B12731E9F}" destId="{DEAD5144-557D-4014-84AD-605429ED9EEB}" srcOrd="1" destOrd="0" presId="urn:microsoft.com/office/officeart/2005/8/layout/list1"/>
    <dgm:cxn modelId="{2ADDA1B4-0D09-4AB1-B9A0-8C2A3E6AAB5D}" type="presParOf" srcId="{E00A8335-716A-45CD-B3BD-A8BC9BB1CA2B}" destId="{995CD3C5-DB4E-4F3A-B1C6-302717377786}" srcOrd="17" destOrd="0" presId="urn:microsoft.com/office/officeart/2005/8/layout/list1"/>
    <dgm:cxn modelId="{3D32F131-D52B-48AC-BFFC-AFB89762D273}" type="presParOf" srcId="{E00A8335-716A-45CD-B3BD-A8BC9BB1CA2B}" destId="{6054F883-63B8-4CB8-9311-4679610E083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A519B-4E23-4029-836E-C9CF982AB8C6}">
      <dsp:nvSpPr>
        <dsp:cNvPr id="0" name=""/>
        <dsp:cNvSpPr/>
      </dsp:nvSpPr>
      <dsp:spPr>
        <a:xfrm>
          <a:off x="0" y="363346"/>
          <a:ext cx="55920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CD785-E1C9-4FF6-8185-EE70C7F6FFC2}">
      <dsp:nvSpPr>
        <dsp:cNvPr id="0" name=""/>
        <dsp:cNvSpPr/>
      </dsp:nvSpPr>
      <dsp:spPr>
        <a:xfrm>
          <a:off x="279600" y="38626"/>
          <a:ext cx="3914405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5" tIns="0" rIns="1479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Atitiktis gynybos prioritetams </a:t>
          </a:r>
        </a:p>
      </dsp:txBody>
      <dsp:txXfrm>
        <a:off x="311303" y="70329"/>
        <a:ext cx="3850999" cy="586034"/>
      </dsp:txXfrm>
    </dsp:sp>
    <dsp:sp modelId="{85D056CE-1A7B-4B1A-899B-154F1E8738B0}">
      <dsp:nvSpPr>
        <dsp:cNvPr id="0" name=""/>
        <dsp:cNvSpPr/>
      </dsp:nvSpPr>
      <dsp:spPr>
        <a:xfrm>
          <a:off x="0" y="1361266"/>
          <a:ext cx="55920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C0508-34BD-44C3-AEF2-8B90A7375B3A}">
      <dsp:nvSpPr>
        <dsp:cNvPr id="0" name=""/>
        <dsp:cNvSpPr/>
      </dsp:nvSpPr>
      <dsp:spPr>
        <a:xfrm>
          <a:off x="279600" y="1036546"/>
          <a:ext cx="3914405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5" tIns="0" rIns="1479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Produkto, paslaugos arba technologijos naujumas / inovatyvumas</a:t>
          </a:r>
        </a:p>
      </dsp:txBody>
      <dsp:txXfrm>
        <a:off x="311303" y="1068249"/>
        <a:ext cx="3850999" cy="586034"/>
      </dsp:txXfrm>
    </dsp:sp>
    <dsp:sp modelId="{64941924-F02F-4B75-B99A-3CCC69F87CF6}">
      <dsp:nvSpPr>
        <dsp:cNvPr id="0" name=""/>
        <dsp:cNvSpPr/>
      </dsp:nvSpPr>
      <dsp:spPr>
        <a:xfrm>
          <a:off x="0" y="2359186"/>
          <a:ext cx="55920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77979-467A-4EA3-817E-E0539F179BE8}">
      <dsp:nvSpPr>
        <dsp:cNvPr id="0" name=""/>
        <dsp:cNvSpPr/>
      </dsp:nvSpPr>
      <dsp:spPr>
        <a:xfrm>
          <a:off x="279600" y="2034466"/>
          <a:ext cx="3914405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5" tIns="0" rIns="14795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/>
            <a:t>Pareiškėjo vystomo produkto, paslaugos ar technologijos planuojamas išvystymo lygis įgyvendinus projektą</a:t>
          </a:r>
        </a:p>
      </dsp:txBody>
      <dsp:txXfrm>
        <a:off x="311303" y="2066169"/>
        <a:ext cx="3850999" cy="586034"/>
      </dsp:txXfrm>
    </dsp:sp>
    <dsp:sp modelId="{301C1C70-E2CA-4841-8C03-D5778D00CFCC}">
      <dsp:nvSpPr>
        <dsp:cNvPr id="0" name=""/>
        <dsp:cNvSpPr/>
      </dsp:nvSpPr>
      <dsp:spPr>
        <a:xfrm>
          <a:off x="0" y="3357106"/>
          <a:ext cx="55920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EC3AA-66A0-48E2-BB76-A1293FE9E12C}">
      <dsp:nvSpPr>
        <dsp:cNvPr id="0" name=""/>
        <dsp:cNvSpPr/>
      </dsp:nvSpPr>
      <dsp:spPr>
        <a:xfrm>
          <a:off x="279600" y="3032386"/>
          <a:ext cx="3914405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5" tIns="0" rIns="14795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800" kern="1200" dirty="0"/>
            <a:t>Rezultato komercinis potencialas</a:t>
          </a:r>
        </a:p>
      </dsp:txBody>
      <dsp:txXfrm>
        <a:off x="311303" y="3064089"/>
        <a:ext cx="3850999" cy="586034"/>
      </dsp:txXfrm>
    </dsp:sp>
    <dsp:sp modelId="{6054F883-63B8-4CB8-9311-4679610E0833}">
      <dsp:nvSpPr>
        <dsp:cNvPr id="0" name=""/>
        <dsp:cNvSpPr/>
      </dsp:nvSpPr>
      <dsp:spPr>
        <a:xfrm>
          <a:off x="0" y="4355026"/>
          <a:ext cx="559200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D5144-557D-4014-84AD-605429ED9EEB}">
      <dsp:nvSpPr>
        <dsp:cNvPr id="0" name=""/>
        <dsp:cNvSpPr/>
      </dsp:nvSpPr>
      <dsp:spPr>
        <a:xfrm>
          <a:off x="279600" y="4030306"/>
          <a:ext cx="3914405" cy="6494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955" tIns="0" rIns="14795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200" kern="1200" dirty="0"/>
            <a:t>Pajėgumai ir resursai</a:t>
          </a:r>
        </a:p>
      </dsp:txBody>
      <dsp:txXfrm>
        <a:off x="311303" y="4062009"/>
        <a:ext cx="3850999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14D05-6312-B645-AF2D-08D1D49843E3}" type="datetimeFigureOut">
              <a:rPr lang="en-LT" smtClean="0"/>
              <a:t>05/06/2026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C219-D0CB-0346-AF46-782F1007A95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4873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842" y="1426464"/>
            <a:ext cx="5587652" cy="1341926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Pavadinimas</a:t>
            </a:r>
            <a:br>
              <a:rPr lang="en-GB" dirty="0"/>
            </a:br>
            <a:r>
              <a:rPr lang="en-GB" dirty="0"/>
              <a:t>per dvi </a:t>
            </a:r>
            <a:r>
              <a:rPr lang="en-GB" dirty="0" err="1"/>
              <a:t>eilutes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E1B9-1882-0D43-9CCA-96C0214189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150" y="3087408"/>
            <a:ext cx="4697381" cy="74936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Vardas Pavardė, pareigos</a:t>
            </a:r>
            <a:endParaRPr lang="en-L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721D86-5173-894E-A667-5600F60703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993" y="5573949"/>
            <a:ext cx="2075060" cy="866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25FC2F-8608-E94C-ADBD-A880E7B7D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0168374-565B-0941-81B9-7CBAE2945087}"/>
              </a:ext>
            </a:extLst>
          </p:cNvPr>
          <p:cNvSpPr/>
          <p:nvPr userDrawn="1"/>
        </p:nvSpPr>
        <p:spPr>
          <a:xfrm>
            <a:off x="6677940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8E7FE5-75F6-D54A-B074-844081BCAD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54784" y="1805678"/>
            <a:ext cx="3615000" cy="3315331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Lorem ipsum</a:t>
            </a:r>
          </a:p>
          <a:p>
            <a:pPr lvl="0"/>
            <a:r>
              <a:rPr lang="en-GB" dirty="0"/>
              <a:t>Lorem ipsum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87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691CCE7-3107-EB4C-9FC6-80047657FFC7}"/>
              </a:ext>
            </a:extLst>
          </p:cNvPr>
          <p:cNvSpPr/>
          <p:nvPr userDrawn="1"/>
        </p:nvSpPr>
        <p:spPr>
          <a:xfrm>
            <a:off x="5845200" y="2542166"/>
            <a:ext cx="5207856" cy="2563586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Lentelių</a:t>
            </a:r>
            <a:br>
              <a:rPr lang="en-GB" dirty="0"/>
            </a:br>
            <a:r>
              <a:rPr lang="en-GB" dirty="0" err="1"/>
              <a:t>dizainas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B32303E-C892-1A47-86FC-30EAE92B790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0121047"/>
              </p:ext>
            </p:extLst>
          </p:nvPr>
        </p:nvGraphicFramePr>
        <p:xfrm>
          <a:off x="5756709" y="2484375"/>
          <a:ext cx="5207856" cy="25372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35952">
                  <a:extLst>
                    <a:ext uri="{9D8B030D-6E8A-4147-A177-3AD203B41FA5}">
                      <a16:colId xmlns:a16="http://schemas.microsoft.com/office/drawing/2014/main" val="3585830869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3611816430"/>
                    </a:ext>
                  </a:extLst>
                </a:gridCol>
                <a:gridCol w="1735952">
                  <a:extLst>
                    <a:ext uri="{9D8B030D-6E8A-4147-A177-3AD203B41FA5}">
                      <a16:colId xmlns:a16="http://schemas.microsoft.com/office/drawing/2014/main" val="1240010381"/>
                    </a:ext>
                  </a:extLst>
                </a:gridCol>
              </a:tblGrid>
              <a:tr h="507448">
                <a:tc>
                  <a:txBody>
                    <a:bodyPr/>
                    <a:lstStyle/>
                    <a:p>
                      <a:r>
                        <a:rPr lang="en-LT" sz="1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LT" sz="1000" b="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7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91149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054526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480404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2385993"/>
                  </a:ext>
                </a:extLst>
              </a:tr>
              <a:tr h="5074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LT" sz="1000" dirty="0">
                          <a:ln>
                            <a:noFill/>
                          </a:ln>
                          <a:solidFill>
                            <a:srgbClr val="302757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Lorem ipsum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51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608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content theme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9872" y="148675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Pavadinimas</a:t>
            </a:r>
            <a:br>
              <a:rPr lang="en-GB" dirty="0"/>
            </a:br>
            <a:r>
              <a:rPr lang="en-GB" dirty="0"/>
              <a:t>per dvi </a:t>
            </a:r>
            <a:r>
              <a:rPr lang="en-GB" dirty="0" err="1"/>
              <a:t>eilutes</a:t>
            </a:r>
            <a:endParaRPr lang="en-L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25FC2F-8608-E94C-ADBD-A880E7B7DA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7694" y="1005855"/>
            <a:ext cx="3904034" cy="4880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429000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8901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poi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8E7FE5-75F6-D54A-B074-844081BCADA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29871" y="3675872"/>
            <a:ext cx="4357495" cy="2473719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D0378E-E462-5D40-98A3-786D00E12A5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504636" y="3675871"/>
            <a:ext cx="4357495" cy="2473719"/>
          </a:xfrm>
        </p:spPr>
        <p:txBody>
          <a:bodyPr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25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tstics dar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9A23B-0F27-3044-927F-E0ED558C8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570486" y="1964537"/>
            <a:ext cx="5060587" cy="733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E4DADB-04DF-8347-B6E7-7E8A658FF1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66724" y="3027082"/>
            <a:ext cx="5060587" cy="7332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547A0B-0083-1E44-A9DB-38B0BEBEDE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89133" y="4041556"/>
            <a:ext cx="5060587" cy="733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C83D74-3F5D-B442-AF71-763671140D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94451" y="5056706"/>
            <a:ext cx="5060587" cy="733210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78%</a:t>
            </a:r>
            <a:endParaRPr lang="en-LT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33%</a:t>
            </a:r>
            <a:endParaRPr lang="en-LT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82%</a:t>
            </a:r>
            <a:endParaRPr lang="en-LT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54%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760241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tstics dark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045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tstics b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2939283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78%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2939283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33%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2939283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82%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2939283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54%</a:t>
            </a:r>
            <a:endParaRPr lang="en-LT" dirty="0">
              <a:solidFill>
                <a:srgbClr val="302757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1F1327-4B04-B34F-AF41-FE0C55EF9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8E4654-267A-0C4B-8536-5CD689F6A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815711" y="1956590"/>
            <a:ext cx="4305812" cy="733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6EDD63-23B3-2542-A84B-7700E8DEA7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11949" y="3031019"/>
            <a:ext cx="4305812" cy="7332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35A72E4-ECB6-D945-9FC5-77FC78722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534358" y="4041556"/>
            <a:ext cx="4305812" cy="7332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D50DF02-4458-C84A-A9AC-EB3436EAE0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640192" y="5056706"/>
            <a:ext cx="4305812" cy="7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tstics br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4571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384571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384571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384571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84570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1F1327-4B04-B34F-AF41-FE0C55EF9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53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tstics dark-circle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10%</a:t>
            </a:r>
            <a:endParaRPr lang="en-LT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40%</a:t>
            </a:r>
            <a:endParaRPr lang="en-LT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25%</a:t>
            </a:r>
            <a:endParaRPr lang="en-LT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25%</a:t>
            </a:r>
            <a:endParaRPr lang="en-LT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AEB978-A201-1E44-B111-2BFE76D3E2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4618653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rgbClr val="302757"/>
                </a:solidFill>
              </a:rPr>
              <a:t>10%</a:t>
            </a:r>
            <a:endParaRPr lang="en-LT" sz="2000" dirty="0">
              <a:solidFill>
                <a:srgbClr val="302757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864C2-0A30-9D44-872B-F3009BA7FB1C}"/>
              </a:ext>
            </a:extLst>
          </p:cNvPr>
          <p:cNvSpPr txBox="1">
            <a:spLocks/>
          </p:cNvSpPr>
          <p:nvPr userDrawn="1"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</a:rPr>
              <a:t>25%</a:t>
            </a:r>
            <a:endParaRPr lang="en-LT" sz="2000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978C34-186B-AD45-BEF8-54894DD86E1F}"/>
              </a:ext>
            </a:extLst>
          </p:cNvPr>
          <p:cNvSpPr txBox="1">
            <a:spLocks/>
          </p:cNvSpPr>
          <p:nvPr userDrawn="1"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</a:rPr>
              <a:t>25%</a:t>
            </a:r>
            <a:endParaRPr lang="en-LT" sz="2000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77ACB9-A6B3-8C42-BA26-61350B85540D}"/>
              </a:ext>
            </a:extLst>
          </p:cNvPr>
          <p:cNvSpPr txBox="1">
            <a:spLocks/>
          </p:cNvSpPr>
          <p:nvPr userDrawn="1"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</a:rPr>
              <a:t>25%</a:t>
            </a:r>
            <a:endParaRPr lang="en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48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tstics dark-circle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rgbClr val="302757"/>
                </a:solidFill>
              </a:rPr>
              <a:t>10%</a:t>
            </a:r>
            <a:endParaRPr lang="en-LT" sz="2000" dirty="0">
              <a:solidFill>
                <a:srgbClr val="3027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1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346FE7-C62E-ED40-B43F-053932ECBB02}"/>
              </a:ext>
            </a:extLst>
          </p:cNvPr>
          <p:cNvSpPr/>
          <p:nvPr userDrawn="1"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8842" y="1426464"/>
            <a:ext cx="5587652" cy="1341926"/>
          </a:xfrm>
        </p:spPr>
        <p:txBody>
          <a:bodyPr anchor="b">
            <a:noAutofit/>
          </a:bodyPr>
          <a:lstStyle>
            <a:lvl1pPr algn="l"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dirty="0" err="1"/>
              <a:t>Pavadinimas</a:t>
            </a:r>
            <a:br>
              <a:rPr lang="en-GB" dirty="0"/>
            </a:br>
            <a:r>
              <a:rPr lang="en-GB" dirty="0"/>
              <a:t>per dvi </a:t>
            </a:r>
            <a:r>
              <a:rPr lang="en-GB" dirty="0" err="1"/>
              <a:t>eilutes</a:t>
            </a:r>
            <a:endParaRPr lang="en-L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4E1B9-1882-0D43-9CCA-96C0214189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7150" y="3087408"/>
            <a:ext cx="4697381" cy="749369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3027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Vardas Pavardė, pareigos</a:t>
            </a:r>
            <a:endParaRPr lang="en-L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10B33-EF63-C141-A456-07D3E964D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159" y="5573950"/>
            <a:ext cx="2056476" cy="84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FD01E-45EA-604A-81A2-297660C66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5581" y="996283"/>
            <a:ext cx="3917577" cy="4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10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itstics bright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10%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40%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25%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25%</a:t>
            </a:r>
            <a:endParaRPr lang="en-LT" dirty="0">
              <a:solidFill>
                <a:srgbClr val="302757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AEB978-A201-1E44-B111-2BFE76D3E23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768252175"/>
              </p:ext>
            </p:extLst>
          </p:nvPr>
        </p:nvGraphicFramePr>
        <p:xfrm>
          <a:off x="-170426" y="1921248"/>
          <a:ext cx="5372919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id="{BB0F89A9-7F8E-814F-8AD4-ED4479EE6193}"/>
              </a:ext>
            </a:extLst>
          </p:cNvPr>
          <p:cNvSpPr txBox="1">
            <a:spLocks/>
          </p:cNvSpPr>
          <p:nvPr userDrawn="1"/>
        </p:nvSpPr>
        <p:spPr>
          <a:xfrm>
            <a:off x="2455628" y="2428860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rgbClr val="302757"/>
                </a:solidFill>
              </a:rPr>
              <a:t>10%</a:t>
            </a:r>
            <a:endParaRPr lang="en-LT" sz="2000" dirty="0">
              <a:solidFill>
                <a:srgbClr val="302757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EF864C2-0A30-9D44-872B-F3009BA7FB1C}"/>
              </a:ext>
            </a:extLst>
          </p:cNvPr>
          <p:cNvSpPr txBox="1">
            <a:spLocks/>
          </p:cNvSpPr>
          <p:nvPr userDrawn="1"/>
        </p:nvSpPr>
        <p:spPr>
          <a:xfrm>
            <a:off x="1560820" y="2871994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</a:rPr>
              <a:t>25%</a:t>
            </a:r>
            <a:endParaRPr lang="en-LT" sz="2000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0978C34-186B-AD45-BEF8-54894DD86E1F}"/>
              </a:ext>
            </a:extLst>
          </p:cNvPr>
          <p:cNvSpPr txBox="1">
            <a:spLocks/>
          </p:cNvSpPr>
          <p:nvPr userDrawn="1"/>
        </p:nvSpPr>
        <p:spPr>
          <a:xfrm>
            <a:off x="1560820" y="3882495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</a:rPr>
              <a:t>25%</a:t>
            </a:r>
            <a:endParaRPr lang="en-LT" sz="2000" dirty="0">
              <a:solidFill>
                <a:schemeClr val="bg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E77ACB9-A6B3-8C42-BA26-61350B85540D}"/>
              </a:ext>
            </a:extLst>
          </p:cNvPr>
          <p:cNvSpPr txBox="1">
            <a:spLocks/>
          </p:cNvSpPr>
          <p:nvPr userDrawn="1"/>
        </p:nvSpPr>
        <p:spPr>
          <a:xfrm>
            <a:off x="2757565" y="3606887"/>
            <a:ext cx="796255" cy="522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</a:rPr>
              <a:t>25%</a:t>
            </a:r>
            <a:endParaRPr lang="en-LT" sz="2000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FAFDB3-CD7F-F943-A0F7-6D9BF522D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80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tics bright-circ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FAFDB3-CD7F-F943-A0F7-6D9BF522D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dark-columns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20%</a:t>
            </a:r>
            <a:endParaRPr lang="en-LT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30%</a:t>
            </a:r>
            <a:endParaRPr lang="en-LT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50%</a:t>
            </a:r>
            <a:endParaRPr lang="en-LT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/>
              <a:t>50%</a:t>
            </a:r>
            <a:endParaRPr lang="en-LT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D45C9C-EF72-EA46-AEB6-A8416426AE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26876880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3061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dark-columns_blank">
    <p:bg>
      <p:bgPr>
        <a:solidFill>
          <a:srgbClr val="30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AFD233-017A-9C42-80C3-B9D7DF2673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58014"/>
            <a:ext cx="313725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6340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bright-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F70140A-D1B1-194E-A6F2-0136DC52A05A}"/>
              </a:ext>
            </a:extLst>
          </p:cNvPr>
          <p:cNvSpPr txBox="1">
            <a:spLocks/>
          </p:cNvSpPr>
          <p:nvPr userDrawn="1"/>
        </p:nvSpPr>
        <p:spPr>
          <a:xfrm>
            <a:off x="4750566" y="1720036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20%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F79A2590-E6EE-0A42-91CB-F612C492DE01}"/>
              </a:ext>
            </a:extLst>
          </p:cNvPr>
          <p:cNvSpPr txBox="1">
            <a:spLocks/>
          </p:cNvSpPr>
          <p:nvPr userDrawn="1"/>
        </p:nvSpPr>
        <p:spPr>
          <a:xfrm>
            <a:off x="4750566" y="2782581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30%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8BCF95-5A33-9546-8DDB-E02B0B4F83DB}"/>
              </a:ext>
            </a:extLst>
          </p:cNvPr>
          <p:cNvSpPr txBox="1">
            <a:spLocks/>
          </p:cNvSpPr>
          <p:nvPr userDrawn="1"/>
        </p:nvSpPr>
        <p:spPr>
          <a:xfrm>
            <a:off x="4750566" y="379705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50%</a:t>
            </a:r>
            <a:endParaRPr lang="en-LT" dirty="0">
              <a:solidFill>
                <a:srgbClr val="302757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09F40E0-24F5-3D4F-A309-E113322D8130}"/>
              </a:ext>
            </a:extLst>
          </p:cNvPr>
          <p:cNvSpPr txBox="1">
            <a:spLocks/>
          </p:cNvSpPr>
          <p:nvPr userDrawn="1"/>
        </p:nvSpPr>
        <p:spPr>
          <a:xfrm>
            <a:off x="4750566" y="4812205"/>
            <a:ext cx="1341315" cy="929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0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dirty="0">
                <a:solidFill>
                  <a:srgbClr val="302757"/>
                </a:solidFill>
              </a:rPr>
              <a:t>50%</a:t>
            </a:r>
            <a:endParaRPr lang="en-LT" dirty="0">
              <a:solidFill>
                <a:srgbClr val="302757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AD45C9C-EF72-EA46-AEB6-A8416426AE5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72002168"/>
              </p:ext>
            </p:extLst>
          </p:nvPr>
        </p:nvGraphicFramePr>
        <p:xfrm>
          <a:off x="408495" y="2045795"/>
          <a:ext cx="3878370" cy="3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3D836F99-D1F4-EA43-BB41-6ACFE926C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93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s bright-columns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01CA-B547-A442-ACFC-3D6CF3FAB3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95854" y="358014"/>
            <a:ext cx="5587652" cy="134192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500">
                <a:solidFill>
                  <a:srgbClr val="302757"/>
                </a:solidFill>
              </a:defRPr>
            </a:lvl1pPr>
          </a:lstStyle>
          <a:p>
            <a:r>
              <a:rPr lang="en-GB" dirty="0" err="1"/>
              <a:t>Statistikos</a:t>
            </a:r>
            <a:r>
              <a:rPr lang="en-GB" dirty="0"/>
              <a:t> </a:t>
            </a:r>
            <a:r>
              <a:rPr lang="en-GB" dirty="0" err="1"/>
              <a:t>duomenys</a:t>
            </a:r>
            <a:endParaRPr lang="en-LT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7ADD6BD-4A4D-854D-85EE-FEAF60690FEB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195854" y="2059763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34E0444-467E-1F48-9723-76B15FF379B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95854" y="3110645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920053FD-1BCE-FD44-8B67-FE19AEC0D03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195854" y="4121146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18B7215-47CD-6348-855A-50C9B982900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95853" y="5131647"/>
            <a:ext cx="4317301" cy="691059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836F99-D1F4-EA43-BB41-6ACFE926C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96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30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F41B1-0096-7440-92A9-FC44A9922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4271" y="2602081"/>
            <a:ext cx="2803458" cy="116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07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2">
    <p:bg>
      <p:bgPr>
        <a:solidFill>
          <a:srgbClr val="3028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A8019B-23CF-5049-AC40-C8CA7DC7E2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027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9D1C85B-C1BA-F942-AA3D-8ABDA4BDC8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A9F3D-DB9D-F74B-83B0-5A6088EE9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5477" y="360178"/>
            <a:ext cx="317500" cy="4000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81B3020-1657-6B49-A9E1-55575778D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9881" y="2628900"/>
            <a:ext cx="3932237" cy="1600200"/>
          </a:xfrm>
        </p:spPr>
        <p:txBody>
          <a:bodyPr anchor="b"/>
          <a:lstStyle>
            <a:lvl1pPr algn="ctr">
              <a:lnSpc>
                <a:spcPct val="11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About our</a:t>
            </a:r>
            <a:br>
              <a:rPr lang="en-GB" dirty="0"/>
            </a:br>
            <a:r>
              <a:rPr lang="en-GB" dirty="0"/>
              <a:t>Lorem ipsum</a:t>
            </a:r>
            <a:br>
              <a:rPr lang="en-GB" dirty="0"/>
            </a:br>
            <a:r>
              <a:rPr lang="en-GB" dirty="0" err="1"/>
              <a:t>dolor</a:t>
            </a:r>
            <a:r>
              <a:rPr lang="en-GB" dirty="0"/>
              <a:t> sit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2590789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5A17AD-2019-FF49-B507-9DE671DB5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F0C59-B147-EF4C-880A-4931CF58A0DB}"/>
              </a:ext>
            </a:extLst>
          </p:cNvPr>
          <p:cNvSpPr/>
          <p:nvPr userDrawn="1"/>
        </p:nvSpPr>
        <p:spPr>
          <a:xfrm>
            <a:off x="7335581" y="0"/>
            <a:ext cx="4856419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3E68CC-CE91-4545-BC77-FB470A909C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961955" y="3160337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737FCF8-0189-8D4F-A08E-201EF3EF884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1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342652F-B3AE-A24B-9F5D-7B8BCF26E333}"/>
              </a:ext>
            </a:extLst>
          </p:cNvPr>
          <p:cNvSpPr/>
          <p:nvPr userDrawn="1"/>
        </p:nvSpPr>
        <p:spPr>
          <a:xfrm>
            <a:off x="-9526" y="0"/>
            <a:ext cx="6644629" cy="6858000"/>
          </a:xfrm>
          <a:prstGeom prst="rect">
            <a:avLst/>
          </a:prstGeom>
          <a:solidFill>
            <a:srgbClr val="EEE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D40919E-3F15-FF47-8DCD-E28A05076B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29872" y="3701030"/>
            <a:ext cx="3411538" cy="79443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Tx/>
              <a:buNone/>
              <a:defRPr sz="13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dirty="0"/>
              <a:t>The </a:t>
            </a:r>
            <a:r>
              <a:rPr lang="en-GB" dirty="0" err="1"/>
              <a:t>Amenties</a:t>
            </a:r>
            <a:endParaRPr lang="en-GB" dirty="0"/>
          </a:p>
          <a:p>
            <a:pPr lvl="0"/>
            <a:r>
              <a:rPr lang="en-GB" dirty="0"/>
              <a:t>Will you get</a:t>
            </a:r>
            <a:endParaRPr lang="en-LT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3E68CC-CE91-4545-BC77-FB470A909C0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76845" y="3160337"/>
            <a:ext cx="412420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1C9EE8-AF7C-F346-954A-33FC1FA24C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474" y="364934"/>
            <a:ext cx="313724" cy="39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8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4546678-FCA5-9747-96D4-ED40E0DAA66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900395-3D89-8D47-9C09-3633E196C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10247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hot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2851" y="898429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D900395-3D89-8D47-9C09-3633E196C0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" y="1125162"/>
            <a:ext cx="6096001" cy="45975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T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70547C-4E63-C04C-A6A0-08784AE3EF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62851" y="3689935"/>
            <a:ext cx="412420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816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1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8CF0C59-B147-EF4C-880A-4931CF58A0DB}"/>
              </a:ext>
            </a:extLst>
          </p:cNvPr>
          <p:cNvSpPr/>
          <p:nvPr userDrawn="1"/>
        </p:nvSpPr>
        <p:spPr>
          <a:xfrm>
            <a:off x="6677941" y="0"/>
            <a:ext cx="5514060" cy="6858000"/>
          </a:xfrm>
          <a:prstGeom prst="rect">
            <a:avLst/>
          </a:prstGeom>
          <a:solidFill>
            <a:srgbClr val="302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381183"/>
            <a:ext cx="3539093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 </a:t>
            </a:r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336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or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07DEDC-0B2B-2D41-89F9-07D96235107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121715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endParaRPr lang="en-GB" dirty="0"/>
          </a:p>
          <a:p>
            <a:pPr lvl="0"/>
            <a:r>
              <a:rPr lang="en-GB" dirty="0"/>
              <a:t>ipsum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B797235-AC31-C74E-82C0-94A1FC49E98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913614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endParaRPr lang="en-GB" dirty="0"/>
          </a:p>
          <a:p>
            <a:pPr lvl="0"/>
            <a:r>
              <a:rPr lang="en-GB" dirty="0"/>
              <a:t>ipsum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5B6226E-73DE-C642-A2D7-37FBA265AC4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705513" y="3534452"/>
            <a:ext cx="1892836" cy="723567"/>
          </a:xfrm>
        </p:spPr>
        <p:txBody>
          <a:bodyPr>
            <a:normAutofit/>
          </a:bodyPr>
          <a:lstStyle>
            <a:lvl1pPr marL="0" indent="0" algn="ctr">
              <a:lnSpc>
                <a:spcPts val="114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endParaRPr lang="en-GB" dirty="0"/>
          </a:p>
          <a:p>
            <a:pPr lvl="0"/>
            <a:r>
              <a:rPr lang="en-GB" dirty="0"/>
              <a:t>ipsum</a:t>
            </a:r>
          </a:p>
        </p:txBody>
      </p:sp>
    </p:spTree>
    <p:extLst>
      <p:ext uri="{BB962C8B-B14F-4D97-AF65-F5344CB8AC3E}">
        <p14:creationId xmlns:p14="http://schemas.microsoft.com/office/powerpoint/2010/main" val="406120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ore icon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E444-E3F9-0148-A523-2F263BB7B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9872" y="637495"/>
            <a:ext cx="4184189" cy="27915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GB" dirty="0" err="1"/>
              <a:t>Temos</a:t>
            </a:r>
            <a:r>
              <a:rPr lang="en-GB" dirty="0"/>
              <a:t> </a:t>
            </a:r>
            <a:r>
              <a:rPr lang="en-GB" dirty="0" err="1"/>
              <a:t>pavadinimas</a:t>
            </a:r>
            <a:r>
              <a:rPr lang="en-GB" dirty="0"/>
              <a:t> business</a:t>
            </a:r>
            <a:endParaRPr lang="en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C4B2-6137-D948-9403-5A742964DC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8494" y="364935"/>
            <a:ext cx="313724" cy="3952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124E3A-97A3-8944-B35B-874803A7F9F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29872" y="3687052"/>
            <a:ext cx="4053786" cy="2533453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ipsum, </a:t>
            </a:r>
            <a:r>
              <a:rPr lang="en-GB" dirty="0" err="1"/>
              <a:t>iaculis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condimentum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, </a:t>
            </a:r>
            <a:r>
              <a:rPr lang="en-GB" dirty="0" err="1"/>
              <a:t>eleifend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felis</a:t>
            </a:r>
            <a:r>
              <a:rPr lang="en-GB" dirty="0"/>
              <a:t>. In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nunc</a:t>
            </a:r>
            <a:r>
              <a:rPr lang="en-GB" dirty="0"/>
              <a:t>, </a:t>
            </a:r>
            <a:r>
              <a:rPr lang="en-GB" dirty="0" err="1"/>
              <a:t>scelerisque</a:t>
            </a:r>
            <a:r>
              <a:rPr lang="en-GB" dirty="0"/>
              <a:t> non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, </a:t>
            </a:r>
            <a:r>
              <a:rPr lang="en-GB" dirty="0" err="1"/>
              <a:t>bibendum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Pellentesque</a:t>
            </a:r>
            <a:r>
              <a:rPr lang="en-GB" dirty="0"/>
              <a:t> habitant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senectus</a:t>
            </a:r>
            <a:r>
              <a:rPr lang="en-GB" dirty="0"/>
              <a:t> et </a:t>
            </a:r>
            <a:r>
              <a:rPr lang="en-GB" dirty="0" err="1"/>
              <a:t>netus</a:t>
            </a:r>
            <a:r>
              <a:rPr lang="en-GB" dirty="0"/>
              <a:t> et </a:t>
            </a:r>
            <a:r>
              <a:rPr lang="en-GB" dirty="0" err="1"/>
              <a:t>malesuada</a:t>
            </a:r>
            <a:r>
              <a:rPr lang="en-GB" dirty="0"/>
              <a:t> fames ac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pretium</a:t>
            </a:r>
            <a:r>
              <a:rPr lang="en-GB" dirty="0"/>
              <a:t> </a:t>
            </a:r>
            <a:r>
              <a:rPr lang="en-GB" dirty="0" err="1"/>
              <a:t>blandit</a:t>
            </a:r>
            <a:r>
              <a:rPr lang="en-GB" dirty="0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07DEDC-0B2B-2D41-89F9-07D96235107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724483" y="2630328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6A95EFD-E010-F34A-B233-308064CA9D7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724483" y="3647470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8C9AC0-0832-7C48-A502-43BBA46A126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724483" y="4664612"/>
            <a:ext cx="3795191" cy="528050"/>
          </a:xfrm>
        </p:spPr>
        <p:txBody>
          <a:bodyPr>
            <a:normAutofit/>
          </a:bodyPr>
          <a:lstStyle>
            <a:lvl1pPr marL="0" indent="0" algn="l">
              <a:lnSpc>
                <a:spcPts val="1140"/>
              </a:lnSpc>
              <a:buNone/>
              <a:defRPr sz="1500">
                <a:solidFill>
                  <a:srgbClr val="30275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erat</a:t>
            </a:r>
            <a:r>
              <a:rPr lang="en-GB" dirty="0"/>
              <a:t> ipsum</a:t>
            </a:r>
          </a:p>
        </p:txBody>
      </p:sp>
    </p:spTree>
    <p:extLst>
      <p:ext uri="{BB962C8B-B14F-4D97-AF65-F5344CB8AC3E}">
        <p14:creationId xmlns:p14="http://schemas.microsoft.com/office/powerpoint/2010/main" val="102243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562386-6262-E440-9CE5-565BAEEBA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L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1DD1D-A5D1-FB48-A538-E297E564A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0D542-9650-7546-897C-755FCA82B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02/25</a:t>
            </a:r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CAC18-1AEE-9848-A7D6-012C0C3C6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852C8-0043-C749-8726-1D08F3779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081F-BF14-DE4F-AC4E-3A8AAFFFE81B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2791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66" r:id="rId26"/>
    <p:sldLayoutId id="2147483690" r:id="rId27"/>
    <p:sldLayoutId id="2147483655" r:id="rId2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02857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ip.inovacijuagentura.lt/login" TargetMode="External"/><Relationship Id="rId2" Type="http://schemas.openxmlformats.org/officeDocument/2006/relationships/hyperlink" Target="https://inovacijuagentura.lt/finansavimo-kvietimai/gynybos-inovaciniai-cekiai-2025.html?lang=lt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ip.inovacijuagentura.lt/login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4B079BF-9EA5-8845-7690-724CF89C1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302" y="3693561"/>
            <a:ext cx="6243415" cy="1412695"/>
          </a:xfrm>
        </p:spPr>
        <p:txBody>
          <a:bodyPr>
            <a:normAutofit/>
          </a:bodyPr>
          <a:lstStyle/>
          <a:p>
            <a:r>
              <a:rPr lang="lt-LT" dirty="0"/>
              <a:t>Daiva KERŠIENĖ</a:t>
            </a:r>
          </a:p>
          <a:p>
            <a:r>
              <a:rPr lang="en-US" dirty="0" err="1"/>
              <a:t>Inovacij</a:t>
            </a:r>
            <a:r>
              <a:rPr lang="lt-LT" dirty="0"/>
              <a:t>ų skatinimo </a:t>
            </a:r>
            <a:r>
              <a:rPr lang="en-US" dirty="0" err="1"/>
              <a:t>skyrius</a:t>
            </a:r>
            <a:endParaRPr lang="en-US" dirty="0"/>
          </a:p>
          <a:p>
            <a:r>
              <a:rPr lang="lt-LT" dirty="0"/>
              <a:t>Proveržio departamentas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ED6759-0B54-3FA3-18D4-3A4AE8128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301" y="1896094"/>
            <a:ext cx="6615154" cy="1268346"/>
          </a:xfrm>
        </p:spPr>
        <p:txBody>
          <a:bodyPr/>
          <a:lstStyle/>
          <a:p>
            <a:r>
              <a:rPr lang="lt-L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FINANSAVIMO GALIMYBĖS - GYNYBOS INOVACINIAI ČEKIAI</a:t>
            </a:r>
            <a:endParaRPr lang="lt-LT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2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5B7A3A-92A6-8FC8-B937-A1FF1539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775" y="2079888"/>
            <a:ext cx="5538760" cy="26118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lt-LT" sz="1600" b="1" dirty="0"/>
            </a:br>
            <a:r>
              <a:rPr lang="en-US" sz="1600" b="1" dirty="0">
                <a:solidFill>
                  <a:srgbClr val="002060"/>
                </a:solidFill>
              </a:rPr>
              <a:t>Darbo u</a:t>
            </a:r>
            <a:r>
              <a:rPr lang="lt-LT" sz="1600" b="1" dirty="0" err="1">
                <a:solidFill>
                  <a:srgbClr val="002060"/>
                </a:solidFill>
              </a:rPr>
              <a:t>žmokesčio</a:t>
            </a:r>
            <a:r>
              <a:rPr lang="lt-LT" sz="1600" b="1" dirty="0">
                <a:solidFill>
                  <a:srgbClr val="002060"/>
                </a:solidFill>
              </a:rPr>
              <a:t> išlaidos</a:t>
            </a:r>
            <a:br>
              <a:rPr lang="lt-LT" sz="1600" dirty="0">
                <a:solidFill>
                  <a:srgbClr val="002060"/>
                </a:solidFill>
              </a:rPr>
            </a:br>
            <a:br>
              <a:rPr lang="lt-LT" sz="1600" dirty="0">
                <a:solidFill>
                  <a:srgbClr val="002060"/>
                </a:solidFill>
              </a:rPr>
            </a:br>
            <a:br>
              <a:rPr lang="lt-LT" sz="1600" i="1" dirty="0">
                <a:effectLst/>
              </a:rPr>
            </a:br>
            <a:r>
              <a:rPr lang="lt-LT" sz="1600" b="1" dirty="0">
                <a:effectLst/>
              </a:rPr>
              <a:t>Kitos projekto vykdymo išlaidos</a:t>
            </a:r>
            <a:r>
              <a:rPr lang="lt-LT" sz="1600" dirty="0"/>
              <a:t> -</a:t>
            </a:r>
            <a:r>
              <a:rPr lang="lt-LT" sz="1600" dirty="0">
                <a:effectLst/>
              </a:rPr>
              <a:t> </a:t>
            </a:r>
            <a:r>
              <a:rPr lang="lt-LT" sz="1600" b="1" dirty="0">
                <a:effectLst/>
              </a:rPr>
              <a:t>28,70 proc. fiksuotoji norma</a:t>
            </a:r>
            <a:r>
              <a:rPr lang="lt-LT" sz="1600" dirty="0">
                <a:effectLst/>
              </a:rPr>
              <a:t> nuo darbo užmokesčio išlaidų</a:t>
            </a:r>
            <a:br>
              <a:rPr lang="lt-LT" sz="1600" b="1" dirty="0"/>
            </a:br>
            <a:br>
              <a:rPr lang="lt-LT" sz="1600" b="1" dirty="0"/>
            </a:br>
            <a:br>
              <a:rPr lang="lt-LT" sz="1600" b="1" dirty="0"/>
            </a:br>
            <a:r>
              <a:rPr lang="lt-LT" sz="1600" b="1" dirty="0"/>
              <a:t>MTEPI paslaugų įsigijimo išlaidos*</a:t>
            </a:r>
            <a:br>
              <a:rPr lang="lt-LT" sz="1600" dirty="0"/>
            </a:br>
            <a:endParaRPr lang="lt-LT" sz="1600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42BD4AA-4A92-2AAB-4967-B5EE8EC1C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36225" y="2463624"/>
            <a:ext cx="3615000" cy="1930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/>
              <a:t>Tinkamos išlaidos</a:t>
            </a:r>
          </a:p>
        </p:txBody>
      </p:sp>
    </p:spTree>
    <p:extLst>
      <p:ext uri="{BB962C8B-B14F-4D97-AF65-F5344CB8AC3E}">
        <p14:creationId xmlns:p14="http://schemas.microsoft.com/office/powerpoint/2010/main" val="22314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A4725-463D-5801-4D95-6005EF442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CC0B-B57B-EE25-237C-2F915BBD0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872" y="1486754"/>
            <a:ext cx="5587652" cy="13419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3000"/>
              <a:t>Paraiškos teikimas, vertinimas ir atskaitomybė</a:t>
            </a:r>
          </a:p>
        </p:txBody>
      </p:sp>
    </p:spTree>
    <p:extLst>
      <p:ext uri="{BB962C8B-B14F-4D97-AF65-F5344CB8AC3E}">
        <p14:creationId xmlns:p14="http://schemas.microsoft.com/office/powerpoint/2010/main" val="227467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A167AF1-563C-EAC6-D22C-AEBB2A5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523" y="228062"/>
            <a:ext cx="4184189" cy="1400571"/>
          </a:xfrm>
        </p:spPr>
        <p:txBody>
          <a:bodyPr/>
          <a:lstStyle/>
          <a:p>
            <a:r>
              <a:rPr lang="lt-LT" dirty="0"/>
              <a:t>Reikalavimai projektams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39B8567-D91A-CB20-1058-49F4BBF27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9246" y="873904"/>
            <a:ext cx="4499199" cy="189380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lt-LT" sz="1600" b="1" noProof="0" dirty="0"/>
              <a:t>Projekto veiklų laikotarpis nuo:</a:t>
            </a:r>
          </a:p>
          <a:p>
            <a:pPr>
              <a:lnSpc>
                <a:spcPct val="120000"/>
              </a:lnSpc>
            </a:pPr>
            <a:r>
              <a:rPr lang="lt-LT" sz="1600" noProof="0" dirty="0"/>
              <a:t>kvietimo paskelbimo dienos, bet ne vėliau kaip per 14 dienų nuo sutarties sudarymo dienos, </a:t>
            </a:r>
            <a:r>
              <a:rPr lang="lt-LT" sz="1600" b="1" noProof="0" dirty="0"/>
              <a:t>iki</a:t>
            </a:r>
            <a:r>
              <a:rPr lang="lt-LT" sz="1600" noProof="0" dirty="0"/>
              <a:t> </a:t>
            </a:r>
            <a:r>
              <a:rPr lang="lt-LT" sz="1600" b="1" noProof="0" dirty="0">
                <a:solidFill>
                  <a:schemeClr val="tx1"/>
                </a:solidFill>
              </a:rPr>
              <a:t>2026 m. gruodžio 10 d.</a:t>
            </a:r>
          </a:p>
          <a:p>
            <a:pPr>
              <a:lnSpc>
                <a:spcPct val="120000"/>
              </a:lnSpc>
            </a:pPr>
            <a:endParaRPr lang="lt-LT" sz="1600" noProof="0" dirty="0"/>
          </a:p>
          <a:p>
            <a:pPr>
              <a:lnSpc>
                <a:spcPct val="120000"/>
              </a:lnSpc>
            </a:pPr>
            <a:r>
              <a:rPr lang="lt-LT" sz="1600" noProof="0" dirty="0"/>
              <a:t>Projektas įgyvendinamas </a:t>
            </a:r>
            <a:r>
              <a:rPr lang="lt-LT" sz="1600" b="1" noProof="0" dirty="0"/>
              <a:t>be partnerių.</a:t>
            </a:r>
          </a:p>
          <a:p>
            <a:pPr>
              <a:lnSpc>
                <a:spcPct val="120000"/>
              </a:lnSpc>
            </a:pPr>
            <a:endParaRPr lang="lt-LT" sz="1600" b="1" dirty="0"/>
          </a:p>
          <a:p>
            <a:pPr>
              <a:lnSpc>
                <a:spcPct val="120000"/>
              </a:lnSpc>
            </a:pPr>
            <a:r>
              <a:rPr lang="lt-LT" sz="1600" noProof="0" dirty="0"/>
              <a:t>Minimalus rezultatas – </a:t>
            </a:r>
            <a:r>
              <a:rPr lang="lt-LT" sz="1600" b="1" noProof="0" dirty="0"/>
              <a:t>sukurtas prototipas, 6 Technologinės parengties lygis</a:t>
            </a:r>
          </a:p>
          <a:p>
            <a:pPr>
              <a:lnSpc>
                <a:spcPct val="120000"/>
              </a:lnSpc>
            </a:pPr>
            <a:endParaRPr lang="lt-LT" sz="1600" dirty="0"/>
          </a:p>
        </p:txBody>
      </p:sp>
      <p:sp>
        <p:nvSpPr>
          <p:cNvPr id="5" name="Teksto vietos rezervavimo ženklas 3">
            <a:extLst>
              <a:ext uri="{FF2B5EF4-FFF2-40B4-BE49-F238E27FC236}">
                <a16:creationId xmlns:a16="http://schemas.microsoft.com/office/drawing/2014/main" id="{A87166C8-2813-523A-1902-456425866356}"/>
              </a:ext>
            </a:extLst>
          </p:cNvPr>
          <p:cNvSpPr txBox="1">
            <a:spLocks/>
          </p:cNvSpPr>
          <p:nvPr/>
        </p:nvSpPr>
        <p:spPr>
          <a:xfrm>
            <a:off x="6999763" y="1778529"/>
            <a:ext cx="5039833" cy="986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</a:t>
            </a:r>
            <a:endParaRPr lang="lt-LT" sz="1600" dirty="0"/>
          </a:p>
        </p:txBody>
      </p:sp>
      <p:sp>
        <p:nvSpPr>
          <p:cNvPr id="6" name="Teksto vietos rezervavimo ženklas 3">
            <a:extLst>
              <a:ext uri="{FF2B5EF4-FFF2-40B4-BE49-F238E27FC236}">
                <a16:creationId xmlns:a16="http://schemas.microsoft.com/office/drawing/2014/main" id="{D98EB33A-DABB-258C-BA57-A2C73B57EABA}"/>
              </a:ext>
            </a:extLst>
          </p:cNvPr>
          <p:cNvSpPr txBox="1">
            <a:spLocks/>
          </p:cNvSpPr>
          <p:nvPr/>
        </p:nvSpPr>
        <p:spPr>
          <a:xfrm>
            <a:off x="6987290" y="761953"/>
            <a:ext cx="5039833" cy="5658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b="1" dirty="0"/>
          </a:p>
          <a:p>
            <a:r>
              <a:rPr lang="en-US" sz="700" dirty="0"/>
              <a:t> </a:t>
            </a:r>
            <a:endParaRPr lang="lt-LT" sz="700" dirty="0"/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9A15999F-6F86-5336-2260-F03CE3057606}"/>
              </a:ext>
            </a:extLst>
          </p:cNvPr>
          <p:cNvSpPr txBox="1">
            <a:spLocks/>
          </p:cNvSpPr>
          <p:nvPr/>
        </p:nvSpPr>
        <p:spPr>
          <a:xfrm>
            <a:off x="6902771" y="3384119"/>
            <a:ext cx="5039833" cy="98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lt-LT" sz="1600" dirty="0"/>
          </a:p>
        </p:txBody>
      </p:sp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9928A365-6C88-4D2A-7EE4-6DF2CAF095C7}"/>
              </a:ext>
            </a:extLst>
          </p:cNvPr>
          <p:cNvSpPr txBox="1">
            <a:spLocks/>
          </p:cNvSpPr>
          <p:nvPr/>
        </p:nvSpPr>
        <p:spPr>
          <a:xfrm>
            <a:off x="6847354" y="4489437"/>
            <a:ext cx="5039833" cy="1534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 </a:t>
            </a:r>
            <a:endParaRPr lang="lt-LT" sz="1600" dirty="0"/>
          </a:p>
        </p:txBody>
      </p:sp>
    </p:spTree>
    <p:extLst>
      <p:ext uri="{BB962C8B-B14F-4D97-AF65-F5344CB8AC3E}">
        <p14:creationId xmlns:p14="http://schemas.microsoft.com/office/powerpoint/2010/main" val="101114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FC9755D-0D58-0526-C09D-A6090964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21" y="248787"/>
            <a:ext cx="4184189" cy="841624"/>
          </a:xfrm>
        </p:spPr>
        <p:txBody>
          <a:bodyPr/>
          <a:lstStyle/>
          <a:p>
            <a:pPr algn="ctr"/>
            <a:r>
              <a:rPr lang="lt-LT"/>
              <a:t>Paraiškos dalys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4FB9EDC-04FB-415F-8167-4A1931AA7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99565" y="1162204"/>
            <a:ext cx="5066804" cy="4514201"/>
          </a:xfrm>
        </p:spPr>
        <p:txBody>
          <a:bodyPr>
            <a:normAutofit fontScale="92500" lnSpcReduction="10000"/>
          </a:bodyPr>
          <a:lstStyle/>
          <a:p>
            <a:r>
              <a:rPr lang="lt-LT" sz="1300" b="1"/>
              <a:t>Projekto aprašymas </a:t>
            </a:r>
            <a:r>
              <a:rPr lang="lt-LT" sz="1300" i="1"/>
              <a:t>(idėja, problemą, tikslai, uždaviniai</a:t>
            </a:r>
            <a:r>
              <a:rPr lang="lt-LT" sz="1300"/>
              <a:t>);</a:t>
            </a:r>
          </a:p>
          <a:p>
            <a:r>
              <a:rPr lang="lt-LT" sz="1300" b="1"/>
              <a:t>Produkto, paslaugos ar technologijos aprašymas </a:t>
            </a:r>
            <a:r>
              <a:rPr lang="lt-LT" sz="1300"/>
              <a:t>(</a:t>
            </a:r>
            <a:r>
              <a:rPr lang="lt-LT" sz="1300" i="1"/>
              <a:t>aprašyti turimą produktą/paslaugą/technologiją, kurią planuoja vystyti, pagrįsti jos išvystymą</a:t>
            </a:r>
            <a:r>
              <a:rPr lang="lt-LT" sz="1300"/>
              <a:t>);</a:t>
            </a:r>
            <a:r>
              <a:rPr lang="lt-LT" sz="1300">
                <a:solidFill>
                  <a:srgbClr val="000000"/>
                </a:solidFill>
              </a:rPr>
              <a:t> </a:t>
            </a:r>
          </a:p>
          <a:p>
            <a:r>
              <a:rPr lang="lt-LT" sz="1300" b="1">
                <a:solidFill>
                  <a:srgbClr val="000000"/>
                </a:solidFill>
              </a:rPr>
              <a:t>Produkto, paslaugos ar technologijos inovatyvumas </a:t>
            </a:r>
            <a:r>
              <a:rPr lang="lt-LT" sz="1300" i="1">
                <a:solidFill>
                  <a:srgbClr val="000000"/>
                </a:solidFill>
              </a:rPr>
              <a:t>(pagrįsti inovatyvumą);</a:t>
            </a:r>
          </a:p>
          <a:p>
            <a:r>
              <a:rPr lang="lt-LT" sz="1300" b="1">
                <a:solidFill>
                  <a:srgbClr val="000000"/>
                </a:solidFill>
              </a:rPr>
              <a:t>MTEPI paslauga </a:t>
            </a:r>
            <a:r>
              <a:rPr lang="lt-LT" sz="1300" i="1">
                <a:solidFill>
                  <a:srgbClr val="000000"/>
                </a:solidFill>
              </a:rPr>
              <a:t>(pagrįsti kai perkama paslauga prisidės prie produkto/paslaugos technologijos kūrimo/vystymo);</a:t>
            </a:r>
          </a:p>
          <a:p>
            <a:r>
              <a:rPr lang="lt-LT" sz="1300" b="1" i="1">
                <a:solidFill>
                  <a:srgbClr val="000000"/>
                </a:solidFill>
              </a:rPr>
              <a:t>MTEPI veiklų aprašymas </a:t>
            </a:r>
            <a:r>
              <a:rPr lang="lt-LT" sz="1300" i="1">
                <a:solidFill>
                  <a:srgbClr val="000000"/>
                </a:solidFill>
              </a:rPr>
              <a:t>(pateikiamas išsamus MTEPI veiklų aprašymas, jų tarpiniai rezultatai);</a:t>
            </a:r>
          </a:p>
          <a:p>
            <a:r>
              <a:rPr lang="lt-LT" sz="1300" b="1" i="1">
                <a:solidFill>
                  <a:srgbClr val="000000"/>
                </a:solidFill>
              </a:rPr>
              <a:t>Planuojamas pasiekti rezultatas </a:t>
            </a:r>
            <a:r>
              <a:rPr lang="lt-LT" sz="1300" i="1">
                <a:solidFill>
                  <a:srgbClr val="000000"/>
                </a:solidFill>
              </a:rPr>
              <a:t>(aprašomas planuojamas pasiekti rezultatas, jo išvystymo lygis);</a:t>
            </a:r>
          </a:p>
          <a:p>
            <a:r>
              <a:rPr lang="lt-LT" sz="1300" b="1" i="1">
                <a:solidFill>
                  <a:srgbClr val="000000"/>
                </a:solidFill>
              </a:rPr>
              <a:t>Pajėgumai ir resursai, komercinis potencialas</a:t>
            </a:r>
            <a:r>
              <a:rPr lang="lt-LT" sz="1300" i="1">
                <a:solidFill>
                  <a:srgbClr val="000000"/>
                </a:solidFill>
              </a:rPr>
              <a:t>;</a:t>
            </a:r>
          </a:p>
          <a:p>
            <a:r>
              <a:rPr lang="lt-LT" sz="1300" b="1" i="1">
                <a:solidFill>
                  <a:srgbClr val="000000"/>
                </a:solidFill>
              </a:rPr>
              <a:t>Atitiktis gynybos inovacijų prioritetams </a:t>
            </a:r>
            <a:r>
              <a:rPr lang="lt-LT" sz="1300" i="1">
                <a:solidFill>
                  <a:srgbClr val="000000"/>
                </a:solidFill>
              </a:rPr>
              <a:t>(pagrindžiama projekto atitiktis prioritetams).</a:t>
            </a:r>
          </a:p>
          <a:p>
            <a:endParaRPr lang="lt-LT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/>
          </a:p>
          <a:p>
            <a:endParaRPr lang="en-US" dirty="0"/>
          </a:p>
        </p:txBody>
      </p:sp>
      <p:pic>
        <p:nvPicPr>
          <p:cNvPr id="2" name="Content Placeholder 7" descr="Mąstymas progresas, idėjos paieška. Verslininkas juodame komplekte su krumpliaračiais (pažangos simbolis) vietoj galvos. Nuo mažo iki vidutinio ir didelio. Rodyklė, nukreipta iš vieno į kitą.">
            <a:extLst>
              <a:ext uri="{FF2B5EF4-FFF2-40B4-BE49-F238E27FC236}">
                <a16:creationId xmlns:a16="http://schemas.microsoft.com/office/drawing/2014/main" id="{81318B01-A55B-E0AB-79CF-F8039B9323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91" r="18033" b="-1"/>
          <a:stretch>
            <a:fillRect/>
          </a:stretch>
        </p:blipFill>
        <p:spPr>
          <a:xfrm>
            <a:off x="1021724" y="0"/>
            <a:ext cx="5615189" cy="683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5A663E2-F4A9-39F9-7E3D-888BE4BC9A2E}"/>
              </a:ext>
            </a:extLst>
          </p:cNvPr>
          <p:cNvSpPr txBox="1"/>
          <p:nvPr/>
        </p:nvSpPr>
        <p:spPr>
          <a:xfrm>
            <a:off x="490861" y="1070205"/>
            <a:ext cx="6028692" cy="4597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600" b="1" dirty="0">
                <a:latin typeface="Verdana" panose="020B0604030504040204" pitchFamily="34" charset="0"/>
                <a:ea typeface="Verdana" panose="020B0604030504040204" pitchFamily="34" charset="0"/>
              </a:rPr>
              <a:t>Smulkiojo ar vidutinio verslo subjekto</a:t>
            </a:r>
            <a:r>
              <a:rPr lang="lt-LT" sz="1600" dirty="0">
                <a:latin typeface="Verdana" panose="020B0604030504040204" pitchFamily="34" charset="0"/>
                <a:ea typeface="Verdana" panose="020B0604030504040204" pitchFamily="34" charset="0"/>
              </a:rPr>
              <a:t> statuso deklaracija.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t-L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600" b="1" dirty="0">
                <a:latin typeface="Verdana" panose="020B0604030504040204" pitchFamily="34" charset="0"/>
                <a:ea typeface="Verdana" panose="020B0604030504040204" pitchFamily="34" charset="0"/>
              </a:rPr>
              <a:t>MTEPI paslaugos kainą </a:t>
            </a:r>
            <a:r>
              <a:rPr lang="lt-LT" sz="1600" dirty="0">
                <a:latin typeface="Verdana" panose="020B0604030504040204" pitchFamily="34" charset="0"/>
                <a:ea typeface="Verdana" panose="020B0604030504040204" pitchFamily="34" charset="0"/>
              </a:rPr>
              <a:t>pagrindžiantys dokumentas (teikiama, jei perkama paslauga).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t-L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600" b="1" dirty="0">
                <a:latin typeface="Verdana" panose="020B0604030504040204" pitchFamily="34" charset="0"/>
                <a:ea typeface="Verdana" panose="020B0604030504040204" pitchFamily="34" charset="0"/>
              </a:rPr>
              <a:t>MTEPI paslaugos teikėjo atitiktį brandžiojo </a:t>
            </a:r>
            <a:r>
              <a:rPr lang="lt-LT" sz="1600" b="1" dirty="0" err="1">
                <a:latin typeface="Verdana" panose="020B0604030504040204" pitchFamily="34" charset="0"/>
                <a:ea typeface="Verdana" panose="020B0604030504040204" pitchFamily="34" charset="0"/>
              </a:rPr>
              <a:t>inovatoriaus</a:t>
            </a:r>
            <a:r>
              <a:rPr lang="lt-LT" sz="1600" b="1" dirty="0">
                <a:latin typeface="Verdana" panose="020B0604030504040204" pitchFamily="34" charset="0"/>
                <a:ea typeface="Verdana" panose="020B0604030504040204" pitchFamily="34" charset="0"/>
              </a:rPr>
              <a:t> statusui </a:t>
            </a:r>
            <a:r>
              <a:rPr lang="lt-LT" sz="1600" dirty="0">
                <a:latin typeface="Verdana" panose="020B0604030504040204" pitchFamily="34" charset="0"/>
                <a:ea typeface="Verdana" panose="020B0604030504040204" pitchFamily="34" charset="0"/>
              </a:rPr>
              <a:t>pagrindžiančius dokumentus (</a:t>
            </a:r>
            <a:r>
              <a:rPr lang="lt-LT" sz="1600" i="1" dirty="0">
                <a:latin typeface="Verdana" panose="020B0604030504040204" pitchFamily="34" charset="0"/>
                <a:ea typeface="Verdana" panose="020B0604030504040204" pitchFamily="34" charset="0"/>
              </a:rPr>
              <a:t>teikiama, kai paslauga perkama iš brandžiojo </a:t>
            </a:r>
            <a:r>
              <a:rPr lang="lt-LT" sz="1600" i="1" dirty="0" err="1">
                <a:latin typeface="Verdana" panose="020B0604030504040204" pitchFamily="34" charset="0"/>
                <a:ea typeface="Verdana" panose="020B0604030504040204" pitchFamily="34" charset="0"/>
              </a:rPr>
              <a:t>inovatoriaus</a:t>
            </a:r>
            <a:r>
              <a:rPr lang="lt-LT" sz="1600" dirty="0"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t-L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Prekybinių įsipareigojimų neturėjimo arba nutraukimo</a:t>
            </a:r>
            <a:r>
              <a:rPr lang="lt-LT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deklaracija</a:t>
            </a:r>
            <a:r>
              <a:rPr lang="lt-LT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lt-LT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Kiti dokumentai </a:t>
            </a:r>
            <a:r>
              <a:rPr lang="lt-LT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(pagal poreikį</a:t>
            </a:r>
            <a:endParaRPr lang="lt-L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lt-L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lt-LT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ksto vietos rezervavimo ženklas 3">
            <a:extLst>
              <a:ext uri="{FF2B5EF4-FFF2-40B4-BE49-F238E27FC236}">
                <a16:creationId xmlns:a16="http://schemas.microsoft.com/office/drawing/2014/main" id="{6C6F5CFF-43DA-C15A-1477-A8C622E38DAB}"/>
              </a:ext>
            </a:extLst>
          </p:cNvPr>
          <p:cNvSpPr txBox="1">
            <a:spLocks/>
          </p:cNvSpPr>
          <p:nvPr/>
        </p:nvSpPr>
        <p:spPr>
          <a:xfrm>
            <a:off x="7746124" y="2508294"/>
            <a:ext cx="3547242" cy="1841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EEE730"/>
              </a:buClr>
              <a:buSzPct val="100000"/>
              <a:buFont typeface="Wingdings" pitchFamily="2" charset="2"/>
              <a:buChar char="§"/>
              <a:tabLst/>
              <a:defRPr sz="1200" b="0" i="0" kern="120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lt-LT" sz="3600" dirty="0"/>
              <a:t>Teikiami</a:t>
            </a:r>
            <a:r>
              <a:rPr lang="en-US" sz="3600" dirty="0"/>
              <a:t> dokumentai</a:t>
            </a:r>
            <a:r>
              <a:rPr lang="lt-LT" sz="3600" dirty="0"/>
              <a:t> su paraiška</a:t>
            </a:r>
          </a:p>
        </p:txBody>
      </p:sp>
      <p:pic>
        <p:nvPicPr>
          <p:cNvPr id="2" name="Content Placeholder 7" descr="Klientų pasitenkinimo apklausos atsiliepimai">
            <a:extLst>
              <a:ext uri="{FF2B5EF4-FFF2-40B4-BE49-F238E27FC236}">
                <a16:creationId xmlns:a16="http://schemas.microsoft.com/office/drawing/2014/main" id="{74AFAEF8-885A-5F3C-AC4F-EDC6BFFE2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948054" y="1740153"/>
            <a:ext cx="4675632" cy="312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1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1CA76-EA07-32F2-38E3-DC65DE89F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600"/>
              <a:t>Vertinimo kriterijai</a:t>
            </a:r>
            <a:endParaRPr lang="lt-LT" sz="3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40D1853-C4AA-1F72-3356-CE51AF3ED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0284454"/>
              </p:ext>
            </p:extLst>
          </p:nvPr>
        </p:nvGraphicFramePr>
        <p:xfrm>
          <a:off x="836501" y="1037111"/>
          <a:ext cx="5592008" cy="4948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A352B5-D9DF-3A5C-BF26-E85BD1EA9405}"/>
              </a:ext>
            </a:extLst>
          </p:cNvPr>
          <p:cNvSpPr txBox="1"/>
          <p:nvPr/>
        </p:nvSpPr>
        <p:spPr>
          <a:xfrm>
            <a:off x="3047649" y="3245387"/>
            <a:ext cx="6095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lt-LT" sz="1800" dirty="0"/>
              <a:t>Vertinimo kriterijai</a:t>
            </a:r>
          </a:p>
        </p:txBody>
      </p:sp>
    </p:spTree>
    <p:extLst>
      <p:ext uri="{BB962C8B-B14F-4D97-AF65-F5344CB8AC3E}">
        <p14:creationId xmlns:p14="http://schemas.microsoft.com/office/powerpoint/2010/main" val="4247516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>
            <a:extLst>
              <a:ext uri="{FF2B5EF4-FFF2-40B4-BE49-F238E27FC236}">
                <a16:creationId xmlns:a16="http://schemas.microsoft.com/office/drawing/2014/main" id="{BC5D7799-240E-F9CA-C3CA-BED355D3D130}"/>
              </a:ext>
            </a:extLst>
          </p:cNvPr>
          <p:cNvSpPr/>
          <p:nvPr/>
        </p:nvSpPr>
        <p:spPr>
          <a:xfrm>
            <a:off x="907312" y="1576552"/>
            <a:ext cx="10601516" cy="3972910"/>
          </a:xfrm>
          <a:prstGeom prst="rect">
            <a:avLst/>
          </a:prstGeom>
          <a:solidFill>
            <a:srgbClr val="EEE730"/>
          </a:solidFill>
          <a:ln w="28575">
            <a:solidFill>
              <a:srgbClr val="8C5F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EC637F78-C24F-963F-1498-A6A11339E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312" y="352644"/>
            <a:ext cx="4279543" cy="691060"/>
          </a:xfrm>
        </p:spPr>
        <p:txBody>
          <a:bodyPr/>
          <a:lstStyle/>
          <a:p>
            <a:r>
              <a:rPr lang="en-US" dirty="0" err="1"/>
              <a:t>Parai</a:t>
            </a:r>
            <a:r>
              <a:rPr lang="lt-LT" dirty="0" err="1"/>
              <a:t>škų</a:t>
            </a:r>
            <a:r>
              <a:rPr lang="lt-LT" dirty="0"/>
              <a:t> teikimas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22269A3C-9B06-8D44-78C7-072DFFC9014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07312" y="2084095"/>
            <a:ext cx="10377376" cy="691059"/>
          </a:xfrm>
        </p:spPr>
        <p:txBody>
          <a:bodyPr>
            <a:noAutofit/>
          </a:bodyPr>
          <a:lstStyle/>
          <a:p>
            <a:pPr algn="ctr"/>
            <a:r>
              <a:rPr lang="lt-LT" sz="2200" b="1" dirty="0"/>
              <a:t>Paraiškos teikiamos per 1 mėn. </a:t>
            </a:r>
            <a:r>
              <a:rPr lang="en-US" sz="2200" dirty="0" err="1"/>
              <a:t>nuo</a:t>
            </a:r>
            <a:r>
              <a:rPr lang="lt-LT" sz="2200" dirty="0"/>
              <a:t> kvietimo teikti paraiškas paskelbimo dienos </a:t>
            </a:r>
            <a:r>
              <a:rPr lang="lt-LT" sz="2200" dirty="0" err="1"/>
              <a:t>elektronin</a:t>
            </a:r>
            <a:r>
              <a:rPr lang="en-US" sz="2200" dirty="0"/>
              <a:t>i</a:t>
            </a:r>
            <a:r>
              <a:rPr lang="lt-LT" sz="2200" dirty="0"/>
              <a:t>ų ryšių priemonėm</a:t>
            </a:r>
            <a:r>
              <a:rPr lang="en-US" sz="2200" dirty="0"/>
              <a:t>is</a:t>
            </a:r>
            <a:r>
              <a:rPr lang="lt-LT" sz="2200" dirty="0"/>
              <a:t> </a:t>
            </a:r>
            <a:endParaRPr lang="lt-LT" sz="2200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E5FC07C-7855-0CC7-4514-B060F7BB32C7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093717" y="4487171"/>
            <a:ext cx="6155134" cy="691059"/>
          </a:xfrm>
        </p:spPr>
        <p:txBody>
          <a:bodyPr>
            <a:noAutofit/>
          </a:bodyPr>
          <a:lstStyle/>
          <a:p>
            <a:pPr algn="ctr"/>
            <a:r>
              <a:rPr lang="lt-LT" sz="2000" dirty="0"/>
              <a:t>Paraiškos forma - </a:t>
            </a:r>
            <a:r>
              <a:rPr lang="lt-LT" sz="2000" b="1" dirty="0"/>
              <a:t>Aprašo </a:t>
            </a:r>
            <a:r>
              <a:rPr lang="en-US" sz="2000" b="1" dirty="0"/>
              <a:t>1 </a:t>
            </a:r>
            <a:r>
              <a:rPr lang="en-US" sz="2000" b="1" dirty="0" err="1"/>
              <a:t>priedas</a:t>
            </a:r>
            <a:endParaRPr lang="lt-LT" sz="2000" b="1" dirty="0"/>
          </a:p>
          <a:p>
            <a:pPr algn="ctr"/>
            <a:r>
              <a:rPr lang="lt-LT" sz="2000" dirty="0">
                <a:hlinkClick r:id="rId2"/>
              </a:rPr>
              <a:t>Inovacijų agentūra</a:t>
            </a:r>
            <a:r>
              <a:rPr lang="lt-LT" sz="2000" dirty="0"/>
              <a:t> </a:t>
            </a:r>
            <a:endParaRPr lang="lt-LT" sz="2000" b="1" dirty="0"/>
          </a:p>
          <a:p>
            <a:pPr algn="ctr"/>
            <a:endParaRPr lang="lt-LT" sz="2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16B747-3746-5FE3-FFF0-1595E668A0D7}"/>
              </a:ext>
            </a:extLst>
          </p:cNvPr>
          <p:cNvSpPr txBox="1">
            <a:spLocks noGrp="1"/>
          </p:cNvSpPr>
          <p:nvPr>
            <p:ph type="body" sz="half" idx="11"/>
          </p:nvPr>
        </p:nvSpPr>
        <p:spPr>
          <a:xfrm>
            <a:off x="3347235" y="3493951"/>
            <a:ext cx="9228138" cy="445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000" dirty="0">
                <a:hlinkClick r:id="rId3" tooltip="https://kip.inovacijuagentura.lt/login"/>
              </a:rPr>
              <a:t>https://kip.inovacijuagentura.lt/login</a:t>
            </a:r>
            <a:endParaRPr lang="lt-LT" sz="2000" dirty="0"/>
          </a:p>
        </p:txBody>
      </p:sp>
    </p:spTree>
    <p:extLst>
      <p:ext uri="{BB962C8B-B14F-4D97-AF65-F5344CB8AC3E}">
        <p14:creationId xmlns:p14="http://schemas.microsoft.com/office/powerpoint/2010/main" val="402646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06C7BE-C6F8-8AB4-95B9-97105DD2D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73" y="521846"/>
            <a:ext cx="9553102" cy="5081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F4C3FE-6182-158F-E2F9-9D854E1D6D90}"/>
              </a:ext>
            </a:extLst>
          </p:cNvPr>
          <p:cNvSpPr txBox="1"/>
          <p:nvPr/>
        </p:nvSpPr>
        <p:spPr>
          <a:xfrm>
            <a:off x="3961613" y="5788057"/>
            <a:ext cx="6426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hlinkClick r:id="rId3" tooltip="https://kip.inovacijuagentura.lt/login"/>
              </a:rPr>
              <a:t>https://kip.inovacijuagentura.lt/login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4669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8B2004-882B-4AB0-679A-562D741D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8" y="447259"/>
            <a:ext cx="9516803" cy="59634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951524-529D-9E0F-8850-5F94BF9E16E0}"/>
              </a:ext>
            </a:extLst>
          </p:cNvPr>
          <p:cNvSpPr/>
          <p:nvPr/>
        </p:nvSpPr>
        <p:spPr>
          <a:xfrm>
            <a:off x="1337598" y="2422949"/>
            <a:ext cx="9407655" cy="7079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D1C353-280D-FED1-9BFA-58266B33F2EC}"/>
              </a:ext>
            </a:extLst>
          </p:cNvPr>
          <p:cNvSpPr/>
          <p:nvPr/>
        </p:nvSpPr>
        <p:spPr>
          <a:xfrm>
            <a:off x="1337598" y="3734397"/>
            <a:ext cx="9441238" cy="1059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4DB4992-3EE8-4AAB-4A17-10341F3B5A0D}"/>
              </a:ext>
            </a:extLst>
          </p:cNvPr>
          <p:cNvSpPr/>
          <p:nvPr/>
        </p:nvSpPr>
        <p:spPr>
          <a:xfrm>
            <a:off x="8843158" y="281049"/>
            <a:ext cx="728354" cy="629393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7044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>
            <a:extLst>
              <a:ext uri="{FF2B5EF4-FFF2-40B4-BE49-F238E27FC236}">
                <a16:creationId xmlns:a16="http://schemas.microsoft.com/office/drawing/2014/main" id="{4DBB1960-B236-01F5-32ED-2E8A29D18642}"/>
              </a:ext>
            </a:extLst>
          </p:cNvPr>
          <p:cNvSpPr/>
          <p:nvPr/>
        </p:nvSpPr>
        <p:spPr>
          <a:xfrm>
            <a:off x="993507" y="1616136"/>
            <a:ext cx="10601516" cy="3972910"/>
          </a:xfrm>
          <a:prstGeom prst="rect">
            <a:avLst/>
          </a:prstGeom>
          <a:solidFill>
            <a:srgbClr val="EEE730"/>
          </a:solidFill>
          <a:ln w="28575">
            <a:solidFill>
              <a:srgbClr val="8C5F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8256863D-4822-56A5-B1AE-7BDE3AF9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507" y="390483"/>
            <a:ext cx="4910290" cy="951547"/>
          </a:xfrm>
        </p:spPr>
        <p:txBody>
          <a:bodyPr/>
          <a:lstStyle/>
          <a:p>
            <a:r>
              <a:rPr lang="lt-LT" dirty="0"/>
              <a:t>Ataskaitų teikimas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68B9C4F2-3CE5-4E4B-C4E0-C44C6E1FDB5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049216" y="2515507"/>
            <a:ext cx="10317707" cy="3268362"/>
          </a:xfrm>
        </p:spPr>
        <p:txBody>
          <a:bodyPr>
            <a:noAutofit/>
          </a:bodyPr>
          <a:lstStyle/>
          <a:p>
            <a:pPr algn="ctr"/>
            <a:r>
              <a:rPr lang="lt-LT" sz="2200" dirty="0">
                <a:solidFill>
                  <a:schemeClr val="tx1"/>
                </a:solidFill>
              </a:rPr>
              <a:t>Ataskaitos teikiamos </a:t>
            </a:r>
            <a:r>
              <a:rPr lang="lt-LT" sz="2200" b="1" dirty="0">
                <a:solidFill>
                  <a:schemeClr val="tx1"/>
                </a:solidFill>
              </a:rPr>
              <a:t>iki 2026 m. gruodžio 10 d.</a:t>
            </a:r>
          </a:p>
          <a:p>
            <a:pPr algn="ctr"/>
            <a:endParaRPr lang="lt-LT" sz="2200" b="1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t-LT" sz="2200" dirty="0">
                <a:solidFill>
                  <a:schemeClr val="tx1"/>
                </a:solidFill>
              </a:rPr>
              <a:t>Per 10 d. nuo projekto veiklų pabaigos, bet ne vėliau kaip iki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t-LT" sz="2200" dirty="0">
                <a:solidFill>
                  <a:schemeClr val="tx1"/>
                </a:solidFill>
              </a:rPr>
              <a:t>2026 m. gruodžio 10 d.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t-LT" sz="22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200" dirty="0">
                <a:solidFill>
                  <a:schemeClr val="tx1"/>
                </a:solidFill>
              </a:rPr>
              <a:t>-  </a:t>
            </a:r>
            <a:r>
              <a:rPr lang="lt-LT" sz="2000" dirty="0">
                <a:solidFill>
                  <a:srgbClr val="000000"/>
                </a:solidFill>
                <a:effectLst/>
              </a:rPr>
              <a:t>projektą vykdžiusio personalo </a:t>
            </a:r>
            <a:r>
              <a:rPr lang="lt-LT" sz="2000" b="1" dirty="0">
                <a:solidFill>
                  <a:srgbClr val="000000"/>
                </a:solidFill>
                <a:effectLst/>
              </a:rPr>
              <a:t>darbo laiko apskaitos žiniaraščiai</a:t>
            </a:r>
            <a:endParaRPr lang="lt-LT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t-LT" sz="2000" dirty="0">
                <a:solidFill>
                  <a:schemeClr val="tx1"/>
                </a:solidFill>
              </a:rPr>
              <a:t>–  pasirašytas MTEPI paslaugų </a:t>
            </a:r>
            <a:r>
              <a:rPr lang="lt-LT" sz="2000" b="1" dirty="0">
                <a:solidFill>
                  <a:schemeClr val="tx1"/>
                </a:solidFill>
              </a:rPr>
              <a:t>perdavimo–priėmimo aktas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b="1" dirty="0">
                <a:solidFill>
                  <a:schemeClr val="tx1"/>
                </a:solidFill>
              </a:rPr>
              <a:t>pasiektą  rezultatą įrodantys dokumentai </a:t>
            </a:r>
            <a:r>
              <a:rPr lang="lt-LT" sz="2000" dirty="0">
                <a:solidFill>
                  <a:schemeClr val="tx1"/>
                </a:solidFill>
              </a:rPr>
              <a:t>(projekto įgyvendinimo ataskaitą, nuotraukos, bandymų protokolai (kopijos) arba kita dokumentacija)*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lt-LT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lt-LT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dirty="0">
                <a:solidFill>
                  <a:schemeClr val="tx1"/>
                </a:solidFill>
              </a:rPr>
              <a:t>*</a:t>
            </a:r>
            <a:r>
              <a:rPr lang="lt-LT" dirty="0"/>
              <a:t>Agentūra gali organizuoti projekto rezultatų demonstravimą ir (ar) testavimą, siekdama patikrinti pasiektų rezultatų veikimą, savybes ar atitiktį nustatytiems reikalavimams. </a:t>
            </a:r>
            <a:endParaRPr lang="lt-LT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lt-L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2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2D68-2A36-54BD-FCB2-419369F1B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872" y="1486754"/>
            <a:ext cx="5587652" cy="1341926"/>
          </a:xfrm>
        </p:spPr>
        <p:txBody>
          <a:bodyPr anchor="b">
            <a:normAutofit/>
          </a:bodyPr>
          <a:lstStyle/>
          <a:p>
            <a:r>
              <a:rPr lang="en-US" dirty="0" err="1"/>
              <a:t>Priemon</a:t>
            </a:r>
            <a:r>
              <a:rPr lang="lt-LT" dirty="0"/>
              <a:t>ės</a:t>
            </a:r>
            <a:r>
              <a:rPr lang="en-US" dirty="0"/>
              <a:t> </a:t>
            </a:r>
            <a:r>
              <a:rPr lang="en-US" dirty="0" err="1"/>
              <a:t>apžvalga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tikslai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04552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DA7AD544-A12A-5D4F-92F1-B533DDF469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3200" b="1" dirty="0"/>
              <a:t>Ačiū už dėmesį</a:t>
            </a:r>
            <a:br>
              <a:rPr lang="lt-LT" sz="3200" b="1" dirty="0"/>
            </a:b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47583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87CEFD-4CC6-ECB9-ED84-43A02E789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19" y="370840"/>
            <a:ext cx="4184189" cy="762527"/>
          </a:xfrm>
        </p:spPr>
        <p:txBody>
          <a:bodyPr/>
          <a:lstStyle/>
          <a:p>
            <a:r>
              <a:rPr lang="en-US" dirty="0" err="1"/>
              <a:t>Priemon</a:t>
            </a:r>
            <a:r>
              <a:rPr lang="lt-LT" dirty="0"/>
              <a:t>ė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D9F1F1E7-3D1C-0E80-EE72-0C13A528715B}"/>
              </a:ext>
            </a:extLst>
          </p:cNvPr>
          <p:cNvSpPr/>
          <p:nvPr/>
        </p:nvSpPr>
        <p:spPr>
          <a:xfrm>
            <a:off x="949862" y="1446386"/>
            <a:ext cx="10462325" cy="14155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Finansavimo tikslas </a:t>
            </a:r>
            <a:r>
              <a:rPr lang="lt-LT" kern="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lt-LT" sz="2400" dirty="0">
                <a:solidFill>
                  <a:schemeClr val="tx1"/>
                </a:solidFill>
              </a:rPr>
              <a:t>skatinti gynybos pramonės augimą ir technologinį proveržį, remiant įmones, kuriančias ir diegiančias gynybos inovacijas</a:t>
            </a:r>
            <a:endParaRPr lang="lt-LT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tačiakampis 4">
            <a:extLst>
              <a:ext uri="{FF2B5EF4-FFF2-40B4-BE49-F238E27FC236}">
                <a16:creationId xmlns:a16="http://schemas.microsoft.com/office/drawing/2014/main" id="{474B31AC-BE58-9237-91BE-1FE305E41402}"/>
              </a:ext>
            </a:extLst>
          </p:cNvPr>
          <p:cNvSpPr/>
          <p:nvPr/>
        </p:nvSpPr>
        <p:spPr>
          <a:xfrm>
            <a:off x="906319" y="3117695"/>
            <a:ext cx="10462325" cy="13395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MTEPI bendradarbiavimas </a:t>
            </a:r>
            <a:r>
              <a:rPr lang="lt-LT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skatinamas bendradarbiavimas tarp įmonių ir mokslo studijų institucijų</a:t>
            </a:r>
          </a:p>
        </p:txBody>
      </p:sp>
      <p:sp>
        <p:nvSpPr>
          <p:cNvPr id="4" name="Stačiakampis 4">
            <a:extLst>
              <a:ext uri="{FF2B5EF4-FFF2-40B4-BE49-F238E27FC236}">
                <a16:creationId xmlns:a16="http://schemas.microsoft.com/office/drawing/2014/main" id="{6BA2D856-BCB1-7FEC-054C-79471B6685CF}"/>
              </a:ext>
            </a:extLst>
          </p:cNvPr>
          <p:cNvSpPr/>
          <p:nvPr/>
        </p:nvSpPr>
        <p:spPr>
          <a:xfrm>
            <a:off x="949861" y="4741859"/>
            <a:ext cx="10462325" cy="13395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b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Gynybos inovaciniai čekiai </a:t>
            </a:r>
            <a:r>
              <a:rPr lang="lt-LT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investicija į saugumą ir gynybos pramonės brandą</a:t>
            </a:r>
          </a:p>
        </p:txBody>
      </p:sp>
    </p:spTree>
    <p:extLst>
      <p:ext uri="{BB962C8B-B14F-4D97-AF65-F5344CB8AC3E}">
        <p14:creationId xmlns:p14="http://schemas.microsoft.com/office/powerpoint/2010/main" val="375445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B5A6-52D0-CB59-D2BC-FD7328B6B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872" y="1486754"/>
            <a:ext cx="5587652" cy="1341926"/>
          </a:xfrm>
        </p:spPr>
        <p:txBody>
          <a:bodyPr anchor="b">
            <a:normAutofit/>
          </a:bodyPr>
          <a:lstStyle/>
          <a:p>
            <a:r>
              <a:rPr lang="lt-LT" dirty="0"/>
              <a:t>Remiamos veiklos ir pareiškėjai</a:t>
            </a:r>
          </a:p>
        </p:txBody>
      </p:sp>
    </p:spTree>
    <p:extLst>
      <p:ext uri="{BB962C8B-B14F-4D97-AF65-F5344CB8AC3E}">
        <p14:creationId xmlns:p14="http://schemas.microsoft.com/office/powerpoint/2010/main" val="222738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FF29131-9452-F6BD-6EA4-F2EECA30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046" y="328146"/>
            <a:ext cx="5211954" cy="10684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Planuojama</a:t>
            </a:r>
            <a:r>
              <a:rPr lang="en-US" dirty="0"/>
              <a:t> r</a:t>
            </a:r>
            <a:r>
              <a:rPr lang="lt-LT" dirty="0" err="1"/>
              <a:t>em</a:t>
            </a:r>
            <a:r>
              <a:rPr lang="en-US" dirty="0" err="1"/>
              <a:t>ti</a:t>
            </a:r>
            <a:r>
              <a:rPr lang="lt-LT" dirty="0"/>
              <a:t> veikla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0F1CB393-F652-8F68-2EF5-662147BA383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63576" y="1798632"/>
            <a:ext cx="6281865" cy="2035909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lt-LT" sz="2400" b="1" dirty="0">
                <a:effectLst/>
              </a:rPr>
              <a:t>MTEPI veiklų vykdymas* </a:t>
            </a:r>
          </a:p>
          <a:p>
            <a:pPr marL="342900" indent="-342900">
              <a:buFontTx/>
              <a:buChar char="-"/>
            </a:pPr>
            <a:endParaRPr lang="lt-LT" sz="2400" b="1" dirty="0"/>
          </a:p>
          <a:p>
            <a:r>
              <a:rPr lang="lt-LT" sz="2400" b="1" dirty="0"/>
              <a:t>- MTEPI paslaugų, įsigijimas</a:t>
            </a:r>
            <a:endParaRPr lang="lt-LT" sz="2400" dirty="0"/>
          </a:p>
          <a:p>
            <a:endParaRPr lang="lt-LT" sz="1400" i="1" dirty="0"/>
          </a:p>
          <a:p>
            <a:endParaRPr lang="lt-LT" sz="1400" i="1" dirty="0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FFC9C582-4279-060B-F795-D70F03B7E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781" y="1282560"/>
            <a:ext cx="3277959" cy="4292880"/>
          </a:xfrm>
          <a:prstGeom prst="rect">
            <a:avLst/>
          </a:prstGeom>
        </p:spPr>
      </p:pic>
      <p:sp>
        <p:nvSpPr>
          <p:cNvPr id="3" name="Teksto vietos rezervavimo ženklas 3">
            <a:extLst>
              <a:ext uri="{FF2B5EF4-FFF2-40B4-BE49-F238E27FC236}">
                <a16:creationId xmlns:a16="http://schemas.microsoft.com/office/drawing/2014/main" id="{5EC78934-B0B1-EA98-944F-55C54420FDCB}"/>
              </a:ext>
            </a:extLst>
          </p:cNvPr>
          <p:cNvSpPr txBox="1">
            <a:spLocks/>
          </p:cNvSpPr>
          <p:nvPr/>
        </p:nvSpPr>
        <p:spPr>
          <a:xfrm>
            <a:off x="763575" y="4187551"/>
            <a:ext cx="6281865" cy="2035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400" dirty="0"/>
          </a:p>
          <a:p>
            <a:endParaRPr lang="lt-LT" sz="1400" dirty="0"/>
          </a:p>
          <a:p>
            <a:endParaRPr lang="lt-LT" sz="1400" dirty="0"/>
          </a:p>
          <a:p>
            <a:r>
              <a:rPr lang="lt-LT" sz="1400" dirty="0"/>
              <a:t>*MTEPI – mokslinių tyrimų, eksperimentinės plėtros ir inovacinių veiklų vykdymas </a:t>
            </a:r>
          </a:p>
          <a:p>
            <a:endParaRPr lang="lt-LT" sz="1400" i="1" dirty="0"/>
          </a:p>
          <a:p>
            <a:endParaRPr lang="lt-LT" sz="1400" i="1" dirty="0"/>
          </a:p>
        </p:txBody>
      </p:sp>
    </p:spTree>
    <p:extLst>
      <p:ext uri="{BB962C8B-B14F-4D97-AF65-F5344CB8AC3E}">
        <p14:creationId xmlns:p14="http://schemas.microsoft.com/office/powerpoint/2010/main" val="367113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ED41997-BF09-4FFC-253D-3F9E0453E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5" y="1516131"/>
            <a:ext cx="6149789" cy="1467752"/>
          </a:xfrm>
        </p:spPr>
        <p:txBody>
          <a:bodyPr/>
          <a:lstStyle/>
          <a:p>
            <a:r>
              <a:rPr lang="lt-LT" sz="1600" b="1" kern="0" dirty="0">
                <a:solidFill>
                  <a:srgbClr val="0B0D32"/>
                </a:solidFill>
                <a:effectLst/>
              </a:rPr>
              <a:t>Privatus juridinis asmuo, labai maža, maža ir vidutinė įmonė</a:t>
            </a:r>
            <a:br>
              <a:rPr lang="lt-LT" sz="1800" b="1" kern="0" dirty="0">
                <a:solidFill>
                  <a:srgbClr val="000000"/>
                </a:solidFill>
                <a:effectLst/>
              </a:rPr>
            </a:br>
            <a:r>
              <a:rPr lang="lt-LT" sz="1800" b="1" kern="0" dirty="0">
                <a:solidFill>
                  <a:srgbClr val="000000"/>
                </a:solidFill>
                <a:effectLst/>
              </a:rPr>
              <a:t> </a:t>
            </a:r>
            <a:br>
              <a:rPr lang="lt-LT" sz="1800" b="1" kern="0" dirty="0">
                <a:solidFill>
                  <a:srgbClr val="000000"/>
                </a:solidFill>
                <a:effectLst/>
              </a:rPr>
            </a:br>
            <a:r>
              <a:rPr lang="lt-LT" sz="1600" b="1" kern="0" dirty="0">
                <a:solidFill>
                  <a:srgbClr val="302757"/>
                </a:solidFill>
                <a:effectLst/>
              </a:rPr>
              <a:t>Aktyvią ekonominę veiklą </a:t>
            </a:r>
            <a:r>
              <a:rPr lang="lt-LT" sz="1600" kern="0" dirty="0">
                <a:solidFill>
                  <a:srgbClr val="302757"/>
                </a:solidFill>
                <a:effectLst/>
              </a:rPr>
              <a:t>vykdanti </a:t>
            </a:r>
            <a:r>
              <a:rPr lang="lt-LT" sz="1600" b="1" kern="0" dirty="0">
                <a:solidFill>
                  <a:srgbClr val="302757"/>
                </a:solidFill>
                <a:effectLst/>
              </a:rPr>
              <a:t>įmonė:</a:t>
            </a:r>
            <a:endParaRPr lang="lt-LT" sz="1600" dirty="0">
              <a:solidFill>
                <a:srgbClr val="302757"/>
              </a:solidFill>
            </a:endParaRP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EE2C259-3474-8F16-9888-02FD87CF64D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52334" y="3085112"/>
            <a:ext cx="6317640" cy="329457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t-LT" sz="1400" dirty="0"/>
              <a:t>Metinė apyvarta </a:t>
            </a:r>
            <a:r>
              <a:rPr lang="en-US" sz="1400" dirty="0"/>
              <a:t>u</a:t>
            </a:r>
            <a:r>
              <a:rPr lang="lt-LT" sz="1400" dirty="0"/>
              <a:t>ž paskutinius finansinius metus &gt; </a:t>
            </a:r>
            <a:r>
              <a:rPr lang="lt-LT" sz="1400" b="1" dirty="0"/>
              <a:t>10000 Eur</a:t>
            </a:r>
            <a:r>
              <a:rPr lang="lt-LT" sz="1400" dirty="0"/>
              <a:t>.</a:t>
            </a:r>
            <a:endParaRPr lang="en-US" sz="1400" dirty="0"/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t-LT" sz="1400" dirty="0"/>
              <a:t>Jei įmonė veikia trumpiau nei metus,</a:t>
            </a:r>
            <a:r>
              <a:rPr lang="en-US" sz="1400" dirty="0"/>
              <a:t> </a:t>
            </a:r>
            <a:r>
              <a:rPr lang="en-US" sz="1400" dirty="0" err="1"/>
              <a:t>metin</a:t>
            </a:r>
            <a:r>
              <a:rPr lang="lt-LT" sz="1400" dirty="0"/>
              <a:t>ė apyvarta  &gt; </a:t>
            </a:r>
            <a:r>
              <a:rPr lang="lt-LT" sz="1400" b="1" dirty="0"/>
              <a:t>10000 </a:t>
            </a:r>
            <a:r>
              <a:rPr lang="lt-LT" sz="1400" dirty="0"/>
              <a:t>Eur nuo įsteigimo iki </a:t>
            </a:r>
            <a:r>
              <a:rPr lang="lt-LT" sz="1400" b="1" dirty="0"/>
              <a:t>paraiškos pateikimo dienos</a:t>
            </a:r>
            <a:r>
              <a:rPr lang="lt-LT" sz="1400" dirty="0"/>
              <a:t>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t-LT" sz="1400" dirty="0"/>
              <a:t>Yra </a:t>
            </a:r>
            <a:r>
              <a:rPr lang="lt-LT" sz="1400" b="1" dirty="0"/>
              <a:t>įvykdžiusi įsipareigojimus</a:t>
            </a:r>
            <a:r>
              <a:rPr lang="lt-LT" sz="1400" dirty="0"/>
              <a:t>, susijusius su mokesčių, įskaitant socialinio draudimo įmokas mokėjimu.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t-LT" sz="1400" dirty="0"/>
              <a:t>Turi teisę </a:t>
            </a:r>
            <a:r>
              <a:rPr lang="lt-LT" sz="1400" b="1" dirty="0"/>
              <a:t>gauti de </a:t>
            </a:r>
            <a:r>
              <a:rPr lang="lt-LT" sz="1400" b="1" dirty="0" err="1"/>
              <a:t>minimis</a:t>
            </a:r>
            <a:r>
              <a:rPr lang="lt-LT" sz="1400" b="1" dirty="0"/>
              <a:t> pagalbą</a:t>
            </a:r>
            <a:r>
              <a:rPr lang="lt-LT" sz="1400" dirty="0"/>
              <a:t>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t-LT" sz="1400" b="1" dirty="0"/>
              <a:t>Nėra</a:t>
            </a:r>
            <a:r>
              <a:rPr lang="lt-LT" sz="1400" dirty="0"/>
              <a:t> </a:t>
            </a:r>
            <a:r>
              <a:rPr lang="lt-LT" sz="1400" b="1" dirty="0"/>
              <a:t>sunkumų patirianti </a:t>
            </a:r>
            <a:r>
              <a:rPr lang="lt-LT" sz="1400" dirty="0"/>
              <a:t>įmonė (BBIR 2 str. 18 p.).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lt-LT" sz="1400" dirty="0"/>
              <a:t>Kitos nuostatos apibrėžtos Aprašo III sk.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1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t-LT" sz="1400" dirty="0">
              <a:solidFill>
                <a:schemeClr val="tx1"/>
              </a:solidFill>
            </a:endParaRP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301B0A4-CD8A-AB12-7D5F-C5EFD500E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5118" y="363997"/>
            <a:ext cx="3615000" cy="1037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600" dirty="0">
                <a:solidFill>
                  <a:srgbClr val="302757"/>
                </a:solidFill>
              </a:rPr>
              <a:t>Pareiškėjas</a:t>
            </a:r>
          </a:p>
        </p:txBody>
      </p:sp>
      <p:sp>
        <p:nvSpPr>
          <p:cNvPr id="5" name="Teksto vietos rezervavimo ženklas 2">
            <a:extLst>
              <a:ext uri="{FF2B5EF4-FFF2-40B4-BE49-F238E27FC236}">
                <a16:creationId xmlns:a16="http://schemas.microsoft.com/office/drawing/2014/main" id="{2D28CEF9-3AAF-FB8C-2618-8168562E993E}"/>
              </a:ext>
            </a:extLst>
          </p:cNvPr>
          <p:cNvSpPr txBox="1">
            <a:spLocks/>
          </p:cNvSpPr>
          <p:nvPr/>
        </p:nvSpPr>
        <p:spPr>
          <a:xfrm>
            <a:off x="1329872" y="4093536"/>
            <a:ext cx="4766128" cy="198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14A51B67-2475-A870-A750-A4EB04E9A5C3}"/>
              </a:ext>
            </a:extLst>
          </p:cNvPr>
          <p:cNvSpPr txBox="1">
            <a:spLocks/>
          </p:cNvSpPr>
          <p:nvPr/>
        </p:nvSpPr>
        <p:spPr>
          <a:xfrm>
            <a:off x="352334" y="4845091"/>
            <a:ext cx="5871882" cy="888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lt-LT" sz="1400" b="1" kern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lt-LT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lt-LT" sz="1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lt-LT" sz="1400" kern="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lt-LT" sz="1400" dirty="0"/>
          </a:p>
        </p:txBody>
      </p:sp>
      <p:sp>
        <p:nvSpPr>
          <p:cNvPr id="8" name="Teksto vietos rezervavimo ženklas 2">
            <a:extLst>
              <a:ext uri="{FF2B5EF4-FFF2-40B4-BE49-F238E27FC236}">
                <a16:creationId xmlns:a16="http://schemas.microsoft.com/office/drawing/2014/main" id="{64228D9D-AA0E-6023-A78A-F63577224DA4}"/>
              </a:ext>
            </a:extLst>
          </p:cNvPr>
          <p:cNvSpPr txBox="1">
            <a:spLocks/>
          </p:cNvSpPr>
          <p:nvPr/>
        </p:nvSpPr>
        <p:spPr>
          <a:xfrm>
            <a:off x="4967785" y="6480919"/>
            <a:ext cx="1574042" cy="274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*Apra</a:t>
            </a:r>
            <a:r>
              <a:rPr lang="lt-LT" dirty="0" err="1"/>
              <a:t>šo</a:t>
            </a:r>
            <a:r>
              <a:rPr lang="lt-LT" dirty="0"/>
              <a:t> III skyrius</a:t>
            </a:r>
          </a:p>
        </p:txBody>
      </p:sp>
      <p:sp>
        <p:nvSpPr>
          <p:cNvPr id="9" name="Teksto vietos rezervavimo ženklas 2">
            <a:extLst>
              <a:ext uri="{FF2B5EF4-FFF2-40B4-BE49-F238E27FC236}">
                <a16:creationId xmlns:a16="http://schemas.microsoft.com/office/drawing/2014/main" id="{8DB5CD01-4793-309D-63D3-C018E770E3CC}"/>
              </a:ext>
            </a:extLst>
          </p:cNvPr>
          <p:cNvSpPr txBox="1">
            <a:spLocks/>
          </p:cNvSpPr>
          <p:nvPr/>
        </p:nvSpPr>
        <p:spPr>
          <a:xfrm>
            <a:off x="434565" y="6051050"/>
            <a:ext cx="4766128" cy="57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400" dirty="0">
              <a:solidFill>
                <a:schemeClr val="tx1"/>
              </a:solidFill>
            </a:endParaRPr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8055C93E-68FA-CF9A-2FD9-E0BB68496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98" y="999706"/>
            <a:ext cx="3514520" cy="460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FE47A-FE16-F216-2CEF-470EEDE0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794A-8233-CFAC-D86C-34C8BBEC0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9872" y="1486754"/>
            <a:ext cx="5587652" cy="134192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lt-LT" sz="3000"/>
              <a:t>PRIORITETAI, FINANSAVIMAS BIUDŽETAS</a:t>
            </a:r>
          </a:p>
        </p:txBody>
      </p:sp>
    </p:spTree>
    <p:extLst>
      <p:ext uri="{BB962C8B-B14F-4D97-AF65-F5344CB8AC3E}">
        <p14:creationId xmlns:p14="http://schemas.microsoft.com/office/powerpoint/2010/main" val="231083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57B9E-3CA2-0B7D-5009-45D05B2FC3E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38349" y="1448790"/>
            <a:ext cx="5838700" cy="352804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800" b="1" dirty="0"/>
              <a:t>Integruoti oro, sausumos ir jūros nuotolinio valdymo sprendimai </a:t>
            </a:r>
            <a:endParaRPr lang="lt-LT" sz="1800" b="1" kern="1200" dirty="0">
              <a:effectLst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800" b="1" kern="1200" dirty="0">
                <a:effectLst/>
              </a:rPr>
              <a:t>Kova su priešiškomis bepilotėmis sistemomis</a:t>
            </a:r>
            <a:endParaRPr lang="lt-LT" sz="1800" dirty="0">
              <a:effectLst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800" b="1" dirty="0"/>
              <a:t>Pajėgų apsaugos ir išgyvenamumo sprendimai</a:t>
            </a:r>
            <a:endParaRPr lang="lt-LT" sz="1800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1800" b="1" dirty="0" err="1"/>
              <a:t>Kontrmobilumo</a:t>
            </a:r>
            <a:r>
              <a:rPr lang="lt-LT" sz="1800" b="1" dirty="0"/>
              <a:t> ir mobilumo sprendimai</a:t>
            </a:r>
            <a:endParaRPr lang="lt-LT" sz="1800" dirty="0"/>
          </a:p>
          <a:p>
            <a:endParaRPr lang="lt-L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18575-F4CC-92AB-5790-704A03F91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8551" y="1805678"/>
            <a:ext cx="4684143" cy="3315331"/>
          </a:xfrm>
        </p:spPr>
        <p:txBody>
          <a:bodyPr/>
          <a:lstStyle/>
          <a:p>
            <a:pPr marL="0" indent="0">
              <a:buNone/>
            </a:pPr>
            <a:r>
              <a:rPr lang="lt-L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GYNYBOS INOVACIJŲ PRIORITETAI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Apra</a:t>
            </a:r>
            <a:r>
              <a:rPr lang="lt-LT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šo</a:t>
            </a:r>
            <a:r>
              <a:rPr lang="lt-LT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priedas</a:t>
            </a:r>
            <a:endParaRPr lang="lt-L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3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85EBBC2-3160-6F85-DCC9-AD8339194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9522" y="417782"/>
            <a:ext cx="4869712" cy="1374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sz="3600" dirty="0">
                <a:solidFill>
                  <a:srgbClr val="302757"/>
                </a:solidFill>
              </a:rPr>
              <a:t>Finansavimo sąlygos</a:t>
            </a:r>
          </a:p>
        </p:txBody>
      </p:sp>
      <p:sp>
        <p:nvSpPr>
          <p:cNvPr id="5" name="Teksto vietos rezervavimo ženklas 2">
            <a:extLst>
              <a:ext uri="{FF2B5EF4-FFF2-40B4-BE49-F238E27FC236}">
                <a16:creationId xmlns:a16="http://schemas.microsoft.com/office/drawing/2014/main" id="{B4B0CE5F-0B46-866E-F87B-BAD0A64E0DF5}"/>
              </a:ext>
            </a:extLst>
          </p:cNvPr>
          <p:cNvSpPr txBox="1">
            <a:spLocks/>
          </p:cNvSpPr>
          <p:nvPr/>
        </p:nvSpPr>
        <p:spPr>
          <a:xfrm>
            <a:off x="467833" y="3923413"/>
            <a:ext cx="5570661" cy="2013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7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3028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lt-LT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577C8-62F8-D9FD-C958-0B3C4AA13C99}"/>
              </a:ext>
            </a:extLst>
          </p:cNvPr>
          <p:cNvSpPr txBox="1"/>
          <p:nvPr/>
        </p:nvSpPr>
        <p:spPr>
          <a:xfrm>
            <a:off x="8767670" y="42808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t-L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5EEB7-C7A2-B41A-733E-F7C510C1E010}"/>
              </a:ext>
            </a:extLst>
          </p:cNvPr>
          <p:cNvSpPr txBox="1"/>
          <p:nvPr/>
        </p:nvSpPr>
        <p:spPr>
          <a:xfrm>
            <a:off x="853710" y="1763488"/>
            <a:ext cx="5570661" cy="252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dirty="0">
                <a:latin typeface="Verdana" panose="020B0604030504040204" pitchFamily="34" charset="0"/>
                <a:ea typeface="Verdana" panose="020B0604030504040204" pitchFamily="34" charset="0"/>
              </a:rPr>
              <a:t>Kvietimui planuojama skirti finansavimo suma </a:t>
            </a:r>
            <a:r>
              <a:rPr lang="lt-LT" b="1" dirty="0">
                <a:latin typeface="Verdana" panose="020B0604030504040204" pitchFamily="34" charset="0"/>
                <a:ea typeface="Verdana" panose="020B0604030504040204" pitchFamily="34" charset="0"/>
              </a:rPr>
              <a:t>iki 1 mln. eurų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dirty="0">
                <a:latin typeface="Verdana" panose="020B0604030504040204" pitchFamily="34" charset="0"/>
                <a:ea typeface="Verdana" panose="020B0604030504040204" pitchFamily="34" charset="0"/>
              </a:rPr>
              <a:t>Skiriamas finansavimas </a:t>
            </a:r>
            <a:r>
              <a:rPr lang="lt-LT" sz="1800" b="1" dirty="0">
                <a:latin typeface="Verdana" panose="020B0604030504040204" pitchFamily="34" charset="0"/>
                <a:ea typeface="Verdana" panose="020B0604030504040204" pitchFamily="34" charset="0"/>
              </a:rPr>
              <a:t>iki 125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000 </a:t>
            </a:r>
            <a:r>
              <a:rPr lang="en-US" sz="1800" b="1" dirty="0" err="1">
                <a:latin typeface="Verdana" panose="020B0604030504040204" pitchFamily="34" charset="0"/>
                <a:ea typeface="Verdana" panose="020B0604030504040204" pitchFamily="34" charset="0"/>
              </a:rPr>
              <a:t>eur</a:t>
            </a:r>
            <a:r>
              <a:rPr lang="lt-LT" sz="1800" b="1" dirty="0">
                <a:latin typeface="Verdana" panose="020B0604030504040204" pitchFamily="34" charset="0"/>
                <a:ea typeface="Verdana" panose="020B0604030504040204" pitchFamily="34" charset="0"/>
              </a:rPr>
              <a:t>ų.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dirty="0">
                <a:latin typeface="Verdana" panose="020B0604030504040204" pitchFamily="34" charset="0"/>
                <a:ea typeface="Verdana" panose="020B0604030504040204" pitchFamily="34" charset="0"/>
              </a:rPr>
              <a:t>Finansavimo intensyvumas </a:t>
            </a:r>
            <a:r>
              <a:rPr lang="lt-LT" sz="1800" b="1" dirty="0">
                <a:latin typeface="Verdana" panose="020B0604030504040204" pitchFamily="34" charset="0"/>
                <a:ea typeface="Verdana" panose="020B0604030504040204" pitchFamily="34" charset="0"/>
              </a:rPr>
              <a:t>iki </a:t>
            </a: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80 proc</a:t>
            </a:r>
            <a:r>
              <a:rPr lang="lt-LT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lt-LT" sz="1800" dirty="0">
                <a:latin typeface="Verdana" panose="020B0604030504040204" pitchFamily="34" charset="0"/>
                <a:ea typeface="Verdana" panose="020B0604030504040204" pitchFamily="34" charset="0"/>
              </a:rPr>
              <a:t>Skiriamas finansavimas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yra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b="1" i="1" dirty="0">
                <a:latin typeface="Verdana" panose="020B0604030504040204" pitchFamily="34" charset="0"/>
                <a:ea typeface="Verdana" panose="020B0604030504040204" pitchFamily="34" charset="0"/>
              </a:rPr>
              <a:t>de minimis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pagalba</a:t>
            </a:r>
            <a:r>
              <a:rPr lang="lt-LT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82229DE0-29FF-F4F2-3D35-BFDA997E6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145" y="1470992"/>
            <a:ext cx="2990193" cy="39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5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ovacijų agentūra">
      <a:dk1>
        <a:srgbClr val="000000"/>
      </a:dk1>
      <a:lt1>
        <a:srgbClr val="FFFFFF"/>
      </a:lt1>
      <a:dk2>
        <a:srgbClr val="DADDEC"/>
      </a:dk2>
      <a:lt2>
        <a:srgbClr val="9899CA"/>
      </a:lt2>
      <a:accent1>
        <a:srgbClr val="EDE630"/>
      </a:accent1>
      <a:accent2>
        <a:srgbClr val="07215E"/>
      </a:accent2>
      <a:accent3>
        <a:srgbClr val="6C30EE"/>
      </a:accent3>
      <a:accent4>
        <a:srgbClr val="709DEC"/>
      </a:accent4>
      <a:accent5>
        <a:srgbClr val="ED9E72"/>
      </a:accent5>
      <a:accent6>
        <a:srgbClr val="000000"/>
      </a:accent6>
      <a:hlink>
        <a:srgbClr val="000000"/>
      </a:hlink>
      <a:folHlink>
        <a:srgbClr val="9899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2A510D2B688E9E478BA6565ABA1E907A" ma:contentTypeVersion="17" ma:contentTypeDescription="Kurkite naują dokumentą." ma:contentTypeScope="" ma:versionID="b2462604a1b2e7c382b64d116a9a562a">
  <xsd:schema xmlns:xsd="http://www.w3.org/2001/XMLSchema" xmlns:xs="http://www.w3.org/2001/XMLSchema" xmlns:p="http://schemas.microsoft.com/office/2006/metadata/properties" xmlns:ns3="d853c37a-d434-4c9c-b4cb-dd91e5f9eab3" xmlns:ns4="ab4cbe07-3d41-4f8c-8428-ac86ed2241ac" targetNamespace="http://schemas.microsoft.com/office/2006/metadata/properties" ma:root="true" ma:fieldsID="03bf25651f44fa1a02e863ab5082cacd" ns3:_="" ns4:_="">
    <xsd:import namespace="d853c37a-d434-4c9c-b4cb-dd91e5f9eab3"/>
    <xsd:import namespace="ab4cbe07-3d41-4f8c-8428-ac86ed2241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c37a-d434-4c9c-b4cb-dd91e5f9e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cbe07-3d41-4f8c-8428-ac86ed2241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Bendrinimo užuominos maiš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53c37a-d434-4c9c-b4cb-dd91e5f9ea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271C2E-54EB-46F6-BF1B-C9C43B3B33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53c37a-d434-4c9c-b4cb-dd91e5f9eab3"/>
    <ds:schemaRef ds:uri="ab4cbe07-3d41-4f8c-8428-ac86ed224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7E167C-ACF3-437A-9EE3-EFB1CBF1E366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b4cbe07-3d41-4f8c-8428-ac86ed2241ac"/>
    <ds:schemaRef ds:uri="d853c37a-d434-4c9c-b4cb-dd91e5f9eab3"/>
  </ds:schemaRefs>
</ds:datastoreItem>
</file>

<file path=customXml/itemProps3.xml><?xml version="1.0" encoding="utf-8"?>
<ds:datastoreItem xmlns:ds="http://schemas.openxmlformats.org/officeDocument/2006/customXml" ds:itemID="{B5BFF1B8-BC88-4259-841C-028026AFF8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14191</TotalTime>
  <Words>684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Verdana</vt:lpstr>
      <vt:lpstr>Wingdings</vt:lpstr>
      <vt:lpstr>Office Theme</vt:lpstr>
      <vt:lpstr>FINANSAVIMO GALIMYBĖS - GYNYBOS INOVACINIAI ČEKIAI</vt:lpstr>
      <vt:lpstr>Priemonės apžvalga ir tikslai</vt:lpstr>
      <vt:lpstr>Priemonė</vt:lpstr>
      <vt:lpstr>Remiamos veiklos ir pareiškėjai</vt:lpstr>
      <vt:lpstr>Planuojama remti veikla</vt:lpstr>
      <vt:lpstr>Privatus juridinis asmuo, labai maža, maža ir vidutinė įmonė   Aktyvią ekonominę veiklą vykdanti įmonė:</vt:lpstr>
      <vt:lpstr>PRIORITETAI, FINANSAVIMAS BIUDŽETAS</vt:lpstr>
      <vt:lpstr>PowerPoint Presentation</vt:lpstr>
      <vt:lpstr>PowerPoint Presentation</vt:lpstr>
      <vt:lpstr> Darbo užmokesčio išlaidos   Kitos projekto vykdymo išlaidos - 28,70 proc. fiksuotoji norma nuo darbo užmokesčio išlaidų   MTEPI paslaugų įsigijimo išlaidos* </vt:lpstr>
      <vt:lpstr>Paraiškos teikimas, vertinimas ir atskaitomybė</vt:lpstr>
      <vt:lpstr>Reikalavimai projektams</vt:lpstr>
      <vt:lpstr>Paraiškos dalys</vt:lpstr>
      <vt:lpstr>PowerPoint Presentation</vt:lpstr>
      <vt:lpstr>PowerPoint Presentation</vt:lpstr>
      <vt:lpstr>Paraiškų teikimas</vt:lpstr>
      <vt:lpstr>PowerPoint Presentation</vt:lpstr>
      <vt:lpstr>PowerPoint Presentation</vt:lpstr>
      <vt:lpstr>Ataskaitų teikimas</vt:lpstr>
      <vt:lpstr>Ačiū už dėmesį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Vaiva Stankute</dc:creator>
  <cp:lastModifiedBy>Elena Tamulevičienė</cp:lastModifiedBy>
  <cp:revision>86</cp:revision>
  <dcterms:created xsi:type="dcterms:W3CDTF">2022-02-22T17:04:52Z</dcterms:created>
  <dcterms:modified xsi:type="dcterms:W3CDTF">2026-05-06T12:29:22Z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0x0101002A510D2B688E9E478BA6565ABA1E907A</vt:lpwstr>
  </property>
</Properties>
</file>