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67" r:id="rId5"/>
    <p:sldId id="290" r:id="rId6"/>
    <p:sldId id="291" r:id="rId7"/>
    <p:sldId id="295" r:id="rId8"/>
    <p:sldId id="296" r:id="rId9"/>
    <p:sldId id="297" r:id="rId10"/>
    <p:sldId id="301" r:id="rId11"/>
    <p:sldId id="299" r:id="rId12"/>
    <p:sldId id="300" r:id="rId13"/>
    <p:sldId id="288" r:id="rId14"/>
    <p:sldId id="287" r:id="rId15"/>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757"/>
    <a:srgbClr val="8C5FBE"/>
    <a:srgbClr val="EEE730"/>
    <a:srgbClr val="302857"/>
    <a:srgbClr val="0B0D32"/>
    <a:srgbClr val="0E103D"/>
    <a:srgbClr val="041B3D"/>
    <a:srgbClr val="000000"/>
    <a:srgbClr val="0B0916"/>
    <a:srgbClr val="1410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86"/>
    <p:restoredTop sz="96327"/>
  </p:normalViewPr>
  <p:slideViewPr>
    <p:cSldViewPr snapToGrid="0" snapToObjects="1">
      <p:cViewPr>
        <p:scale>
          <a:sx n="121" d="100"/>
          <a:sy n="121"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87A-6D49-932F-13EE1A167B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7A-6D49-932F-13EE1A167B8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7A-6D49-932F-13EE1A167B89}"/>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30-4B4A-90C5-3A0B578C80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30-4B4A-90C5-3A0B578C80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30-4B4A-90C5-3A0B578C8055}"/>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302757"/>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14D05-6312-B645-AF2D-08D1D49843E3}" type="datetimeFigureOut">
              <a:rPr lang="en-LT" smtClean="0"/>
              <a:t>02/20/2025</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46C219-D0CB-0346-AF46-782F1007A959}" type="slidenum">
              <a:rPr lang="en-LT" smtClean="0"/>
              <a:t>‹#›</a:t>
            </a:fld>
            <a:endParaRPr lang="en-LT"/>
          </a:p>
        </p:txBody>
      </p:sp>
    </p:spTree>
    <p:extLst>
      <p:ext uri="{BB962C8B-B14F-4D97-AF65-F5344CB8AC3E}">
        <p14:creationId xmlns:p14="http://schemas.microsoft.com/office/powerpoint/2010/main" val="2248736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4.xm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vadinimo skaidrė">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11" name="Picture 10">
            <a:extLst>
              <a:ext uri="{FF2B5EF4-FFF2-40B4-BE49-F238E27FC236}">
                <a16:creationId xmlns:a16="http://schemas.microsoft.com/office/drawing/2014/main" id="{05721D86-5173-894E-A667-5600F60703E9}"/>
              </a:ext>
            </a:extLst>
          </p:cNvPr>
          <p:cNvPicPr>
            <a:picLocks noChangeAspect="1"/>
          </p:cNvPicPr>
          <p:nvPr userDrawn="1"/>
        </p:nvPicPr>
        <p:blipFill>
          <a:blip r:embed="rId2"/>
          <a:stretch>
            <a:fillRect/>
          </a:stretch>
        </p:blipFill>
        <p:spPr>
          <a:xfrm>
            <a:off x="476993" y="5573949"/>
            <a:ext cx="2075060" cy="866428"/>
          </a:xfrm>
          <a:prstGeom prst="rect">
            <a:avLst/>
          </a:prstGeom>
        </p:spPr>
      </p:pic>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3"/>
          <a:stretch>
            <a:fillRect/>
          </a:stretch>
        </p:blipFill>
        <p:spPr>
          <a:xfrm>
            <a:off x="8297694" y="1005855"/>
            <a:ext cx="3904034" cy="4880043"/>
          </a:xfrm>
          <a:prstGeom prst="rect">
            <a:avLst/>
          </a:prstGeom>
        </p:spPr>
      </p:pic>
    </p:spTree>
    <p:extLst>
      <p:ext uri="{BB962C8B-B14F-4D97-AF65-F5344CB8AC3E}">
        <p14:creationId xmlns:p14="http://schemas.microsoft.com/office/powerpoint/2010/main" val="96877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bulletpoint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168374-565B-0941-81B9-7CBAE2945087}"/>
              </a:ext>
            </a:extLst>
          </p:cNvPr>
          <p:cNvSpPr/>
          <p:nvPr userDrawn="1"/>
        </p:nvSpPr>
        <p:spPr>
          <a:xfrm>
            <a:off x="6677940"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7854784" y="1805678"/>
            <a:ext cx="3615000" cy="3315331"/>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chemeClr val="bg1">
                    <a:lumMod val="9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endParaRPr lang="en-GB" dirty="0"/>
          </a:p>
        </p:txBody>
      </p:sp>
    </p:spTree>
    <p:extLst>
      <p:ext uri="{BB962C8B-B14F-4D97-AF65-F5344CB8AC3E}">
        <p14:creationId xmlns:p14="http://schemas.microsoft.com/office/powerpoint/2010/main" val="135487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tab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691CCE7-3107-EB4C-9FC6-80047657FFC7}"/>
              </a:ext>
            </a:extLst>
          </p:cNvPr>
          <p:cNvSpPr/>
          <p:nvPr userDrawn="1"/>
        </p:nvSpPr>
        <p:spPr>
          <a:xfrm>
            <a:off x="5845200" y="2542166"/>
            <a:ext cx="5207856" cy="2563586"/>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Lentelių</a:t>
            </a:r>
            <a:br>
              <a:rPr lang="en-GB" dirty="0"/>
            </a:br>
            <a:r>
              <a:rPr lang="en-GB" dirty="0" err="1"/>
              <a:t>dizainas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graphicFrame>
        <p:nvGraphicFramePr>
          <p:cNvPr id="3" name="Table 3">
            <a:extLst>
              <a:ext uri="{FF2B5EF4-FFF2-40B4-BE49-F238E27FC236}">
                <a16:creationId xmlns:a16="http://schemas.microsoft.com/office/drawing/2014/main" id="{BB32303E-C892-1A47-86FC-30EAE92B7901}"/>
              </a:ext>
            </a:extLst>
          </p:cNvPr>
          <p:cNvGraphicFramePr>
            <a:graphicFrameLocks noGrp="1"/>
          </p:cNvGraphicFramePr>
          <p:nvPr userDrawn="1">
            <p:extLst>
              <p:ext uri="{D42A27DB-BD31-4B8C-83A1-F6EECF244321}">
                <p14:modId xmlns:p14="http://schemas.microsoft.com/office/powerpoint/2010/main" val="2720121047"/>
              </p:ext>
            </p:extLst>
          </p:nvPr>
        </p:nvGraphicFramePr>
        <p:xfrm>
          <a:off x="5756709" y="2484375"/>
          <a:ext cx="5207856" cy="2537240"/>
        </p:xfrm>
        <a:graphic>
          <a:graphicData uri="http://schemas.openxmlformats.org/drawingml/2006/table">
            <a:tbl>
              <a:tblPr firstRow="1" bandRow="1">
                <a:tableStyleId>{0660B408-B3CF-4A94-85FC-2B1E0A45F4A2}</a:tableStyleId>
              </a:tblPr>
              <a:tblGrid>
                <a:gridCol w="1735952">
                  <a:extLst>
                    <a:ext uri="{9D8B030D-6E8A-4147-A177-3AD203B41FA5}">
                      <a16:colId xmlns:a16="http://schemas.microsoft.com/office/drawing/2014/main" val="3585830869"/>
                    </a:ext>
                  </a:extLst>
                </a:gridCol>
                <a:gridCol w="1735952">
                  <a:extLst>
                    <a:ext uri="{9D8B030D-6E8A-4147-A177-3AD203B41FA5}">
                      <a16:colId xmlns:a16="http://schemas.microsoft.com/office/drawing/2014/main" val="3611816430"/>
                    </a:ext>
                  </a:extLst>
                </a:gridCol>
                <a:gridCol w="1735952">
                  <a:extLst>
                    <a:ext uri="{9D8B030D-6E8A-4147-A177-3AD203B41FA5}">
                      <a16:colId xmlns:a16="http://schemas.microsoft.com/office/drawing/2014/main" val="1240010381"/>
                    </a:ext>
                  </a:extLst>
                </a:gridCol>
              </a:tblGrid>
              <a:tr h="507448">
                <a:tc>
                  <a:txBody>
                    <a:bodyPr/>
                    <a:lstStyle/>
                    <a:p>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tc>
                  <a:txBody>
                    <a:bodyPr/>
                    <a:lstStyle/>
                    <a:p>
                      <a:r>
                        <a:rPr lang="en-LT" sz="1000" b="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EE73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extLst>
                  <a:ext uri="{0D108BD9-81ED-4DB2-BD59-A6C34878D82A}">
                    <a16:rowId xmlns:a16="http://schemas.microsoft.com/office/drawing/2014/main" val="1451591149"/>
                  </a:ext>
                </a:extLst>
              </a:tr>
              <a:tr h="507448">
                <a:tc>
                  <a:txBody>
                    <a:bodyPr/>
                    <a:lstStyle/>
                    <a:p>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054526"/>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480404"/>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2385993"/>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2515639"/>
                  </a:ext>
                </a:extLst>
              </a:tr>
            </a:tbl>
          </a:graphicData>
        </a:graphic>
      </p:graphicFrame>
    </p:spTree>
    <p:extLst>
      <p:ext uri="{BB962C8B-B14F-4D97-AF65-F5344CB8AC3E}">
        <p14:creationId xmlns:p14="http://schemas.microsoft.com/office/powerpoint/2010/main" val="2404608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content them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1329872" y="1486754"/>
            <a:ext cx="5587652" cy="1341926"/>
          </a:xfrm>
        </p:spPr>
        <p:txBody>
          <a:bodyPr anchor="b">
            <a:noAutofit/>
          </a:bodyPr>
          <a:lstStyle>
            <a:lvl1pPr algn="l">
              <a:lnSpc>
                <a:spcPct val="100000"/>
              </a:lnSpc>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2"/>
          <a:stretch>
            <a:fillRect/>
          </a:stretch>
        </p:blipFill>
        <p:spPr>
          <a:xfrm>
            <a:off x="8297694" y="1005855"/>
            <a:ext cx="3904034" cy="4880043"/>
          </a:xfrm>
          <a:prstGeom prst="rect">
            <a:avLst/>
          </a:prstGeom>
        </p:spPr>
      </p:pic>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3"/>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1329872" y="3429000"/>
            <a:ext cx="4053786"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2638901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bulletpoint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1329871" y="3675872"/>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
        <p:nvSpPr>
          <p:cNvPr id="9" name="Text Placeholder 3">
            <a:extLst>
              <a:ext uri="{FF2B5EF4-FFF2-40B4-BE49-F238E27FC236}">
                <a16:creationId xmlns:a16="http://schemas.microsoft.com/office/drawing/2014/main" id="{90D0378E-E462-5D40-98A3-786D00E12A57}"/>
              </a:ext>
            </a:extLst>
          </p:cNvPr>
          <p:cNvSpPr>
            <a:spLocks noGrp="1"/>
          </p:cNvSpPr>
          <p:nvPr>
            <p:ph type="body" sz="half" idx="10" hasCustomPrompt="1"/>
          </p:nvPr>
        </p:nvSpPr>
        <p:spPr>
          <a:xfrm>
            <a:off x="6504636" y="3675871"/>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Tree>
    <p:extLst>
      <p:ext uri="{BB962C8B-B14F-4D97-AF65-F5344CB8AC3E}">
        <p14:creationId xmlns:p14="http://schemas.microsoft.com/office/powerpoint/2010/main" val="337225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itstics dar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3" name="Picture 2">
            <a:extLst>
              <a:ext uri="{FF2B5EF4-FFF2-40B4-BE49-F238E27FC236}">
                <a16:creationId xmlns:a16="http://schemas.microsoft.com/office/drawing/2014/main" id="{D459A23B-0F27-3044-927F-E0ED558C84A2}"/>
              </a:ext>
            </a:extLst>
          </p:cNvPr>
          <p:cNvPicPr>
            <a:picLocks noChangeAspect="1"/>
          </p:cNvPicPr>
          <p:nvPr userDrawn="1"/>
        </p:nvPicPr>
        <p:blipFill>
          <a:blip r:embed="rId3"/>
          <a:stretch>
            <a:fillRect/>
          </a:stretch>
        </p:blipFill>
        <p:spPr>
          <a:xfrm>
            <a:off x="-2570486" y="1964537"/>
            <a:ext cx="5060587" cy="733210"/>
          </a:xfrm>
          <a:prstGeom prst="rect">
            <a:avLst/>
          </a:prstGeom>
        </p:spPr>
      </p:pic>
      <p:pic>
        <p:nvPicPr>
          <p:cNvPr id="12" name="Picture 11">
            <a:extLst>
              <a:ext uri="{FF2B5EF4-FFF2-40B4-BE49-F238E27FC236}">
                <a16:creationId xmlns:a16="http://schemas.microsoft.com/office/drawing/2014/main" id="{A4E4DADB-04DF-8347-B6E7-7E8A658FF149}"/>
              </a:ext>
            </a:extLst>
          </p:cNvPr>
          <p:cNvPicPr>
            <a:picLocks noChangeAspect="1"/>
          </p:cNvPicPr>
          <p:nvPr userDrawn="1"/>
        </p:nvPicPr>
        <p:blipFill>
          <a:blip r:embed="rId3"/>
          <a:stretch>
            <a:fillRect/>
          </a:stretch>
        </p:blipFill>
        <p:spPr>
          <a:xfrm>
            <a:off x="-3866724" y="3027082"/>
            <a:ext cx="5060587" cy="733210"/>
          </a:xfrm>
          <a:prstGeom prst="rect">
            <a:avLst/>
          </a:prstGeom>
        </p:spPr>
      </p:pic>
      <p:pic>
        <p:nvPicPr>
          <p:cNvPr id="14" name="Picture 13">
            <a:extLst>
              <a:ext uri="{FF2B5EF4-FFF2-40B4-BE49-F238E27FC236}">
                <a16:creationId xmlns:a16="http://schemas.microsoft.com/office/drawing/2014/main" id="{9E547A0B-0083-1E44-A9DB-38B0BEBEDEE2}"/>
              </a:ext>
            </a:extLst>
          </p:cNvPr>
          <p:cNvPicPr>
            <a:picLocks noChangeAspect="1"/>
          </p:cNvPicPr>
          <p:nvPr userDrawn="1"/>
        </p:nvPicPr>
        <p:blipFill>
          <a:blip r:embed="rId3"/>
          <a:stretch>
            <a:fillRect/>
          </a:stretch>
        </p:blipFill>
        <p:spPr>
          <a:xfrm>
            <a:off x="-2289133" y="4041556"/>
            <a:ext cx="5060587" cy="733210"/>
          </a:xfrm>
          <a:prstGeom prst="rect">
            <a:avLst/>
          </a:prstGeom>
        </p:spPr>
      </p:pic>
      <p:pic>
        <p:nvPicPr>
          <p:cNvPr id="16" name="Picture 15">
            <a:extLst>
              <a:ext uri="{FF2B5EF4-FFF2-40B4-BE49-F238E27FC236}">
                <a16:creationId xmlns:a16="http://schemas.microsoft.com/office/drawing/2014/main" id="{18C83D74-3F5D-B442-AF71-763671140D1D}"/>
              </a:ext>
            </a:extLst>
          </p:cNvPr>
          <p:cNvPicPr>
            <a:picLocks noChangeAspect="1"/>
          </p:cNvPicPr>
          <p:nvPr userDrawn="1"/>
        </p:nvPicPr>
        <p:blipFill>
          <a:blip r:embed="rId3"/>
          <a:stretch>
            <a:fillRect/>
          </a:stretch>
        </p:blipFill>
        <p:spPr>
          <a:xfrm>
            <a:off x="-3394451" y="5056706"/>
            <a:ext cx="5060587" cy="733210"/>
          </a:xfrm>
          <a:prstGeom prst="rect">
            <a:avLst/>
          </a:prstGeom>
        </p:spPr>
      </p:pic>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78%</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33%</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82%</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54%</a:t>
            </a:r>
            <a:endParaRPr lang="en-LT" dirty="0"/>
          </a:p>
        </p:txBody>
      </p:sp>
    </p:spTree>
    <p:extLst>
      <p:ext uri="{BB962C8B-B14F-4D97-AF65-F5344CB8AC3E}">
        <p14:creationId xmlns:p14="http://schemas.microsoft.com/office/powerpoint/2010/main" val="760241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itstics dark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275045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itstics b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78%</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33%</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82%</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54%</a:t>
            </a:r>
            <a:endParaRPr lang="en-LT" dirty="0">
              <a:solidFill>
                <a:srgbClr val="302757"/>
              </a:solidFill>
            </a:endParaRP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pic>
        <p:nvPicPr>
          <p:cNvPr id="19" name="Picture 18">
            <a:extLst>
              <a:ext uri="{FF2B5EF4-FFF2-40B4-BE49-F238E27FC236}">
                <a16:creationId xmlns:a16="http://schemas.microsoft.com/office/drawing/2014/main" id="{458E4654-267A-0C4B-8536-5CD689F6A436}"/>
              </a:ext>
            </a:extLst>
          </p:cNvPr>
          <p:cNvPicPr>
            <a:picLocks noChangeAspect="1"/>
          </p:cNvPicPr>
          <p:nvPr userDrawn="1"/>
        </p:nvPicPr>
        <p:blipFill>
          <a:blip r:embed="rId3"/>
          <a:stretch>
            <a:fillRect/>
          </a:stretch>
        </p:blipFill>
        <p:spPr>
          <a:xfrm>
            <a:off x="-1815711" y="1956590"/>
            <a:ext cx="4305812" cy="733210"/>
          </a:xfrm>
          <a:prstGeom prst="rect">
            <a:avLst/>
          </a:prstGeom>
        </p:spPr>
      </p:pic>
      <p:pic>
        <p:nvPicPr>
          <p:cNvPr id="21" name="Picture 20">
            <a:extLst>
              <a:ext uri="{FF2B5EF4-FFF2-40B4-BE49-F238E27FC236}">
                <a16:creationId xmlns:a16="http://schemas.microsoft.com/office/drawing/2014/main" id="{616EDD63-23B3-2542-A84B-7700E8DEA745}"/>
              </a:ext>
            </a:extLst>
          </p:cNvPr>
          <p:cNvPicPr>
            <a:picLocks noChangeAspect="1"/>
          </p:cNvPicPr>
          <p:nvPr userDrawn="1"/>
        </p:nvPicPr>
        <p:blipFill>
          <a:blip r:embed="rId3"/>
          <a:stretch>
            <a:fillRect/>
          </a:stretch>
        </p:blipFill>
        <p:spPr>
          <a:xfrm>
            <a:off x="-3111949" y="3031019"/>
            <a:ext cx="4305812" cy="733210"/>
          </a:xfrm>
          <a:prstGeom prst="rect">
            <a:avLst/>
          </a:prstGeom>
        </p:spPr>
      </p:pic>
      <p:pic>
        <p:nvPicPr>
          <p:cNvPr id="30" name="Picture 29">
            <a:extLst>
              <a:ext uri="{FF2B5EF4-FFF2-40B4-BE49-F238E27FC236}">
                <a16:creationId xmlns:a16="http://schemas.microsoft.com/office/drawing/2014/main" id="{835A72E4-ECB6-D945-9FC5-77FC78722086}"/>
              </a:ext>
            </a:extLst>
          </p:cNvPr>
          <p:cNvPicPr>
            <a:picLocks noChangeAspect="1"/>
          </p:cNvPicPr>
          <p:nvPr userDrawn="1"/>
        </p:nvPicPr>
        <p:blipFill>
          <a:blip r:embed="rId3"/>
          <a:stretch>
            <a:fillRect/>
          </a:stretch>
        </p:blipFill>
        <p:spPr>
          <a:xfrm>
            <a:off x="-1534358" y="4041556"/>
            <a:ext cx="4305812" cy="733210"/>
          </a:xfrm>
          <a:prstGeom prst="rect">
            <a:avLst/>
          </a:prstGeom>
        </p:spPr>
      </p:pic>
      <p:pic>
        <p:nvPicPr>
          <p:cNvPr id="31" name="Picture 30">
            <a:extLst>
              <a:ext uri="{FF2B5EF4-FFF2-40B4-BE49-F238E27FC236}">
                <a16:creationId xmlns:a16="http://schemas.microsoft.com/office/drawing/2014/main" id="{0D50DF02-4458-C84A-A9AC-EB3436EAE0EF}"/>
              </a:ext>
            </a:extLst>
          </p:cNvPr>
          <p:cNvPicPr>
            <a:picLocks noChangeAspect="1"/>
          </p:cNvPicPr>
          <p:nvPr userDrawn="1"/>
        </p:nvPicPr>
        <p:blipFill>
          <a:blip r:embed="rId3"/>
          <a:stretch>
            <a:fillRect/>
          </a:stretch>
        </p:blipFill>
        <p:spPr>
          <a:xfrm>
            <a:off x="-2640192" y="5056706"/>
            <a:ext cx="4305812" cy="733210"/>
          </a:xfrm>
          <a:prstGeom prst="rect">
            <a:avLst/>
          </a:prstGeom>
        </p:spPr>
      </p:pic>
    </p:spTree>
    <p:extLst>
      <p:ext uri="{BB962C8B-B14F-4D97-AF65-F5344CB8AC3E}">
        <p14:creationId xmlns:p14="http://schemas.microsoft.com/office/powerpoint/2010/main" val="1185618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itstics bright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313053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itstics dark-circl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10%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40%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174618653"/>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Tree>
    <p:extLst>
      <p:ext uri="{BB962C8B-B14F-4D97-AF65-F5344CB8AC3E}">
        <p14:creationId xmlns:p14="http://schemas.microsoft.com/office/powerpoint/2010/main" val="490448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itstics dark-circle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Tree>
    <p:extLst>
      <p:ext uri="{BB962C8B-B14F-4D97-AF65-F5344CB8AC3E}">
        <p14:creationId xmlns:p14="http://schemas.microsoft.com/office/powerpoint/2010/main" val="139331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2">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0346FE7-C62E-ED40-B43F-053932ECBB02}"/>
              </a:ext>
            </a:extLst>
          </p:cNvPr>
          <p:cNvSpPr/>
          <p:nvPr userDrawn="1"/>
        </p:nvSpPr>
        <p:spPr>
          <a:xfrm>
            <a:off x="7335581" y="0"/>
            <a:ext cx="485641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rgbClr val="302757"/>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rgbClr val="3027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6" name="Picture 5">
            <a:extLst>
              <a:ext uri="{FF2B5EF4-FFF2-40B4-BE49-F238E27FC236}">
                <a16:creationId xmlns:a16="http://schemas.microsoft.com/office/drawing/2014/main" id="{9F310B33-EF63-C141-A456-07D3E964D58A}"/>
              </a:ext>
            </a:extLst>
          </p:cNvPr>
          <p:cNvPicPr>
            <a:picLocks noChangeAspect="1"/>
          </p:cNvPicPr>
          <p:nvPr userDrawn="1"/>
        </p:nvPicPr>
        <p:blipFill>
          <a:blip r:embed="rId2"/>
          <a:stretch>
            <a:fillRect/>
          </a:stretch>
        </p:blipFill>
        <p:spPr>
          <a:xfrm>
            <a:off x="520159" y="5573950"/>
            <a:ext cx="2056476" cy="849414"/>
          </a:xfrm>
          <a:prstGeom prst="rect">
            <a:avLst/>
          </a:prstGeom>
        </p:spPr>
      </p:pic>
      <p:pic>
        <p:nvPicPr>
          <p:cNvPr id="7" name="Picture 6">
            <a:extLst>
              <a:ext uri="{FF2B5EF4-FFF2-40B4-BE49-F238E27FC236}">
                <a16:creationId xmlns:a16="http://schemas.microsoft.com/office/drawing/2014/main" id="{55EFD01E-45EA-604A-81A2-297660C667A8}"/>
              </a:ext>
            </a:extLst>
          </p:cNvPr>
          <p:cNvPicPr>
            <a:picLocks noChangeAspect="1"/>
          </p:cNvPicPr>
          <p:nvPr userDrawn="1"/>
        </p:nvPicPr>
        <p:blipFill>
          <a:blip r:embed="rId3"/>
          <a:stretch>
            <a:fillRect/>
          </a:stretch>
        </p:blipFill>
        <p:spPr>
          <a:xfrm>
            <a:off x="7335581" y="996283"/>
            <a:ext cx="3917577" cy="4867101"/>
          </a:xfrm>
          <a:prstGeom prst="rect">
            <a:avLst/>
          </a:prstGeom>
        </p:spPr>
      </p:pic>
    </p:spTree>
    <p:extLst>
      <p:ext uri="{BB962C8B-B14F-4D97-AF65-F5344CB8AC3E}">
        <p14:creationId xmlns:p14="http://schemas.microsoft.com/office/powerpoint/2010/main" val="1151310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itstics bright-circ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10%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40%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3768252175"/>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2"/>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1326180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stics bright-circle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528686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tistics dark-columns">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1426876880"/>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306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tistics dark-columns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1776340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tistics bright-column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2972002168"/>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2"/>
          </a:graphicData>
        </a:graphic>
      </p:graphicFrame>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2619693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tatistics bright-columns_blank">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639196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nal slide">
    <p:bg>
      <p:bgPr>
        <a:solidFill>
          <a:srgbClr val="302857"/>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D8F41B1-0096-7440-92A9-FC44A99223B3}"/>
              </a:ext>
            </a:extLst>
          </p:cNvPr>
          <p:cNvPicPr>
            <a:picLocks noChangeAspect="1"/>
          </p:cNvPicPr>
          <p:nvPr userDrawn="1"/>
        </p:nvPicPr>
        <p:blipFill>
          <a:blip r:embed="rId2"/>
          <a:stretch>
            <a:fillRect/>
          </a:stretch>
        </p:blipFill>
        <p:spPr>
          <a:xfrm>
            <a:off x="4694271" y="2602081"/>
            <a:ext cx="2803458" cy="1168640"/>
          </a:xfrm>
          <a:prstGeom prst="rect">
            <a:avLst/>
          </a:prstGeom>
        </p:spPr>
      </p:pic>
    </p:spTree>
    <p:extLst>
      <p:ext uri="{BB962C8B-B14F-4D97-AF65-F5344CB8AC3E}">
        <p14:creationId xmlns:p14="http://schemas.microsoft.com/office/powerpoint/2010/main" val="4236407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nal slide2">
    <p:bg>
      <p:bgPr>
        <a:solidFill>
          <a:srgbClr val="302857"/>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A8019B-23CF-5049-AC40-C8CA7DC7E2C4}"/>
              </a:ext>
            </a:extLst>
          </p:cNvPr>
          <p:cNvSpPr/>
          <p:nvPr userDrawn="1"/>
        </p:nvSpPr>
        <p:spPr>
          <a:xfrm>
            <a:off x="0" y="0"/>
            <a:ext cx="12192000" cy="6858000"/>
          </a:xfrm>
          <a:prstGeom prst="rect">
            <a:avLst/>
          </a:prstGeom>
          <a:solidFill>
            <a:srgbClr val="3027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5" name="Picture Placeholder 2">
            <a:extLst>
              <a:ext uri="{FF2B5EF4-FFF2-40B4-BE49-F238E27FC236}">
                <a16:creationId xmlns:a16="http://schemas.microsoft.com/office/drawing/2014/main" id="{99D1C85B-C1BA-F942-AA3D-8ABDA4BDC876}"/>
              </a:ext>
            </a:extLst>
          </p:cNvPr>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dirty="0"/>
          </a:p>
        </p:txBody>
      </p:sp>
      <p:pic>
        <p:nvPicPr>
          <p:cNvPr id="3" name="Picture 2">
            <a:extLst>
              <a:ext uri="{FF2B5EF4-FFF2-40B4-BE49-F238E27FC236}">
                <a16:creationId xmlns:a16="http://schemas.microsoft.com/office/drawing/2014/main" id="{E9FA9F3D-DB9D-F74B-83B0-5A6088EE9C31}"/>
              </a:ext>
            </a:extLst>
          </p:cNvPr>
          <p:cNvPicPr>
            <a:picLocks noChangeAspect="1"/>
          </p:cNvPicPr>
          <p:nvPr userDrawn="1"/>
        </p:nvPicPr>
        <p:blipFill>
          <a:blip r:embed="rId2"/>
          <a:stretch>
            <a:fillRect/>
          </a:stretch>
        </p:blipFill>
        <p:spPr>
          <a:xfrm>
            <a:off x="395477" y="360178"/>
            <a:ext cx="317500" cy="400050"/>
          </a:xfrm>
          <a:prstGeom prst="rect">
            <a:avLst/>
          </a:prstGeom>
        </p:spPr>
      </p:pic>
      <p:sp>
        <p:nvSpPr>
          <p:cNvPr id="6" name="Title 1">
            <a:extLst>
              <a:ext uri="{FF2B5EF4-FFF2-40B4-BE49-F238E27FC236}">
                <a16:creationId xmlns:a16="http://schemas.microsoft.com/office/drawing/2014/main" id="{881B3020-1657-6B49-A9E1-55575778D52E}"/>
              </a:ext>
            </a:extLst>
          </p:cNvPr>
          <p:cNvSpPr>
            <a:spLocks noGrp="1"/>
          </p:cNvSpPr>
          <p:nvPr>
            <p:ph type="title" hasCustomPrompt="1"/>
          </p:nvPr>
        </p:nvSpPr>
        <p:spPr>
          <a:xfrm>
            <a:off x="4129881" y="2628900"/>
            <a:ext cx="3932237" cy="1600200"/>
          </a:xfrm>
        </p:spPr>
        <p:txBody>
          <a:bodyPr anchor="b"/>
          <a:lstStyle>
            <a:lvl1pPr algn="ctr">
              <a:lnSpc>
                <a:spcPct val="110000"/>
              </a:lnSpc>
              <a:defRPr sz="3200">
                <a:solidFill>
                  <a:schemeClr val="bg1"/>
                </a:solidFill>
              </a:defRPr>
            </a:lvl1pPr>
          </a:lstStyle>
          <a:p>
            <a:r>
              <a:rPr lang="en-GB" dirty="0"/>
              <a:t>About our</a:t>
            </a:r>
            <a:br>
              <a:rPr lang="en-GB" dirty="0"/>
            </a:br>
            <a:r>
              <a:rPr lang="en-GB" dirty="0"/>
              <a:t>Lorem ipsum</a:t>
            </a:r>
            <a:br>
              <a:rPr lang="en-GB" dirty="0"/>
            </a:br>
            <a:r>
              <a:rPr lang="en-GB" dirty="0" err="1"/>
              <a:t>dolor</a:t>
            </a:r>
            <a:r>
              <a:rPr lang="en-GB" dirty="0"/>
              <a:t> sit</a:t>
            </a:r>
            <a:endParaRPr lang="en-LT" dirty="0"/>
          </a:p>
        </p:txBody>
      </p:sp>
    </p:spTree>
    <p:extLst>
      <p:ext uri="{BB962C8B-B14F-4D97-AF65-F5344CB8AC3E}">
        <p14:creationId xmlns:p14="http://schemas.microsoft.com/office/powerpoint/2010/main" val="25907898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5A17AD-2019-FF49-B507-9DE671DB5CF7}"/>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75194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7335581" y="0"/>
            <a:ext cx="4856419"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961955" y="3160337"/>
            <a:ext cx="3539093"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0" name="Text Placeholder 3">
            <a:extLst>
              <a:ext uri="{FF2B5EF4-FFF2-40B4-BE49-F238E27FC236}">
                <a16:creationId xmlns:a16="http://schemas.microsoft.com/office/drawing/2014/main" id="{B737FCF8-0189-8D4F-A08E-201EF3EF8842}"/>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endParaRPr lang="en-GB" dirty="0"/>
          </a:p>
        </p:txBody>
      </p:sp>
    </p:spTree>
    <p:extLst>
      <p:ext uri="{BB962C8B-B14F-4D97-AF65-F5344CB8AC3E}">
        <p14:creationId xmlns:p14="http://schemas.microsoft.com/office/powerpoint/2010/main" val="755162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42652F-B3AE-A24B-9F5D-7B8BCF26E333}"/>
              </a:ext>
            </a:extLst>
          </p:cNvPr>
          <p:cNvSpPr/>
          <p:nvPr userDrawn="1"/>
        </p:nvSpPr>
        <p:spPr>
          <a:xfrm>
            <a:off x="-9526" y="0"/>
            <a:ext cx="664462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sp>
        <p:nvSpPr>
          <p:cNvPr id="13" name="Content Placeholder 12">
            <a:extLst>
              <a:ext uri="{FF2B5EF4-FFF2-40B4-BE49-F238E27FC236}">
                <a16:creationId xmlns:a16="http://schemas.microsoft.com/office/drawing/2014/main" id="{2D40919E-3F15-FF47-8DCD-E28A05076BE5}"/>
              </a:ext>
            </a:extLst>
          </p:cNvPr>
          <p:cNvSpPr>
            <a:spLocks noGrp="1"/>
          </p:cNvSpPr>
          <p:nvPr>
            <p:ph sz="quarter" idx="13" hasCustomPrompt="1"/>
          </p:nvPr>
        </p:nvSpPr>
        <p:spPr>
          <a:xfrm>
            <a:off x="1329872" y="3701030"/>
            <a:ext cx="3411538" cy="794430"/>
          </a:xfrm>
        </p:spPr>
        <p:txBody>
          <a:bodyPr>
            <a:normAutofit/>
          </a:bodyPr>
          <a:lstStyle>
            <a:lvl1pPr marL="0" indent="0">
              <a:lnSpc>
                <a:spcPct val="80000"/>
              </a:lnSpc>
              <a:buFontTx/>
              <a:buNone/>
              <a:defRPr sz="1300"/>
            </a:lvl1pPr>
            <a:lvl2pPr>
              <a:defRPr sz="1400"/>
            </a:lvl2pPr>
            <a:lvl3pPr>
              <a:defRPr sz="1400"/>
            </a:lvl3pPr>
            <a:lvl4pPr>
              <a:defRPr sz="1400"/>
            </a:lvl4pPr>
            <a:lvl5pPr>
              <a:defRPr sz="1400"/>
            </a:lvl5pPr>
          </a:lstStyle>
          <a:p>
            <a:pPr lvl="0"/>
            <a:r>
              <a:rPr lang="en-GB" dirty="0"/>
              <a:t>The </a:t>
            </a:r>
            <a:r>
              <a:rPr lang="en-GB" dirty="0" err="1"/>
              <a:t>Amenties</a:t>
            </a:r>
            <a:endParaRPr lang="en-GB" dirty="0"/>
          </a:p>
          <a:p>
            <a:pPr lvl="0"/>
            <a:r>
              <a:rPr lang="en-GB" dirty="0"/>
              <a:t>Will you get</a:t>
            </a:r>
            <a:endParaRPr lang="en-LT" dirty="0"/>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376845" y="3160337"/>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pic>
        <p:nvPicPr>
          <p:cNvPr id="14" name="Picture 13">
            <a:extLst>
              <a:ext uri="{FF2B5EF4-FFF2-40B4-BE49-F238E27FC236}">
                <a16:creationId xmlns:a16="http://schemas.microsoft.com/office/drawing/2014/main" id="{AB1C9EE8-AF7C-F346-954A-33FC1FA24C44}"/>
              </a:ext>
            </a:extLst>
          </p:cNvPr>
          <p:cNvPicPr>
            <a:picLocks noChangeAspect="1"/>
          </p:cNvPicPr>
          <p:nvPr userDrawn="1"/>
        </p:nvPicPr>
        <p:blipFill>
          <a:blip r:embed="rId2"/>
          <a:stretch>
            <a:fillRect/>
          </a:stretch>
        </p:blipFill>
        <p:spPr>
          <a:xfrm>
            <a:off x="400474" y="364934"/>
            <a:ext cx="313724" cy="395293"/>
          </a:xfrm>
          <a:prstGeom prst="rect">
            <a:avLst/>
          </a:prstGeom>
        </p:spPr>
      </p:pic>
    </p:spTree>
    <p:extLst>
      <p:ext uri="{BB962C8B-B14F-4D97-AF65-F5344CB8AC3E}">
        <p14:creationId xmlns:p14="http://schemas.microsoft.com/office/powerpoint/2010/main" val="219118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photo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24546678-FCA5-9747-96D4-ED40E0DAA667}"/>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6096000" y="0"/>
            <a:ext cx="609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dirty="0"/>
          </a:p>
        </p:txBody>
      </p:sp>
    </p:spTree>
    <p:extLst>
      <p:ext uri="{BB962C8B-B14F-4D97-AF65-F5344CB8AC3E}">
        <p14:creationId xmlns:p14="http://schemas.microsoft.com/office/powerpoint/2010/main" val="110247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 with photo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7062851" y="898429"/>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2" y="1125162"/>
            <a:ext cx="6096001" cy="45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LT" dirty="0"/>
          </a:p>
        </p:txBody>
      </p:sp>
      <p:sp>
        <p:nvSpPr>
          <p:cNvPr id="6" name="Text Placeholder 3">
            <a:extLst>
              <a:ext uri="{FF2B5EF4-FFF2-40B4-BE49-F238E27FC236}">
                <a16:creationId xmlns:a16="http://schemas.microsoft.com/office/drawing/2014/main" id="{0E70547C-4E63-C04C-A6A0-08784AE3EF84}"/>
              </a:ext>
            </a:extLst>
          </p:cNvPr>
          <p:cNvSpPr>
            <a:spLocks noGrp="1"/>
          </p:cNvSpPr>
          <p:nvPr>
            <p:ph type="body" sz="half" idx="2" hasCustomPrompt="1"/>
          </p:nvPr>
        </p:nvSpPr>
        <p:spPr>
          <a:xfrm>
            <a:off x="7062851" y="3689935"/>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151816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1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6677941"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381183"/>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313433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more 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6121715"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2" name="Text Placeholder 3">
            <a:extLst>
              <a:ext uri="{FF2B5EF4-FFF2-40B4-BE49-F238E27FC236}">
                <a16:creationId xmlns:a16="http://schemas.microsoft.com/office/drawing/2014/main" id="{8B797235-AC31-C74E-82C0-94A1FC49E987}"/>
              </a:ext>
            </a:extLst>
          </p:cNvPr>
          <p:cNvSpPr>
            <a:spLocks noGrp="1"/>
          </p:cNvSpPr>
          <p:nvPr>
            <p:ph type="body" sz="half" idx="12" hasCustomPrompt="1"/>
          </p:nvPr>
        </p:nvSpPr>
        <p:spPr>
          <a:xfrm>
            <a:off x="7913614"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4" name="Text Placeholder 3">
            <a:extLst>
              <a:ext uri="{FF2B5EF4-FFF2-40B4-BE49-F238E27FC236}">
                <a16:creationId xmlns:a16="http://schemas.microsoft.com/office/drawing/2014/main" id="{25B6226E-73DE-C642-A2D7-37FBA265AC47}"/>
              </a:ext>
            </a:extLst>
          </p:cNvPr>
          <p:cNvSpPr>
            <a:spLocks noGrp="1"/>
          </p:cNvSpPr>
          <p:nvPr>
            <p:ph type="body" sz="half" idx="13" hasCustomPrompt="1"/>
          </p:nvPr>
        </p:nvSpPr>
        <p:spPr>
          <a:xfrm>
            <a:off x="9705513"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Tree>
    <p:extLst>
      <p:ext uri="{BB962C8B-B14F-4D97-AF65-F5344CB8AC3E}">
        <p14:creationId xmlns:p14="http://schemas.microsoft.com/office/powerpoint/2010/main" val="40612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more icons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7724483" y="2630328"/>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1" name="Text Placeholder 3">
            <a:extLst>
              <a:ext uri="{FF2B5EF4-FFF2-40B4-BE49-F238E27FC236}">
                <a16:creationId xmlns:a16="http://schemas.microsoft.com/office/drawing/2014/main" id="{B6A95EFD-E010-F34A-B233-308064CA9D7E}"/>
              </a:ext>
            </a:extLst>
          </p:cNvPr>
          <p:cNvSpPr>
            <a:spLocks noGrp="1"/>
          </p:cNvSpPr>
          <p:nvPr>
            <p:ph type="body" sz="half" idx="12" hasCustomPrompt="1"/>
          </p:nvPr>
        </p:nvSpPr>
        <p:spPr>
          <a:xfrm>
            <a:off x="7724483" y="3647470"/>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5" name="Text Placeholder 3">
            <a:extLst>
              <a:ext uri="{FF2B5EF4-FFF2-40B4-BE49-F238E27FC236}">
                <a16:creationId xmlns:a16="http://schemas.microsoft.com/office/drawing/2014/main" id="{A68C9AC0-0832-7C48-A502-43BBA46A1269}"/>
              </a:ext>
            </a:extLst>
          </p:cNvPr>
          <p:cNvSpPr>
            <a:spLocks noGrp="1"/>
          </p:cNvSpPr>
          <p:nvPr>
            <p:ph type="body" sz="half" idx="13" hasCustomPrompt="1"/>
          </p:nvPr>
        </p:nvSpPr>
        <p:spPr>
          <a:xfrm>
            <a:off x="7724483" y="4664612"/>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Tree>
    <p:extLst>
      <p:ext uri="{BB962C8B-B14F-4D97-AF65-F5344CB8AC3E}">
        <p14:creationId xmlns:p14="http://schemas.microsoft.com/office/powerpoint/2010/main" val="102243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562386-6262-E440-9CE5-565BAEEBAF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endParaRPr lang="en-LT" dirty="0"/>
          </a:p>
        </p:txBody>
      </p:sp>
      <p:sp>
        <p:nvSpPr>
          <p:cNvPr id="3" name="Text Placeholder 2">
            <a:extLst>
              <a:ext uri="{FF2B5EF4-FFF2-40B4-BE49-F238E27FC236}">
                <a16:creationId xmlns:a16="http://schemas.microsoft.com/office/drawing/2014/main" id="{0341DD1D-A5D1-FB48-A538-E297E564A0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LT" dirty="0"/>
          </a:p>
        </p:txBody>
      </p:sp>
      <p:sp>
        <p:nvSpPr>
          <p:cNvPr id="4" name="Date Placeholder 3">
            <a:extLst>
              <a:ext uri="{FF2B5EF4-FFF2-40B4-BE49-F238E27FC236}">
                <a16:creationId xmlns:a16="http://schemas.microsoft.com/office/drawing/2014/main" id="{7900D542-9650-7546-897C-755FCA82B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02/25</a:t>
            </a:r>
            <a:endParaRPr lang="en-LT"/>
          </a:p>
        </p:txBody>
      </p:sp>
      <p:sp>
        <p:nvSpPr>
          <p:cNvPr id="5" name="Footer Placeholder 4">
            <a:extLst>
              <a:ext uri="{FF2B5EF4-FFF2-40B4-BE49-F238E27FC236}">
                <a16:creationId xmlns:a16="http://schemas.microsoft.com/office/drawing/2014/main" id="{329CAC18-1AEE-9848-A7D6-012C0C3C6E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T"/>
          </a:p>
        </p:txBody>
      </p:sp>
      <p:sp>
        <p:nvSpPr>
          <p:cNvPr id="6" name="Slide Number Placeholder 5">
            <a:extLst>
              <a:ext uri="{FF2B5EF4-FFF2-40B4-BE49-F238E27FC236}">
                <a16:creationId xmlns:a16="http://schemas.microsoft.com/office/drawing/2014/main" id="{D73852C8-0043-C749-8726-1D08F3779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5081F-BF14-DE4F-AC4E-3A8AAFFFE81B}" type="slidenum">
              <a:rPr lang="en-LT" smtClean="0"/>
              <a:t>‹#›</a:t>
            </a:fld>
            <a:endParaRPr lang="en-LT"/>
          </a:p>
        </p:txBody>
      </p:sp>
    </p:spTree>
    <p:extLst>
      <p:ext uri="{BB962C8B-B14F-4D97-AF65-F5344CB8AC3E}">
        <p14:creationId xmlns:p14="http://schemas.microsoft.com/office/powerpoint/2010/main" val="2927916736"/>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50"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66" r:id="rId26"/>
    <p:sldLayoutId id="2147483690" r:id="rId27"/>
    <p:sldLayoutId id="2147483655" r:id="rId28"/>
  </p:sldLayoutIdLst>
  <p:hf sldNum="0" hdr="0" ftr="0"/>
  <p:txStyles>
    <p:titleStyle>
      <a:lvl1pPr algn="l" defTabSz="914400" rtl="0" eaLnBrk="1" latinLnBrk="0" hangingPunct="1">
        <a:lnSpc>
          <a:spcPct val="90000"/>
        </a:lnSpc>
        <a:spcBef>
          <a:spcPct val="0"/>
        </a:spcBef>
        <a:buNone/>
        <a:defRPr sz="35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2.png"/><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496B2-C469-654D-8D0A-DDAC68DA26B9}"/>
              </a:ext>
            </a:extLst>
          </p:cNvPr>
          <p:cNvSpPr>
            <a:spLocks noGrp="1"/>
          </p:cNvSpPr>
          <p:nvPr>
            <p:ph type="ctrTitle"/>
          </p:nvPr>
        </p:nvSpPr>
        <p:spPr/>
        <p:txBody>
          <a:bodyPr/>
          <a:lstStyle/>
          <a:p>
            <a:r>
              <a:rPr lang="lt-LT" dirty="0" err="1"/>
              <a:t>Ikiprekybiniai</a:t>
            </a:r>
            <a:r>
              <a:rPr lang="en-US" dirty="0"/>
              <a:t> </a:t>
            </a:r>
            <a:r>
              <a:rPr lang="en-US" dirty="0" err="1"/>
              <a:t>pirkimai</a:t>
            </a:r>
            <a:endParaRPr lang="en-LT" dirty="0"/>
          </a:p>
        </p:txBody>
      </p:sp>
      <p:sp>
        <p:nvSpPr>
          <p:cNvPr id="3" name="Subtitle 2">
            <a:extLst>
              <a:ext uri="{FF2B5EF4-FFF2-40B4-BE49-F238E27FC236}">
                <a16:creationId xmlns:a16="http://schemas.microsoft.com/office/drawing/2014/main" id="{84B2C114-E3D8-1543-B0BF-27BA73BF30D6}"/>
              </a:ext>
            </a:extLst>
          </p:cNvPr>
          <p:cNvSpPr>
            <a:spLocks noGrp="1"/>
          </p:cNvSpPr>
          <p:nvPr>
            <p:ph type="subTitle" idx="1"/>
          </p:nvPr>
        </p:nvSpPr>
        <p:spPr/>
        <p:txBody>
          <a:bodyPr vert="horz" lIns="91440" tIns="45720" rIns="91440" bIns="45720" rtlCol="0" anchor="t">
            <a:normAutofit/>
          </a:bodyPr>
          <a:lstStyle/>
          <a:p>
            <a:r>
              <a:rPr lang="en-US" dirty="0" err="1"/>
              <a:t>Vyr</a:t>
            </a:r>
            <a:r>
              <a:rPr lang="en-US" dirty="0"/>
              <a:t>. </a:t>
            </a:r>
            <a:r>
              <a:rPr lang="lt-LT" dirty="0"/>
              <a:t>ekspertas Tomas Vitkauskas</a:t>
            </a:r>
          </a:p>
          <a:p>
            <a:endParaRPr lang="en-LT" dirty="0">
              <a:latin typeface="Verdana"/>
              <a:ea typeface="Verdana"/>
            </a:endParaRPr>
          </a:p>
        </p:txBody>
      </p:sp>
    </p:spTree>
    <p:extLst>
      <p:ext uri="{BB962C8B-B14F-4D97-AF65-F5344CB8AC3E}">
        <p14:creationId xmlns:p14="http://schemas.microsoft.com/office/powerpoint/2010/main" val="47583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A picture containing highway&#10;&#10;Description automatically generated">
            <a:extLst>
              <a:ext uri="{FF2B5EF4-FFF2-40B4-BE49-F238E27FC236}">
                <a16:creationId xmlns:a16="http://schemas.microsoft.com/office/drawing/2014/main" id="{504A23BA-938F-7E47-AA9E-0A081F2DFC35}"/>
              </a:ext>
            </a:extLst>
          </p:cNvPr>
          <p:cNvPicPr>
            <a:picLocks noGrp="1" noChangeAspect="1"/>
          </p:cNvPicPr>
          <p:nvPr>
            <p:ph type="pic" idx="1"/>
          </p:nvPr>
        </p:nvPicPr>
        <p:blipFill>
          <a:blip r:embed="rId2">
            <a:alphaModFix/>
          </a:blip>
          <a:srcRect t="13869" b="13869"/>
          <a:stretch>
            <a:fillRect/>
          </a:stretch>
        </p:blipFill>
        <p:spPr/>
      </p:pic>
      <p:sp>
        <p:nvSpPr>
          <p:cNvPr id="3" name="Title 2">
            <a:extLst>
              <a:ext uri="{FF2B5EF4-FFF2-40B4-BE49-F238E27FC236}">
                <a16:creationId xmlns:a16="http://schemas.microsoft.com/office/drawing/2014/main" id="{65A9E02C-0334-A144-884B-CE1B2D624DF9}"/>
              </a:ext>
            </a:extLst>
          </p:cNvPr>
          <p:cNvSpPr>
            <a:spLocks noGrp="1"/>
          </p:cNvSpPr>
          <p:nvPr>
            <p:ph type="title"/>
          </p:nvPr>
        </p:nvSpPr>
        <p:spPr>
          <a:xfrm>
            <a:off x="2718034" y="3685165"/>
            <a:ext cx="7348756" cy="1600200"/>
          </a:xfrm>
        </p:spPr>
        <p:txBody>
          <a:bodyPr>
            <a:noAutofit/>
          </a:bodyPr>
          <a:lstStyle/>
          <a:p>
            <a:r>
              <a:rPr lang="lt-LT" sz="3600" b="1" dirty="0"/>
              <a:t>Lietuvos verslo konkurencingumo partneris globaliame pasaulyje</a:t>
            </a:r>
            <a:endParaRPr lang="en-LT" sz="3600" b="1" dirty="0"/>
          </a:p>
        </p:txBody>
      </p:sp>
      <p:pic>
        <p:nvPicPr>
          <p:cNvPr id="6" name="Picture 5">
            <a:extLst>
              <a:ext uri="{FF2B5EF4-FFF2-40B4-BE49-F238E27FC236}">
                <a16:creationId xmlns:a16="http://schemas.microsoft.com/office/drawing/2014/main" id="{9F913C9C-6BB4-1A45-93F3-769AA94AB89F}"/>
              </a:ext>
            </a:extLst>
          </p:cNvPr>
          <p:cNvPicPr>
            <a:picLocks noChangeAspect="1"/>
          </p:cNvPicPr>
          <p:nvPr/>
        </p:nvPicPr>
        <p:blipFill>
          <a:blip r:embed="rId3"/>
          <a:stretch>
            <a:fillRect/>
          </a:stretch>
        </p:blipFill>
        <p:spPr>
          <a:xfrm>
            <a:off x="395477" y="360178"/>
            <a:ext cx="317500" cy="400050"/>
          </a:xfrm>
          <a:prstGeom prst="rect">
            <a:avLst/>
          </a:prstGeom>
        </p:spPr>
      </p:pic>
    </p:spTree>
    <p:extLst>
      <p:ext uri="{BB962C8B-B14F-4D97-AF65-F5344CB8AC3E}">
        <p14:creationId xmlns:p14="http://schemas.microsoft.com/office/powerpoint/2010/main" val="1735096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8E970F-66A5-398F-E0E7-B88B835D4650}"/>
              </a:ext>
            </a:extLst>
          </p:cNvPr>
          <p:cNvSpPr txBox="1"/>
          <p:nvPr/>
        </p:nvSpPr>
        <p:spPr>
          <a:xfrm>
            <a:off x="4538443" y="4211273"/>
            <a:ext cx="3246540" cy="369332"/>
          </a:xfrm>
          <a:prstGeom prst="rect">
            <a:avLst/>
          </a:prstGeom>
          <a:noFill/>
        </p:spPr>
        <p:txBody>
          <a:bodyPr wrap="square" rtlCol="0">
            <a:spAutoFit/>
          </a:bodyPr>
          <a:lstStyle/>
          <a:p>
            <a:r>
              <a:rPr lang="lt-LT" dirty="0">
                <a:solidFill>
                  <a:schemeClr val="bg1"/>
                </a:solidFill>
                <a:latin typeface="Verdana   "/>
              </a:rPr>
              <a:t>www.inovacijuagentura.lt </a:t>
            </a:r>
            <a:endParaRPr lang="en-US" dirty="0">
              <a:solidFill>
                <a:schemeClr val="bg1"/>
              </a:solidFill>
              <a:latin typeface="Verdana   "/>
            </a:endParaRPr>
          </a:p>
        </p:txBody>
      </p:sp>
    </p:spTree>
    <p:extLst>
      <p:ext uri="{BB962C8B-B14F-4D97-AF65-F5344CB8AC3E}">
        <p14:creationId xmlns:p14="http://schemas.microsoft.com/office/powerpoint/2010/main" val="1717741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1DA67A2-0F8F-1C49-9CA5-98F89C7A3604}"/>
              </a:ext>
            </a:extLst>
          </p:cNvPr>
          <p:cNvSpPr>
            <a:spLocks noGrp="1"/>
          </p:cNvSpPr>
          <p:nvPr>
            <p:ph type="title"/>
          </p:nvPr>
        </p:nvSpPr>
        <p:spPr>
          <a:xfrm>
            <a:off x="1329872" y="637495"/>
            <a:ext cx="4184189" cy="1080946"/>
          </a:xfrm>
        </p:spPr>
        <p:txBody>
          <a:bodyPr>
            <a:normAutofit fontScale="90000"/>
          </a:bodyPr>
          <a:lstStyle/>
          <a:p>
            <a:r>
              <a:rPr lang="lt-LT" altLang="lt-LT" dirty="0"/>
              <a:t>PAGRINDINIAI DOKUMENTAI</a:t>
            </a:r>
            <a:endParaRPr lang="lt-LT" dirty="0"/>
          </a:p>
        </p:txBody>
      </p:sp>
      <p:sp>
        <p:nvSpPr>
          <p:cNvPr id="5" name="Turinio vietos rezervavimo ženklas 2">
            <a:extLst>
              <a:ext uri="{FF2B5EF4-FFF2-40B4-BE49-F238E27FC236}">
                <a16:creationId xmlns:a16="http://schemas.microsoft.com/office/drawing/2014/main" id="{46F49563-2ADB-2EB1-F8D6-9E91EBF4FEEC}"/>
              </a:ext>
            </a:extLst>
          </p:cNvPr>
          <p:cNvSpPr txBox="1">
            <a:spLocks/>
          </p:cNvSpPr>
          <p:nvPr/>
        </p:nvSpPr>
        <p:spPr>
          <a:xfrm>
            <a:off x="386255" y="2064127"/>
            <a:ext cx="6952594" cy="4156378"/>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512600" indent="-1512600">
              <a:buFont typeface="Arial" panose="020B0604020202020204" pitchFamily="34" charset="0"/>
              <a:buAutoNum type="arabicPeriod"/>
              <a:defRPr/>
            </a:pPr>
            <a:r>
              <a:rPr lang="lt-LT" dirty="0">
                <a:latin typeface="Times New Roman" panose="02020603050405020304" pitchFamily="18" charset="0"/>
                <a:cs typeface="Times New Roman" panose="02020603050405020304" pitchFamily="18" charset="0"/>
              </a:rPr>
              <a:t>2021-2027 periodo </a:t>
            </a:r>
            <a:r>
              <a:rPr lang="pt-BR" dirty="0">
                <a:latin typeface="Times New Roman" panose="02020603050405020304" pitchFamily="18" charset="0"/>
                <a:cs typeface="Times New Roman" panose="02020603050405020304" pitchFamily="18" charset="0"/>
              </a:rPr>
              <a:t>Projektų administravimo ir finansavimo taisyklių</a:t>
            </a:r>
            <a:r>
              <a:rPr lang="lt-LT" dirty="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7 priedas</a:t>
            </a:r>
            <a:r>
              <a:rPr lang="lt-LT" dirty="0">
                <a:latin typeface="Times New Roman" panose="02020603050405020304" pitchFamily="18" charset="0"/>
                <a:cs typeface="Times New Roman" panose="02020603050405020304" pitchFamily="18" charset="0"/>
              </a:rPr>
              <a:t> (Pirkimų taisyklės)</a:t>
            </a:r>
            <a:endParaRPr lang="pt-BR" dirty="0">
              <a:latin typeface="Times New Roman" panose="02020603050405020304" pitchFamily="18" charset="0"/>
              <a:cs typeface="Times New Roman" panose="02020603050405020304" pitchFamily="18" charset="0"/>
            </a:endParaRPr>
          </a:p>
          <a:p>
            <a:pPr marL="1512600" indent="-1512600">
              <a:buFont typeface="Arial" panose="020B0604020202020204" pitchFamily="34" charset="0"/>
              <a:buAutoNum type="arabicPeriod"/>
              <a:defRPr/>
            </a:pPr>
            <a:endParaRPr lang="lt-LT" dirty="0">
              <a:latin typeface="Times New Roman" panose="02020603050405020304" pitchFamily="18" charset="0"/>
              <a:cs typeface="Times New Roman" panose="02020603050405020304" pitchFamily="18" charset="0"/>
            </a:endParaRPr>
          </a:p>
          <a:p>
            <a:pPr marL="1512600" indent="-1512600">
              <a:buFont typeface="Arial" panose="020B0604020202020204" pitchFamily="34" charset="0"/>
              <a:buAutoNum type="arabicPeriod"/>
              <a:defRPr/>
            </a:pPr>
            <a:r>
              <a:rPr lang="lt-LT" dirty="0">
                <a:latin typeface="Times New Roman" panose="02020603050405020304" pitchFamily="18" charset="0"/>
                <a:cs typeface="Times New Roman" panose="02020603050405020304" pitchFamily="18" charset="0"/>
              </a:rPr>
              <a:t>Mokslinių tyrimų ir eksperimentinės plėtros paslaugų pirkimų vykdymo tvarkos aprašas, patvirtintas Lietuvos Respublikos Vyriausybės 2020 m. sausio 15 d. nutarimu Nr. 22 (Tvarkos aprašas)</a:t>
            </a:r>
          </a:p>
          <a:p>
            <a:pPr marL="1512600" indent="-1512600">
              <a:buFont typeface="Arial" panose="020B0604020202020204" pitchFamily="34" charset="0"/>
              <a:buAutoNum type="arabicPeriod"/>
              <a:defRPr/>
            </a:pPr>
            <a:endParaRPr lang="lt-LT" dirty="0">
              <a:latin typeface="Times New Roman" panose="02020603050405020304" pitchFamily="18" charset="0"/>
              <a:cs typeface="Times New Roman" panose="02020603050405020304" pitchFamily="18" charset="0"/>
            </a:endParaRPr>
          </a:p>
          <a:p>
            <a:pPr marL="1512600" indent="-1512600">
              <a:buFont typeface="Arial" panose="020B0604020202020204" pitchFamily="34" charset="0"/>
              <a:buAutoNum type="arabicPeriod"/>
              <a:defRPr/>
            </a:pPr>
            <a:r>
              <a:rPr lang="lt-LT" dirty="0">
                <a:latin typeface="Times New Roman" panose="02020603050405020304" pitchFamily="18" charset="0"/>
                <a:cs typeface="Times New Roman" panose="02020603050405020304" pitchFamily="18" charset="0"/>
              </a:rPr>
              <a:t>Lietuvos Respublikos aplinkos ministro 2011 m. birželio 28 d. įsakymas Nr. D1-508 „Dėl Produktų, kurių viešiesiems pirkimams ir pirkimams taikytini aplinkos apsaugos kriterijai, sąrašo, Aplinkos apsaugos kriterijų ir Aplinkos apsaugos kriterijų, kuriuos perkančiosios organizacijos ir perkantieji subjektai turi taikyti pirkdami prekes, paslaugas ar darbus, taikymo tvarkos aprašo patvirtinimo“</a:t>
            </a:r>
          </a:p>
          <a:p>
            <a:pPr marL="0" indent="0">
              <a:buFont typeface="Arial" panose="020B0604020202020204" pitchFamily="34" charset="0"/>
              <a:buNone/>
              <a:defRPr/>
            </a:pPr>
            <a:endParaRPr lang="lt-LT" sz="9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972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2CFEFBC-2E93-B2A2-D0F3-558C3888093F}"/>
              </a:ext>
            </a:extLst>
          </p:cNvPr>
          <p:cNvSpPr>
            <a:spLocks noGrp="1"/>
          </p:cNvSpPr>
          <p:nvPr>
            <p:ph type="title"/>
          </p:nvPr>
        </p:nvSpPr>
        <p:spPr/>
        <p:txBody>
          <a:bodyPr/>
          <a:lstStyle/>
          <a:p>
            <a:r>
              <a:rPr lang="lt-LT" dirty="0"/>
              <a:t>Tvarkos aprašas</a:t>
            </a:r>
          </a:p>
        </p:txBody>
      </p:sp>
      <p:sp>
        <p:nvSpPr>
          <p:cNvPr id="5" name="Turinio vietos rezervavimo ženklas 8">
            <a:extLst>
              <a:ext uri="{FF2B5EF4-FFF2-40B4-BE49-F238E27FC236}">
                <a16:creationId xmlns:a16="http://schemas.microsoft.com/office/drawing/2014/main" id="{DB8D4F56-23CB-2B88-43C8-121800587576}"/>
              </a:ext>
            </a:extLst>
          </p:cNvPr>
          <p:cNvSpPr txBox="1">
            <a:spLocks/>
          </p:cNvSpPr>
          <p:nvPr/>
        </p:nvSpPr>
        <p:spPr>
          <a:xfrm>
            <a:off x="6677941" y="961871"/>
            <a:ext cx="5692597" cy="45050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2400" i="1" dirty="0" err="1">
                <a:solidFill>
                  <a:schemeClr val="tx1"/>
                </a:solidFill>
                <a:latin typeface="Times New Roman" panose="02020603050405020304" pitchFamily="18" charset="0"/>
                <a:ea typeface="Times New Roman" panose="02020603050405020304" pitchFamily="18" charset="0"/>
              </a:rPr>
              <a:t>Ikiprekybinis</a:t>
            </a:r>
            <a:r>
              <a:rPr lang="lt-LT" sz="2400" i="1" dirty="0">
                <a:solidFill>
                  <a:schemeClr val="tx1"/>
                </a:solidFill>
                <a:latin typeface="Times New Roman" panose="02020603050405020304" pitchFamily="18" charset="0"/>
                <a:ea typeface="Times New Roman" panose="02020603050405020304" pitchFamily="18" charset="0"/>
              </a:rPr>
              <a:t> pirkimas:</a:t>
            </a:r>
          </a:p>
          <a:p>
            <a:r>
              <a:rPr lang="lt-LT" sz="1800" dirty="0">
                <a:solidFill>
                  <a:schemeClr val="tx1"/>
                </a:solidFill>
                <a:latin typeface="Times New Roman" panose="02020603050405020304" pitchFamily="18" charset="0"/>
                <a:ea typeface="Times New Roman" panose="02020603050405020304" pitchFamily="18" charset="0"/>
              </a:rPr>
              <a:t>Mokslinių tyrimų ir eksperimentinės plėtros paslaugos (MTEP), atitinkančios VPĮ 15 str., perkamos pagal Tvarkos aprašą, todėl VPĮ netaikomas;</a:t>
            </a:r>
          </a:p>
          <a:p>
            <a:endParaRPr lang="lt-LT" sz="1800" dirty="0">
              <a:solidFill>
                <a:schemeClr val="tx1"/>
              </a:solidFill>
              <a:latin typeface="Times New Roman" panose="02020603050405020304" pitchFamily="18" charset="0"/>
              <a:ea typeface="Times New Roman" panose="02020603050405020304" pitchFamily="18" charset="0"/>
            </a:endParaRPr>
          </a:p>
          <a:p>
            <a:r>
              <a:rPr lang="lt-LT" sz="1800" dirty="0">
                <a:solidFill>
                  <a:schemeClr val="tx1"/>
                </a:solidFill>
                <a:latin typeface="Times New Roman" panose="02020603050405020304" pitchFamily="18" charset="0"/>
                <a:ea typeface="Times New Roman" panose="02020603050405020304" pitchFamily="18" charset="0"/>
              </a:rPr>
              <a:t>Atliekamas laikantis lygiateisiškumo, nediskriminavimo, skaidrumo, racionalumo, ekonomiškumo, konkurencingumo, proporcingumo, konfidencialumo ir nešališkumo principų. Pirkimo vykdytojas MTEP paslaugų pirkimus turi vykdyti taip, kad būtų užtikrintas kuo didesnis teikėjų skaičius ir MTEP paslaugų rezultato kokybė ir kad būtų perkamos tik būtinos MTEP paslaugos.</a:t>
            </a:r>
          </a:p>
          <a:p>
            <a:endParaRPr lang="lt-LT" sz="1800"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534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B5F30-67F6-C687-8FC6-7CF14E123E43}"/>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C99336EF-CD2E-FFAF-D300-8E721AAC5032}"/>
              </a:ext>
            </a:extLst>
          </p:cNvPr>
          <p:cNvSpPr>
            <a:spLocks noGrp="1"/>
          </p:cNvSpPr>
          <p:nvPr>
            <p:ph type="title"/>
          </p:nvPr>
        </p:nvSpPr>
        <p:spPr/>
        <p:txBody>
          <a:bodyPr/>
          <a:lstStyle/>
          <a:p>
            <a:r>
              <a:rPr lang="lt-LT" dirty="0"/>
              <a:t>Žalieji reikalavimai</a:t>
            </a:r>
          </a:p>
        </p:txBody>
      </p:sp>
      <p:sp>
        <p:nvSpPr>
          <p:cNvPr id="4" name="TextBox 3">
            <a:extLst>
              <a:ext uri="{FF2B5EF4-FFF2-40B4-BE49-F238E27FC236}">
                <a16:creationId xmlns:a16="http://schemas.microsoft.com/office/drawing/2014/main" id="{B64E04CA-A6E6-68B2-DE5B-09A3E1A8AA27}"/>
              </a:ext>
            </a:extLst>
          </p:cNvPr>
          <p:cNvSpPr txBox="1"/>
          <p:nvPr/>
        </p:nvSpPr>
        <p:spPr>
          <a:xfrm>
            <a:off x="6842234" y="847040"/>
            <a:ext cx="5355020" cy="5355312"/>
          </a:xfrm>
          <a:prstGeom prst="rect">
            <a:avLst/>
          </a:prstGeom>
          <a:noFill/>
        </p:spPr>
        <p:txBody>
          <a:bodyPr wrap="square">
            <a:spAutoFit/>
          </a:bodyPr>
          <a:lstStyle/>
          <a:p>
            <a:r>
              <a:rPr lang="lt-LT" sz="1800" dirty="0">
                <a:effectLst/>
                <a:latin typeface="Times New Roman" panose="02020603050405020304" pitchFamily="18" charset="0"/>
                <a:ea typeface="Times New Roman" panose="02020603050405020304" pitchFamily="18" charset="0"/>
              </a:rPr>
              <a:t>Pareiškėjai, projekto vykdytojai ir partneriai, vykdydami </a:t>
            </a:r>
            <a:r>
              <a:rPr lang="lt-LT" sz="1800" b="1" dirty="0">
                <a:effectLst/>
                <a:latin typeface="Times New Roman" panose="02020603050405020304" pitchFamily="18" charset="0"/>
                <a:ea typeface="Times New Roman" panose="02020603050405020304" pitchFamily="18" charset="0"/>
              </a:rPr>
              <a:t>visus pirkimus, išskyrus žodžiu vykdomus pirkimus</a:t>
            </a:r>
            <a:r>
              <a:rPr lang="lt-LT" sz="1800" dirty="0">
                <a:effectLst/>
                <a:latin typeface="Times New Roman" panose="02020603050405020304" pitchFamily="18" charset="0"/>
                <a:ea typeface="Times New Roman" panose="02020603050405020304" pitchFamily="18" charset="0"/>
              </a:rPr>
              <a:t>, turi taikyti žaliųjų pirkimų reikalavimus;</a:t>
            </a:r>
          </a:p>
          <a:p>
            <a:endParaRPr lang="lt-LT" sz="1800" dirty="0">
              <a:effectLst/>
              <a:latin typeface="Times New Roman" panose="02020603050405020304" pitchFamily="18" charset="0"/>
              <a:ea typeface="Times New Roman" panose="02020603050405020304" pitchFamily="18" charset="0"/>
            </a:endParaRPr>
          </a:p>
          <a:p>
            <a:r>
              <a:rPr lang="lt-LT" sz="1800" b="1" dirty="0">
                <a:latin typeface="Times New Roman" panose="02020603050405020304" pitchFamily="18" charset="0"/>
              </a:rPr>
              <a:t>Žaliasis pirkimas </a:t>
            </a:r>
            <a:r>
              <a:rPr lang="lt-LT" sz="1800" dirty="0">
                <a:latin typeface="Times New Roman" panose="02020603050405020304" pitchFamily="18" charset="0"/>
              </a:rPr>
              <a:t>– pirkimas, kurio vykdytojas siekia įsigyti prekių, paslaugų ar darbų, darančių kuo mažesnį poveikį aplinkai viename, keliuose ar visuose prekės, paslaugos ar darbo gyvavimo ciklo etapuose;</a:t>
            </a:r>
          </a:p>
          <a:p>
            <a:endParaRPr lang="lt-LT" sz="1800" dirty="0">
              <a:latin typeface="Times New Roman" panose="02020603050405020304" pitchFamily="18" charset="0"/>
            </a:endParaRPr>
          </a:p>
          <a:p>
            <a:r>
              <a:rPr lang="lt-LT" sz="1800" b="1" dirty="0">
                <a:latin typeface="Times New Roman" panose="02020603050405020304" pitchFamily="18" charset="0"/>
              </a:rPr>
              <a:t>Pirkimas laikomas žaliuoju</a:t>
            </a:r>
            <a:r>
              <a:rPr lang="lt-LT" sz="1800" dirty="0">
                <a:latin typeface="Times New Roman" panose="02020603050405020304" pitchFamily="18" charset="0"/>
              </a:rPr>
              <a:t>, kai rengiant technines specifikacijas, nustatant tiekėjų kvalifikacijos reikalavimus ar kvalifikacinės atrankos kriterijus, pasiūlymų vertinimo kriterijus, pirkimo sutarties vykdymo sąlygas ir (ar) kitus reikalavimus tiekėjams, perkama prekė, paslauga arba darbas (toliau – produktas) tenkina bent vieną iš Aplinkos apsaugos kriterijų taikymo, vykdant žaliuosius pirkimus, tvarkos aprašo įsakymo Nr. D1-508 4 punkto papunkčių.</a:t>
            </a:r>
          </a:p>
        </p:txBody>
      </p:sp>
    </p:spTree>
    <p:extLst>
      <p:ext uri="{BB962C8B-B14F-4D97-AF65-F5344CB8AC3E}">
        <p14:creationId xmlns:p14="http://schemas.microsoft.com/office/powerpoint/2010/main" val="4079960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954D5-3B45-30C1-C9FE-492C9F738CC3}"/>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F0D7829B-E922-0FA8-9C08-5E718799FE8C}"/>
              </a:ext>
            </a:extLst>
          </p:cNvPr>
          <p:cNvSpPr>
            <a:spLocks noGrp="1"/>
          </p:cNvSpPr>
          <p:nvPr>
            <p:ph type="title"/>
          </p:nvPr>
        </p:nvSpPr>
        <p:spPr/>
        <p:txBody>
          <a:bodyPr/>
          <a:lstStyle/>
          <a:p>
            <a:r>
              <a:rPr lang="lt-LT" dirty="0"/>
              <a:t>Praktiniai patarimai</a:t>
            </a:r>
          </a:p>
        </p:txBody>
      </p:sp>
      <p:sp>
        <p:nvSpPr>
          <p:cNvPr id="3" name="Turinio vietos rezervavimo ženklas 8">
            <a:extLst>
              <a:ext uri="{FF2B5EF4-FFF2-40B4-BE49-F238E27FC236}">
                <a16:creationId xmlns:a16="http://schemas.microsoft.com/office/drawing/2014/main" id="{69F606C5-6D91-9F0D-6CA2-FDA3BE1540D8}"/>
              </a:ext>
            </a:extLst>
          </p:cNvPr>
          <p:cNvSpPr txBox="1">
            <a:spLocks/>
          </p:cNvSpPr>
          <p:nvPr/>
        </p:nvSpPr>
        <p:spPr>
          <a:xfrm>
            <a:off x="6850117" y="1176480"/>
            <a:ext cx="5129839" cy="45050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2700" i="1" dirty="0" err="1">
                <a:solidFill>
                  <a:srgbClr val="000000"/>
                </a:solidFill>
                <a:latin typeface="Times New Roman" panose="02020603050405020304" pitchFamily="18" charset="0"/>
                <a:cs typeface="Times New Roman" panose="02020603050405020304" pitchFamily="18" charset="0"/>
              </a:rPr>
              <a:t>Ikiprekybinio</a:t>
            </a:r>
            <a:r>
              <a:rPr lang="lt-LT" sz="2700" i="1" dirty="0">
                <a:solidFill>
                  <a:srgbClr val="000000"/>
                </a:solidFill>
                <a:latin typeface="Times New Roman" panose="02020603050405020304" pitchFamily="18" charset="0"/>
                <a:cs typeface="Times New Roman" panose="02020603050405020304" pitchFamily="18" charset="0"/>
              </a:rPr>
              <a:t> pirkimo komisija.</a:t>
            </a:r>
          </a:p>
          <a:p>
            <a:pPr marL="0" indent="0">
              <a:buFont typeface="Arial" panose="020B0604020202020204" pitchFamily="34" charset="0"/>
              <a:buNone/>
            </a:pPr>
            <a:r>
              <a:rPr lang="lt-LT" sz="2700" i="1" dirty="0">
                <a:solidFill>
                  <a:srgbClr val="000000"/>
                </a:solidFill>
                <a:latin typeface="Times New Roman" panose="02020603050405020304" pitchFamily="18" charset="0"/>
                <a:cs typeface="Times New Roman" panose="02020603050405020304" pitchFamily="18" charset="0"/>
              </a:rPr>
              <a:t>Tvarkos aprašo 72 p.</a:t>
            </a:r>
          </a:p>
          <a:p>
            <a:pPr marL="0" indent="0">
              <a:buFont typeface="Arial" panose="020B0604020202020204" pitchFamily="34" charset="0"/>
              <a:buNone/>
            </a:pPr>
            <a:r>
              <a:rPr lang="lt-LT" sz="1400" dirty="0" err="1">
                <a:solidFill>
                  <a:srgbClr val="000000"/>
                </a:solidFill>
                <a:latin typeface="Times New Roman" panose="02020603050405020304" pitchFamily="18" charset="0"/>
              </a:rPr>
              <a:t>Ikiprekybinio</a:t>
            </a:r>
            <a:r>
              <a:rPr lang="lt-LT" sz="1400" dirty="0">
                <a:solidFill>
                  <a:srgbClr val="000000"/>
                </a:solidFill>
                <a:latin typeface="Times New Roman" panose="02020603050405020304" pitchFamily="18" charset="0"/>
              </a:rPr>
              <a:t>  pirkimo komisija sudaroma pirkimo vykdytojo vadovo sprendimu iš ne mažiau kaip 5 narių, kurių </a:t>
            </a:r>
            <a:r>
              <a:rPr lang="lt-LT" sz="1400" b="1" dirty="0">
                <a:solidFill>
                  <a:srgbClr val="000000"/>
                </a:solidFill>
                <a:latin typeface="Times New Roman" panose="02020603050405020304" pitchFamily="18" charset="0"/>
              </a:rPr>
              <a:t>bent vienas turi būti koordinuojančiosios organizacijos atstovas</a:t>
            </a:r>
            <a:r>
              <a:rPr lang="lt-LT" sz="1400" dirty="0">
                <a:solidFill>
                  <a:srgbClr val="000000"/>
                </a:solidFill>
                <a:latin typeface="Times New Roman" panose="02020603050405020304" pitchFamily="18" charset="0"/>
              </a:rPr>
              <a:t>. </a:t>
            </a:r>
          </a:p>
          <a:p>
            <a:pPr marL="0" indent="0">
              <a:buFont typeface="Arial" panose="020B0604020202020204" pitchFamily="34" charset="0"/>
              <a:buNone/>
            </a:pPr>
            <a:r>
              <a:rPr lang="lt-LT" sz="1400" dirty="0">
                <a:solidFill>
                  <a:srgbClr val="000000"/>
                </a:solidFill>
                <a:latin typeface="Times New Roman" panose="02020603050405020304" pitchFamily="18" charset="0"/>
              </a:rPr>
              <a:t>Atliekant </a:t>
            </a:r>
            <a:r>
              <a:rPr lang="lt-LT" sz="1400" b="1" dirty="0">
                <a:solidFill>
                  <a:srgbClr val="000000"/>
                </a:solidFill>
                <a:latin typeface="Times New Roman" panose="02020603050405020304" pitchFamily="18" charset="0"/>
              </a:rPr>
              <a:t>didelės vertės </a:t>
            </a:r>
            <a:r>
              <a:rPr lang="lt-LT" sz="1400" dirty="0">
                <a:solidFill>
                  <a:srgbClr val="000000"/>
                </a:solidFill>
                <a:latin typeface="Times New Roman" panose="02020603050405020304" pitchFamily="18" charset="0"/>
              </a:rPr>
              <a:t>(</a:t>
            </a:r>
            <a:r>
              <a:rPr lang="lt-LT" sz="1400" i="1" dirty="0">
                <a:solidFill>
                  <a:srgbClr val="000000"/>
                </a:solidFill>
                <a:latin typeface="Times New Roman" panose="02020603050405020304" pitchFamily="18" charset="0"/>
              </a:rPr>
              <a:t>didesnė kaip 1 000 000 (vienas milijonas) eurų su pridėtinės vertės mokesčiu</a:t>
            </a:r>
            <a:r>
              <a:rPr lang="lt-LT" sz="1400" dirty="0">
                <a:solidFill>
                  <a:srgbClr val="000000"/>
                </a:solidFill>
                <a:latin typeface="Times New Roman" panose="02020603050405020304" pitchFamily="18" charset="0"/>
              </a:rPr>
              <a:t>)</a:t>
            </a:r>
            <a:r>
              <a:rPr lang="lt-LT" sz="1400" b="1" dirty="0">
                <a:solidFill>
                  <a:srgbClr val="000000"/>
                </a:solidFill>
                <a:latin typeface="Times New Roman" panose="02020603050405020304" pitchFamily="18" charset="0"/>
              </a:rPr>
              <a:t> </a:t>
            </a:r>
            <a:r>
              <a:rPr lang="lt-LT" sz="1400" b="1" dirty="0" err="1">
                <a:solidFill>
                  <a:srgbClr val="000000"/>
                </a:solidFill>
                <a:latin typeface="Times New Roman" panose="02020603050405020304" pitchFamily="18" charset="0"/>
              </a:rPr>
              <a:t>ikiprekybinį</a:t>
            </a:r>
            <a:r>
              <a:rPr lang="lt-LT" sz="1400" b="1" dirty="0">
                <a:solidFill>
                  <a:srgbClr val="000000"/>
                </a:solidFill>
                <a:latin typeface="Times New Roman" panose="02020603050405020304" pitchFamily="18" charset="0"/>
              </a:rPr>
              <a:t> pirkimą</a:t>
            </a:r>
            <a:r>
              <a:rPr lang="lt-LT" sz="1400" dirty="0">
                <a:solidFill>
                  <a:srgbClr val="000000"/>
                </a:solidFill>
                <a:latin typeface="Times New Roman" panose="02020603050405020304" pitchFamily="18" charset="0"/>
              </a:rPr>
              <a:t>, koordinuojančioji organizacija </a:t>
            </a:r>
            <a:r>
              <a:rPr lang="lt-LT" sz="1400" b="1" dirty="0">
                <a:solidFill>
                  <a:srgbClr val="000000"/>
                </a:solidFill>
                <a:latin typeface="Times New Roman" panose="02020603050405020304" pitchFamily="18" charset="0"/>
              </a:rPr>
              <a:t>skiria</a:t>
            </a:r>
            <a:r>
              <a:rPr lang="lt-LT" sz="1400" dirty="0">
                <a:solidFill>
                  <a:srgbClr val="000000"/>
                </a:solidFill>
                <a:latin typeface="Times New Roman" panose="02020603050405020304" pitchFamily="18" charset="0"/>
              </a:rPr>
              <a:t> į </a:t>
            </a:r>
            <a:r>
              <a:rPr lang="lt-LT" sz="1400" dirty="0" err="1">
                <a:solidFill>
                  <a:srgbClr val="000000"/>
                </a:solidFill>
                <a:latin typeface="Times New Roman" panose="02020603050405020304" pitchFamily="18" charset="0"/>
              </a:rPr>
              <a:t>Ikiprekybinio</a:t>
            </a:r>
            <a:r>
              <a:rPr lang="lt-LT" sz="1400" dirty="0">
                <a:solidFill>
                  <a:srgbClr val="000000"/>
                </a:solidFill>
                <a:latin typeface="Times New Roman" panose="02020603050405020304" pitchFamily="18" charset="0"/>
              </a:rPr>
              <a:t> pirkimo komisiją ne mažiau kaip </a:t>
            </a:r>
            <a:r>
              <a:rPr lang="lt-LT" sz="1400" b="1" dirty="0">
                <a:solidFill>
                  <a:srgbClr val="000000"/>
                </a:solidFill>
                <a:latin typeface="Times New Roman" panose="02020603050405020304" pitchFamily="18" charset="0"/>
              </a:rPr>
              <a:t>2 savo atstovus</a:t>
            </a:r>
            <a:r>
              <a:rPr lang="lt-LT" sz="1400" dirty="0">
                <a:solidFill>
                  <a:srgbClr val="000000"/>
                </a:solidFill>
                <a:latin typeface="Times New Roman" panose="02020603050405020304" pitchFamily="18" charset="0"/>
              </a:rPr>
              <a:t>. Į sudaromą </a:t>
            </a:r>
            <a:r>
              <a:rPr lang="lt-LT" sz="1400" dirty="0" err="1">
                <a:solidFill>
                  <a:srgbClr val="000000"/>
                </a:solidFill>
                <a:latin typeface="Times New Roman" panose="02020603050405020304" pitchFamily="18" charset="0"/>
              </a:rPr>
              <a:t>Ikiprekybinio</a:t>
            </a:r>
            <a:r>
              <a:rPr lang="lt-LT" sz="1400" dirty="0">
                <a:solidFill>
                  <a:srgbClr val="000000"/>
                </a:solidFill>
                <a:latin typeface="Times New Roman" panose="02020603050405020304" pitchFamily="18" charset="0"/>
              </a:rPr>
              <a:t>  pirkimo komisiją pirkimo vykdytojo sprendimu gali būti įtrauktas ir kitos valstybės ekspertas. </a:t>
            </a:r>
          </a:p>
          <a:p>
            <a:pPr marL="0" indent="0">
              <a:buFont typeface="Arial" panose="020B0604020202020204" pitchFamily="34" charset="0"/>
              <a:buNone/>
            </a:pPr>
            <a:r>
              <a:rPr lang="lt-LT" sz="1400" b="1" dirty="0">
                <a:solidFill>
                  <a:srgbClr val="000000"/>
                </a:solidFill>
                <a:latin typeface="Times New Roman" panose="02020603050405020304" pitchFamily="18" charset="0"/>
              </a:rPr>
              <a:t>Jeigu koordinuojančioji organizacija skiria kofinansavimą</a:t>
            </a:r>
            <a:r>
              <a:rPr lang="lt-LT" sz="1400" dirty="0">
                <a:solidFill>
                  <a:srgbClr val="000000"/>
                </a:solidFill>
                <a:latin typeface="Times New Roman" panose="02020603050405020304" pitchFamily="18" charset="0"/>
              </a:rPr>
              <a:t> vadovaudamasi Lietuvos Respublikos ekonomikos ir inovacijų ministro patvirtintomis </a:t>
            </a:r>
            <a:r>
              <a:rPr lang="lt-LT" sz="1400" dirty="0" err="1">
                <a:solidFill>
                  <a:srgbClr val="000000"/>
                </a:solidFill>
                <a:latin typeface="Times New Roman" panose="02020603050405020304" pitchFamily="18" charset="0"/>
              </a:rPr>
              <a:t>Ikiprekybinių</a:t>
            </a:r>
            <a:r>
              <a:rPr lang="lt-LT" sz="1400" dirty="0">
                <a:solidFill>
                  <a:srgbClr val="000000"/>
                </a:solidFill>
                <a:latin typeface="Times New Roman" panose="02020603050405020304" pitchFamily="18" charset="0"/>
              </a:rPr>
              <a:t> pirkimų kofinansavimo iš valstybės biudžeto lėšų taisyklėmis (toliau – </a:t>
            </a:r>
            <a:r>
              <a:rPr lang="lt-LT" sz="1400" dirty="0" err="1">
                <a:solidFill>
                  <a:srgbClr val="000000"/>
                </a:solidFill>
                <a:latin typeface="Times New Roman" panose="02020603050405020304" pitchFamily="18" charset="0"/>
              </a:rPr>
              <a:t>ikiprekybinių</a:t>
            </a:r>
            <a:r>
              <a:rPr lang="lt-LT" sz="1400" dirty="0">
                <a:solidFill>
                  <a:srgbClr val="000000"/>
                </a:solidFill>
                <a:latin typeface="Times New Roman" panose="02020603050405020304" pitchFamily="18" charset="0"/>
              </a:rPr>
              <a:t> pirkimų kofinansavimo taisyklės), į </a:t>
            </a:r>
            <a:r>
              <a:rPr lang="lt-LT" sz="1400" dirty="0" err="1">
                <a:solidFill>
                  <a:srgbClr val="000000"/>
                </a:solidFill>
                <a:latin typeface="Times New Roman" panose="02020603050405020304" pitchFamily="18" charset="0"/>
              </a:rPr>
              <a:t>Ikiprekybinio</a:t>
            </a:r>
            <a:r>
              <a:rPr lang="lt-LT" sz="1400" dirty="0">
                <a:solidFill>
                  <a:srgbClr val="000000"/>
                </a:solidFill>
                <a:latin typeface="Times New Roman" panose="02020603050405020304" pitchFamily="18" charset="0"/>
              </a:rPr>
              <a:t> pirkimo komisiją turi būti įtraukti ne mažiau kaip </a:t>
            </a:r>
            <a:r>
              <a:rPr lang="lt-LT" sz="1400" b="1" dirty="0">
                <a:solidFill>
                  <a:srgbClr val="000000"/>
                </a:solidFill>
                <a:latin typeface="Times New Roman" panose="02020603050405020304" pitchFamily="18" charset="0"/>
              </a:rPr>
              <a:t>2 jos atstovai. </a:t>
            </a:r>
            <a:endParaRPr lang="lt-LT" sz="2000" b="1" dirty="0">
              <a:solidFill>
                <a:srgbClr val="000000"/>
              </a:solidFill>
              <a:latin typeface="Times New Roman" panose="02020603050405020304" pitchFamily="18" charset="0"/>
              <a:cs typeface="Times New Roman" panose="02020603050405020304" pitchFamily="18" charset="0"/>
            </a:endParaRPr>
          </a:p>
          <a:p>
            <a:endParaRPr lang="lt-LT" sz="2000"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140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560D0-CC6B-52EC-F208-4D8305DE149A}"/>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38E3EAEF-8A66-8233-1F9B-3431EBADE5A1}"/>
              </a:ext>
            </a:extLst>
          </p:cNvPr>
          <p:cNvSpPr>
            <a:spLocks noGrp="1"/>
          </p:cNvSpPr>
          <p:nvPr>
            <p:ph type="title"/>
          </p:nvPr>
        </p:nvSpPr>
        <p:spPr/>
        <p:txBody>
          <a:bodyPr/>
          <a:lstStyle/>
          <a:p>
            <a:r>
              <a:rPr lang="lt-LT" dirty="0"/>
              <a:t>Praktiniai patarimai</a:t>
            </a:r>
          </a:p>
        </p:txBody>
      </p:sp>
      <p:sp>
        <p:nvSpPr>
          <p:cNvPr id="3" name="Turinio vietos rezervavimo ženklas 8">
            <a:extLst>
              <a:ext uri="{FF2B5EF4-FFF2-40B4-BE49-F238E27FC236}">
                <a16:creationId xmlns:a16="http://schemas.microsoft.com/office/drawing/2014/main" id="{5910D2D0-5A13-0728-710B-5E09517A8AA2}"/>
              </a:ext>
            </a:extLst>
          </p:cNvPr>
          <p:cNvSpPr txBox="1">
            <a:spLocks/>
          </p:cNvSpPr>
          <p:nvPr/>
        </p:nvSpPr>
        <p:spPr>
          <a:xfrm>
            <a:off x="6850117" y="1176480"/>
            <a:ext cx="5129839" cy="4505039"/>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sz="4000" i="1" dirty="0">
                <a:solidFill>
                  <a:schemeClr val="tx1"/>
                </a:solidFill>
                <a:latin typeface="Times New Roman" panose="02020603050405020304" pitchFamily="18" charset="0"/>
                <a:cs typeface="Times New Roman" panose="02020603050405020304" pitchFamily="18" charset="0"/>
              </a:rPr>
              <a:t>Kvalifikacija ekspertams – mokslo daktaro laipsnis (mokslininkas).</a:t>
            </a:r>
          </a:p>
          <a:p>
            <a:pPr marL="0" indent="0">
              <a:buNone/>
            </a:pPr>
            <a:r>
              <a:rPr lang="lt-LT" sz="4000" i="1" dirty="0">
                <a:solidFill>
                  <a:schemeClr val="tx1"/>
                </a:solidFill>
                <a:latin typeface="Times New Roman" panose="02020603050405020304" pitchFamily="18" charset="0"/>
                <a:cs typeface="Times New Roman" panose="02020603050405020304" pitchFamily="18" charset="0"/>
              </a:rPr>
              <a:t>Tvarkos aprašo 13 p.</a:t>
            </a:r>
          </a:p>
          <a:p>
            <a:pPr marL="0" indent="0">
              <a:buNone/>
            </a:pPr>
            <a:r>
              <a:rPr lang="lt-LT" sz="2600" dirty="0">
                <a:solidFill>
                  <a:schemeClr val="tx1"/>
                </a:solidFill>
                <a:latin typeface="Times New Roman" panose="02020603050405020304" pitchFamily="18" charset="0"/>
              </a:rPr>
              <a:t>P</a:t>
            </a:r>
            <a:r>
              <a:rPr lang="lt-LT" sz="2600" dirty="0">
                <a:solidFill>
                  <a:schemeClr val="tx1"/>
                </a:solidFill>
                <a:effectLst/>
                <a:latin typeface="Times New Roman" panose="02020603050405020304" pitchFamily="18" charset="0"/>
              </a:rPr>
              <a:t>irkimo vykdytojas, užtikrindamas lygiateisiškumo, nediskriminavimo, abipusio pripažinimo, proporcingumo ir skaidrumo principus, </a:t>
            </a:r>
            <a:r>
              <a:rPr lang="lt-LT" sz="2600" dirty="0" err="1">
                <a:solidFill>
                  <a:schemeClr val="tx1"/>
                </a:solidFill>
                <a:effectLst/>
                <a:latin typeface="Times New Roman" panose="02020603050405020304" pitchFamily="18" charset="0"/>
              </a:rPr>
              <a:t>ikiprekybinio</a:t>
            </a:r>
            <a:r>
              <a:rPr lang="lt-LT" sz="2600" dirty="0">
                <a:solidFill>
                  <a:schemeClr val="tx1"/>
                </a:solidFill>
                <a:effectLst/>
                <a:latin typeface="Times New Roman" panose="02020603050405020304" pitchFamily="18" charset="0"/>
              </a:rPr>
              <a:t> pirkimo dokumentuose gali jiems nustatyti ir kitus reikalavimus, kurie turi būti </a:t>
            </a:r>
            <a:r>
              <a:rPr lang="lt-LT" sz="2600" b="1" dirty="0">
                <a:solidFill>
                  <a:schemeClr val="tx1"/>
                </a:solidFill>
                <a:effectLst/>
                <a:latin typeface="Times New Roman" panose="02020603050405020304" pitchFamily="18" charset="0"/>
              </a:rPr>
              <a:t>pagrįsti ir susiję su pirkimo objektu</a:t>
            </a:r>
            <a:r>
              <a:rPr lang="lt-LT" sz="2600" dirty="0">
                <a:solidFill>
                  <a:schemeClr val="tx1"/>
                </a:solidFill>
                <a:effectLst/>
                <a:latin typeface="Times New Roman" panose="02020603050405020304" pitchFamily="18" charset="0"/>
              </a:rPr>
              <a:t>.</a:t>
            </a:r>
          </a:p>
          <a:p>
            <a:pPr marL="0" indent="0">
              <a:buNone/>
            </a:pPr>
            <a:r>
              <a:rPr lang="lt-LT" sz="2600" dirty="0">
                <a:solidFill>
                  <a:schemeClr val="tx1"/>
                </a:solidFill>
                <a:latin typeface="Times New Roman" panose="02020603050405020304" pitchFamily="18" charset="0"/>
              </a:rPr>
              <a:t>Keliant tokią kvalifikaciją būtina įvertinti, ar tikrai pirkime, konkrečioms funkcijoms atlikti, būtinas mokslo daktaro laipsnis (pvz., atsižvelgti į Mokslo ir studijų įstatymą).</a:t>
            </a:r>
          </a:p>
          <a:p>
            <a:pPr marL="0" indent="0">
              <a:buNone/>
            </a:pPr>
            <a:endParaRPr lang="lt-LT" sz="3200" b="0" i="1" dirty="0">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3808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B3E9A-1F34-083C-DE2C-D55C2882F082}"/>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9F0C597F-27A3-DD59-5134-6DCAE36F6477}"/>
              </a:ext>
            </a:extLst>
          </p:cNvPr>
          <p:cNvSpPr>
            <a:spLocks noGrp="1"/>
          </p:cNvSpPr>
          <p:nvPr>
            <p:ph type="title"/>
          </p:nvPr>
        </p:nvSpPr>
        <p:spPr/>
        <p:txBody>
          <a:bodyPr/>
          <a:lstStyle/>
          <a:p>
            <a:r>
              <a:rPr lang="lt-LT" dirty="0"/>
              <a:t>Tvarkos aprašas</a:t>
            </a:r>
          </a:p>
        </p:txBody>
      </p:sp>
      <p:sp>
        <p:nvSpPr>
          <p:cNvPr id="5" name="Turinio vietos rezervavimo ženklas 8">
            <a:extLst>
              <a:ext uri="{FF2B5EF4-FFF2-40B4-BE49-F238E27FC236}">
                <a16:creationId xmlns:a16="http://schemas.microsoft.com/office/drawing/2014/main" id="{682D9E26-78FE-6BD5-8C5A-03DE07CC430F}"/>
              </a:ext>
            </a:extLst>
          </p:cNvPr>
          <p:cNvSpPr txBox="1">
            <a:spLocks/>
          </p:cNvSpPr>
          <p:nvPr/>
        </p:nvSpPr>
        <p:spPr>
          <a:xfrm>
            <a:off x="6677941" y="961871"/>
            <a:ext cx="5692597" cy="4505039"/>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sz="3600" i="1" dirty="0">
                <a:latin typeface="Times New Roman" panose="02020603050405020304" pitchFamily="18" charset="0"/>
                <a:cs typeface="Times New Roman" panose="02020603050405020304" pitchFamily="18" charset="0"/>
              </a:rPr>
              <a:t>Tinkamas paskelbimas. </a:t>
            </a:r>
          </a:p>
          <a:p>
            <a:pPr marL="0" indent="0">
              <a:buNone/>
            </a:pPr>
            <a:r>
              <a:rPr lang="lt-LT" sz="3600" i="1" dirty="0">
                <a:latin typeface="Times New Roman" panose="02020603050405020304" pitchFamily="18" charset="0"/>
                <a:cs typeface="Times New Roman" panose="02020603050405020304" pitchFamily="18" charset="0"/>
              </a:rPr>
              <a:t>Tvarkos aprašo 80 p.</a:t>
            </a:r>
          </a:p>
          <a:p>
            <a:pPr marL="0" indent="0">
              <a:buNone/>
            </a:pPr>
            <a:r>
              <a:rPr lang="lt-LT" sz="2400" b="0" i="0" dirty="0">
                <a:solidFill>
                  <a:srgbClr val="000000"/>
                </a:solidFill>
                <a:effectLst/>
                <a:latin typeface="Times New Roman" panose="02020603050405020304" pitchFamily="18" charset="0"/>
              </a:rPr>
              <a:t>Pirkimo vykdytojas </a:t>
            </a:r>
            <a:r>
              <a:rPr lang="lt-LT" sz="2400" b="0" i="0" dirty="0" err="1">
                <a:solidFill>
                  <a:srgbClr val="000000"/>
                </a:solidFill>
                <a:effectLst/>
                <a:latin typeface="Times New Roman" panose="02020603050405020304" pitchFamily="18" charset="0"/>
              </a:rPr>
              <a:t>ikiprekybinio</a:t>
            </a:r>
            <a:r>
              <a:rPr lang="lt-LT" sz="2400" b="0" i="0" dirty="0">
                <a:solidFill>
                  <a:srgbClr val="000000"/>
                </a:solidFill>
                <a:effectLst/>
                <a:latin typeface="Times New Roman" panose="02020603050405020304" pitchFamily="18" charset="0"/>
              </a:rPr>
              <a:t> pirkimo dokumentus paskelbia savo interneto svetainėje, teikia juos koordinuojančiajai organizacijai paskelbti koordinuojančiosios organizacijos interneto svetainėje ir (arba) portale;</a:t>
            </a:r>
            <a:endParaRPr lang="lt-LT" sz="3600" b="0" i="0" dirty="0">
              <a:solidFill>
                <a:srgbClr val="000000"/>
              </a:solidFill>
              <a:effectLst/>
              <a:latin typeface="Times New Roman" panose="02020603050405020304" pitchFamily="18" charset="0"/>
              <a:cs typeface="Times New Roman" panose="02020603050405020304" pitchFamily="18" charset="0"/>
            </a:endParaRPr>
          </a:p>
          <a:p>
            <a:pPr marL="0" indent="0">
              <a:buNone/>
            </a:pPr>
            <a:r>
              <a:rPr lang="lt-LT" sz="2400" b="0" i="0" dirty="0">
                <a:solidFill>
                  <a:srgbClr val="000000"/>
                </a:solidFill>
                <a:effectLst/>
                <a:latin typeface="Times New Roman" panose="02020603050405020304" pitchFamily="18" charset="0"/>
              </a:rPr>
              <a:t>Prašymai, atsakymai dėl </a:t>
            </a:r>
            <a:r>
              <a:rPr lang="lt-LT" sz="2400" b="0" i="0" dirty="0" err="1">
                <a:solidFill>
                  <a:srgbClr val="000000"/>
                </a:solidFill>
                <a:effectLst/>
                <a:latin typeface="Times New Roman" panose="02020603050405020304" pitchFamily="18" charset="0"/>
              </a:rPr>
              <a:t>ikiprekybinio</a:t>
            </a:r>
            <a:r>
              <a:rPr lang="lt-LT" sz="2400" b="0" i="0" dirty="0">
                <a:solidFill>
                  <a:srgbClr val="000000"/>
                </a:solidFill>
                <a:effectLst/>
                <a:latin typeface="Times New Roman" panose="02020603050405020304" pitchFamily="18" charset="0"/>
              </a:rPr>
              <a:t> pirkimo dokumentų ir papildoma informacija turi būti skelbiami tokia pat forma ir ten pat, kur paskelbti </a:t>
            </a:r>
            <a:r>
              <a:rPr lang="lt-LT" sz="2400" b="0" i="0" dirty="0" err="1">
                <a:solidFill>
                  <a:srgbClr val="000000"/>
                </a:solidFill>
                <a:effectLst/>
                <a:latin typeface="Times New Roman" panose="02020603050405020304" pitchFamily="18" charset="0"/>
              </a:rPr>
              <a:t>ikiprekybinio</a:t>
            </a:r>
            <a:r>
              <a:rPr lang="lt-LT" sz="2400" b="0" i="0" dirty="0">
                <a:solidFill>
                  <a:srgbClr val="000000"/>
                </a:solidFill>
                <a:effectLst/>
                <a:latin typeface="Times New Roman" panose="02020603050405020304" pitchFamily="18" charset="0"/>
              </a:rPr>
              <a:t> pirkimo dokumentai.</a:t>
            </a:r>
            <a:endParaRPr lang="lt-LT" sz="3600" dirty="0">
              <a:latin typeface="Times New Roman" panose="02020603050405020304" pitchFamily="18" charset="0"/>
              <a:cs typeface="Times New Roman" panose="02020603050405020304" pitchFamily="18" charset="0"/>
            </a:endParaRPr>
          </a:p>
          <a:p>
            <a:endParaRPr lang="lt-LT"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412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DECF0-9B8C-01B4-D296-419927C5B972}"/>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A96B2483-1B9F-61F3-5472-B3D395D2542F}"/>
              </a:ext>
            </a:extLst>
          </p:cNvPr>
          <p:cNvSpPr>
            <a:spLocks noGrp="1"/>
          </p:cNvSpPr>
          <p:nvPr>
            <p:ph type="title"/>
          </p:nvPr>
        </p:nvSpPr>
        <p:spPr/>
        <p:txBody>
          <a:bodyPr/>
          <a:lstStyle/>
          <a:p>
            <a:r>
              <a:rPr lang="lt-LT" dirty="0"/>
              <a:t>Praktiniai patarimai</a:t>
            </a:r>
          </a:p>
        </p:txBody>
      </p:sp>
      <p:sp>
        <p:nvSpPr>
          <p:cNvPr id="3" name="Turinio vietos rezervavimo ženklas 8">
            <a:extLst>
              <a:ext uri="{FF2B5EF4-FFF2-40B4-BE49-F238E27FC236}">
                <a16:creationId xmlns:a16="http://schemas.microsoft.com/office/drawing/2014/main" id="{5EA2006E-2458-DB1E-C43E-0D05326AF2B7}"/>
              </a:ext>
            </a:extLst>
          </p:cNvPr>
          <p:cNvSpPr txBox="1">
            <a:spLocks/>
          </p:cNvSpPr>
          <p:nvPr/>
        </p:nvSpPr>
        <p:spPr>
          <a:xfrm>
            <a:off x="6850117" y="1176480"/>
            <a:ext cx="5129839" cy="4505039"/>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sz="5400" i="1" dirty="0">
                <a:latin typeface="Times New Roman" panose="02020603050405020304" pitchFamily="18" charset="0"/>
                <a:cs typeface="Times New Roman" panose="02020603050405020304" pitchFamily="18" charset="0"/>
              </a:rPr>
              <a:t>Ekonominio naudingumo vertinimas</a:t>
            </a:r>
          </a:p>
          <a:p>
            <a:pPr marL="0" indent="0">
              <a:buNone/>
            </a:pPr>
            <a:r>
              <a:rPr lang="lt-LT" sz="5400" i="1" dirty="0">
                <a:latin typeface="Times New Roman" panose="02020603050405020304" pitchFamily="18" charset="0"/>
                <a:cs typeface="Times New Roman" panose="02020603050405020304" pitchFamily="18" charset="0"/>
              </a:rPr>
              <a:t>Tvarkos aprašo 11.3, 13, 89 p.</a:t>
            </a:r>
          </a:p>
          <a:p>
            <a:pPr marL="0" indent="0">
              <a:buNone/>
            </a:pPr>
            <a:r>
              <a:rPr lang="lt-LT" sz="4000" dirty="0">
                <a:solidFill>
                  <a:srgbClr val="000000"/>
                </a:solidFill>
                <a:latin typeface="Times New Roman" panose="02020603050405020304" pitchFamily="18" charset="0"/>
              </a:rPr>
              <a:t>Balų suteikimų tvarka turi būti tiksli, aiški, racionali (vertė už pinigus).</a:t>
            </a:r>
          </a:p>
          <a:p>
            <a:pPr marL="0" indent="0">
              <a:buNone/>
            </a:pPr>
            <a:r>
              <a:rPr lang="lt-LT" sz="4000" dirty="0">
                <a:solidFill>
                  <a:srgbClr val="000000"/>
                </a:solidFill>
                <a:latin typeface="Times New Roman" panose="02020603050405020304" pitchFamily="18" charset="0"/>
              </a:rPr>
              <a:t>Balų suteikimo procedūra turi būti aiški, motyvuota, pagrįsta. </a:t>
            </a:r>
          </a:p>
          <a:p>
            <a:pPr marL="0" indent="0">
              <a:buNone/>
            </a:pPr>
            <a:r>
              <a:rPr lang="lt-LT" sz="4000" dirty="0">
                <a:solidFill>
                  <a:srgbClr val="000000"/>
                </a:solidFill>
                <a:latin typeface="Times New Roman" panose="02020603050405020304" pitchFamily="18" charset="0"/>
              </a:rPr>
              <a:t>Negali būti pateikiama tik ekspertų balų suvestinė, be argumentų, kodėl skirti vienokie, o ne kitokie balai.</a:t>
            </a:r>
            <a:endParaRPr lang="lt-LT" sz="5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241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30A13-48B6-8918-35B1-E90B6016D72E}"/>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2ADA0270-2FAA-918B-F49A-5C7EDCAAA8F1}"/>
              </a:ext>
            </a:extLst>
          </p:cNvPr>
          <p:cNvSpPr>
            <a:spLocks noGrp="1"/>
          </p:cNvSpPr>
          <p:nvPr>
            <p:ph type="title"/>
          </p:nvPr>
        </p:nvSpPr>
        <p:spPr/>
        <p:txBody>
          <a:bodyPr/>
          <a:lstStyle/>
          <a:p>
            <a:r>
              <a:rPr lang="lt-LT" dirty="0"/>
              <a:t>Praktiniai patarimai</a:t>
            </a:r>
          </a:p>
        </p:txBody>
      </p:sp>
      <p:sp>
        <p:nvSpPr>
          <p:cNvPr id="3" name="Turinio vietos rezervavimo ženklas 8">
            <a:extLst>
              <a:ext uri="{FF2B5EF4-FFF2-40B4-BE49-F238E27FC236}">
                <a16:creationId xmlns:a16="http://schemas.microsoft.com/office/drawing/2014/main" id="{220CA7B3-55BC-6C34-9F72-8638281859BA}"/>
              </a:ext>
            </a:extLst>
          </p:cNvPr>
          <p:cNvSpPr txBox="1">
            <a:spLocks/>
          </p:cNvSpPr>
          <p:nvPr/>
        </p:nvSpPr>
        <p:spPr>
          <a:xfrm>
            <a:off x="6850117" y="1176480"/>
            <a:ext cx="5129839" cy="4505039"/>
          </a:xfrm>
          <a:prstGeom prst="rect">
            <a:avLst/>
          </a:prstGeom>
        </p:spPr>
        <p:txBody>
          <a:bodyPr>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sz="7200" i="1" dirty="0">
                <a:latin typeface="Times New Roman" panose="02020603050405020304" pitchFamily="18" charset="0"/>
                <a:cs typeface="Times New Roman" panose="02020603050405020304" pitchFamily="18" charset="0"/>
              </a:rPr>
              <a:t>Sutarties vykdymas</a:t>
            </a:r>
          </a:p>
          <a:p>
            <a:pPr marL="0" indent="0">
              <a:buNone/>
            </a:pPr>
            <a:r>
              <a:rPr lang="lt-LT" sz="7200" i="1" dirty="0">
                <a:latin typeface="Times New Roman" panose="02020603050405020304" pitchFamily="18" charset="0"/>
                <a:cs typeface="Times New Roman" panose="02020603050405020304" pitchFamily="18" charset="0"/>
              </a:rPr>
              <a:t>Tvarkos aprašo 109 p.</a:t>
            </a:r>
          </a:p>
          <a:p>
            <a:pPr marL="0" indent="0">
              <a:buNone/>
            </a:pPr>
            <a:r>
              <a:rPr lang="lt-LT" sz="5400" b="0" i="0" dirty="0">
                <a:solidFill>
                  <a:srgbClr val="000000"/>
                </a:solidFill>
                <a:effectLst/>
                <a:latin typeface="Times New Roman" panose="02020603050405020304" pitchFamily="18" charset="0"/>
              </a:rPr>
              <a:t>MTEP paslaugų pirkimo arba autorinės sutarties sąlygos, kol sutartis galioja, negali būti keičiamos. MTEP paslaugų pirkimo arba autorinėje sutartyje nustatoma šalių atsakomybė už prisiimtų pagal MTEP paslaugų pirkimo arba autorinę sutartį įsipareigojimų nevykdymą ar netinkamą vykdymą.</a:t>
            </a:r>
            <a:endParaRPr lang="lt-LT" sz="7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5485593"/>
      </p:ext>
    </p:extLst>
  </p:cSld>
  <p:clrMapOvr>
    <a:masterClrMapping/>
  </p:clrMapOvr>
</p:sld>
</file>

<file path=ppt/theme/theme1.xml><?xml version="1.0" encoding="utf-8"?>
<a:theme xmlns:a="http://schemas.openxmlformats.org/drawingml/2006/main" name="„Office“ tema">
  <a:themeElements>
    <a:clrScheme name="Inovacijų agentūra">
      <a:dk1>
        <a:srgbClr val="000000"/>
      </a:dk1>
      <a:lt1>
        <a:srgbClr val="FFFFFF"/>
      </a:lt1>
      <a:dk2>
        <a:srgbClr val="DADDEC"/>
      </a:dk2>
      <a:lt2>
        <a:srgbClr val="9899CA"/>
      </a:lt2>
      <a:accent1>
        <a:srgbClr val="EDE630"/>
      </a:accent1>
      <a:accent2>
        <a:srgbClr val="07215E"/>
      </a:accent2>
      <a:accent3>
        <a:srgbClr val="6C30EE"/>
      </a:accent3>
      <a:accent4>
        <a:srgbClr val="709DEC"/>
      </a:accent4>
      <a:accent5>
        <a:srgbClr val="ED9E72"/>
      </a:accent5>
      <a:accent6>
        <a:srgbClr val="000000"/>
      </a:accent6>
      <a:hlink>
        <a:srgbClr val="000000"/>
      </a:hlink>
      <a:folHlink>
        <a:srgbClr val="9899C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A_prezentacijos_šablonas_202207 (1).pptx" id="{B7347D3E-02AD-4013-80D6-D7102213455E}" vid="{CE3EBE1C-DBCF-403F-BA75-DA5CE8D8AB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A6975FD9F545494A823900BEA6C5F19F" ma:contentTypeVersion="14" ma:contentTypeDescription="Kurkite naują dokumentą." ma:contentTypeScope="" ma:versionID="dafb95fe31e54fb42d738a1a4161ef58">
  <xsd:schema xmlns:xsd="http://www.w3.org/2001/XMLSchema" xmlns:xs="http://www.w3.org/2001/XMLSchema" xmlns:p="http://schemas.microsoft.com/office/2006/metadata/properties" xmlns:ns2="bed63639-26ed-4c26-84f5-79aa88319321" xmlns:ns3="7ed14601-a767-49df-87ac-319a5ad53ef2" targetNamespace="http://schemas.microsoft.com/office/2006/metadata/properties" ma:root="true" ma:fieldsID="2e6d514add90556d6466667841645826" ns2:_="" ns3:_="">
    <xsd:import namespace="bed63639-26ed-4c26-84f5-79aa88319321"/>
    <xsd:import namespace="7ed14601-a767-49df-87ac-319a5ad53ef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d63639-26ed-4c26-84f5-79aa883193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Vaizdų žymės" ma:readOnly="false" ma:fieldId="{5cf76f15-5ced-4ddc-b409-7134ff3c332f}" ma:taxonomyMulti="true" ma:sspId="5dc8aeb3-b9ff-4cb8-9445-a69d8f256b9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d14601-a767-49df-87ac-319a5ad53ef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666b76a-3893-4858-8f3c-9e75cdab9200}" ma:internalName="TaxCatchAll" ma:showField="CatchAllData" ma:web="7ed14601-a767-49df-87ac-319a5ad53ef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Bendrinta su išsamia informacija"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d63639-26ed-4c26-84f5-79aa88319321">
      <Terms xmlns="http://schemas.microsoft.com/office/infopath/2007/PartnerControls"/>
    </lcf76f155ced4ddcb4097134ff3c332f>
    <TaxCatchAll xmlns="7ed14601-a767-49df-87ac-319a5ad53ef2" xsi:nil="true"/>
  </documentManagement>
</p:properties>
</file>

<file path=customXml/itemProps1.xml><?xml version="1.0" encoding="utf-8"?>
<ds:datastoreItem xmlns:ds="http://schemas.openxmlformats.org/officeDocument/2006/customXml" ds:itemID="{102467B7-953D-4100-B305-265CAB149068}">
  <ds:schemaRefs>
    <ds:schemaRef ds:uri="http://schemas.microsoft.com/sharepoint/v3/contenttype/forms"/>
  </ds:schemaRefs>
</ds:datastoreItem>
</file>

<file path=customXml/itemProps2.xml><?xml version="1.0" encoding="utf-8"?>
<ds:datastoreItem xmlns:ds="http://schemas.openxmlformats.org/officeDocument/2006/customXml" ds:itemID="{99E6E8F5-3A05-41A3-A116-C9D9373545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d63639-26ed-4c26-84f5-79aa88319321"/>
    <ds:schemaRef ds:uri="7ed14601-a767-49df-87ac-319a5ad53e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11B661-02E3-4B45-B36C-DE383B584210}">
  <ds:schemaRefs>
    <ds:schemaRef ds:uri="113f093c-f0d1-43c0-b7ae-b42bd9f0685e"/>
    <ds:schemaRef ds:uri="e46c6cd9-06e4-4088-b464-7016d6a1050e"/>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terms/"/>
    <ds:schemaRef ds:uri="http://purl.org/dc/elements/1.1/"/>
    <ds:schemaRef ds:uri="http://schemas.microsoft.com/office/infopath/2007/PartnerControls"/>
    <ds:schemaRef ds:uri="http://www.w3.org/XML/1998/namespace"/>
    <ds:schemaRef ds:uri="bed63639-26ed-4c26-84f5-79aa88319321"/>
    <ds:schemaRef ds:uri="7ed14601-a767-49df-87ac-319a5ad53ef2"/>
  </ds:schemaRefs>
</ds:datastoreItem>
</file>

<file path=docProps/app.xml><?xml version="1.0" encoding="utf-8"?>
<Properties xmlns="http://schemas.openxmlformats.org/officeDocument/2006/extended-properties" xmlns:vt="http://schemas.openxmlformats.org/officeDocument/2006/docPropsVTypes">
  <Template>IA_prezentacijos_šablonas_2022071</Template>
  <TotalTime>9</TotalTime>
  <Words>707</Words>
  <Application>Microsoft Office PowerPoint</Application>
  <PresentationFormat>Plačiaekranė</PresentationFormat>
  <Paragraphs>47</Paragraphs>
  <Slides>11</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11</vt:i4>
      </vt:variant>
    </vt:vector>
  </HeadingPairs>
  <TitlesOfParts>
    <vt:vector size="18" baseType="lpstr">
      <vt:lpstr>Arial</vt:lpstr>
      <vt:lpstr>Calibri</vt:lpstr>
      <vt:lpstr>Times New Roman</vt:lpstr>
      <vt:lpstr>Verdana</vt:lpstr>
      <vt:lpstr>Verdana   </vt:lpstr>
      <vt:lpstr>Wingdings</vt:lpstr>
      <vt:lpstr>„Office“ tema</vt:lpstr>
      <vt:lpstr>Ikiprekybiniai pirkimai</vt:lpstr>
      <vt:lpstr>PAGRINDINIAI DOKUMENTAI</vt:lpstr>
      <vt:lpstr>Tvarkos aprašas</vt:lpstr>
      <vt:lpstr>Žalieji reikalavimai</vt:lpstr>
      <vt:lpstr>Praktiniai patarimai</vt:lpstr>
      <vt:lpstr>Praktiniai patarimai</vt:lpstr>
      <vt:lpstr>Tvarkos aprašas</vt:lpstr>
      <vt:lpstr>Praktiniai patarimai</vt:lpstr>
      <vt:lpstr>Praktiniai patarimai</vt:lpstr>
      <vt:lpstr>Lietuvos verslo konkurencingumo partneris globaliame pasaulyje</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Tomas Vitkauskas</dc:creator>
  <cp:lastModifiedBy>Tomas Vitkauskas</cp:lastModifiedBy>
  <cp:revision>3</cp:revision>
  <dcterms:created xsi:type="dcterms:W3CDTF">2025-02-20T09:24:30Z</dcterms:created>
  <dcterms:modified xsi:type="dcterms:W3CDTF">2025-02-20T09:34:09Z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0x010100A6975FD9F545494A823900BEA6C5F19F</vt:lpwstr>
  </property>
  <property fmtid="{D5CDD505-2E9C-101B-9397-08002B2CF9AE}" pid="3" name="MediaServiceImageTags">
    <vt:lpwstr/>
  </property>
</Properties>
</file>