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Lst>
  <p:notesMasterIdLst>
    <p:notesMasterId r:id="rId28"/>
  </p:notesMasterIdLst>
  <p:sldIdLst>
    <p:sldId id="356" r:id="rId6"/>
    <p:sldId id="290" r:id="rId7"/>
    <p:sldId id="353" r:id="rId8"/>
    <p:sldId id="394" r:id="rId9"/>
    <p:sldId id="382" r:id="rId10"/>
    <p:sldId id="376" r:id="rId11"/>
    <p:sldId id="395" r:id="rId12"/>
    <p:sldId id="379" r:id="rId13"/>
    <p:sldId id="396" r:id="rId14"/>
    <p:sldId id="400" r:id="rId15"/>
    <p:sldId id="313" r:id="rId16"/>
    <p:sldId id="354" r:id="rId17"/>
    <p:sldId id="286" r:id="rId18"/>
    <p:sldId id="338" r:id="rId19"/>
    <p:sldId id="339" r:id="rId20"/>
    <p:sldId id="340" r:id="rId21"/>
    <p:sldId id="366" r:id="rId22"/>
    <p:sldId id="392" r:id="rId23"/>
    <p:sldId id="391" r:id="rId24"/>
    <p:sldId id="315" r:id="rId25"/>
    <p:sldId id="306" r:id="rId26"/>
    <p:sldId id="287" r:id="rId27"/>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D32"/>
    <a:srgbClr val="33CC33"/>
    <a:srgbClr val="302857"/>
    <a:srgbClr val="302757"/>
    <a:srgbClr val="041B3D"/>
    <a:srgbClr val="EEE730"/>
    <a:srgbClr val="0E103D"/>
    <a:srgbClr val="0B0916"/>
    <a:srgbClr val="000000"/>
    <a:srgbClr val="8C5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48D3B-281B-4F0F-B739-AB3B71083A5D}" v="95" dt="2025-10-28T05:19:35.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5847" autoAdjust="0"/>
  </p:normalViewPr>
  <p:slideViewPr>
    <p:cSldViewPr snapToGrid="0" snapToObjects="1">
      <p:cViewPr varScale="1">
        <p:scale>
          <a:sx n="78" d="100"/>
          <a:sy n="78" d="100"/>
        </p:scale>
        <p:origin x="1061" y="77"/>
      </p:cViewPr>
      <p:guideLst/>
    </p:cSldViewPr>
  </p:slideViewPr>
  <p:outlineViewPr>
    <p:cViewPr>
      <p:scale>
        <a:sx n="33" d="100"/>
        <a:sy n="33" d="100"/>
      </p:scale>
      <p:origin x="0" y="-73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ida Kunigėlienė" userId="47b3c918-3b07-42df-9c1c-ff7eba485d6a" providerId="ADAL" clId="{73BDA92F-DB17-4C64-86A7-AFA50B4B5150}"/>
    <pc:docChg chg="undo custSel addSld delSld modSld">
      <pc:chgData name="Egida Kunigėlienė" userId="47b3c918-3b07-42df-9c1c-ff7eba485d6a" providerId="ADAL" clId="{73BDA92F-DB17-4C64-86A7-AFA50B4B5150}" dt="2025-10-28T07:35:37.082" v="4033" actId="6549"/>
      <pc:docMkLst>
        <pc:docMk/>
      </pc:docMkLst>
      <pc:sldChg chg="modSp mod modNotesTx">
        <pc:chgData name="Egida Kunigėlienė" userId="47b3c918-3b07-42df-9c1c-ff7eba485d6a" providerId="ADAL" clId="{73BDA92F-DB17-4C64-86A7-AFA50B4B5150}" dt="2025-10-28T07:22:40.665" v="3329" actId="20577"/>
        <pc:sldMkLst>
          <pc:docMk/>
          <pc:sldMk cId="84113812" sldId="286"/>
        </pc:sldMkLst>
        <pc:graphicFrameChg chg="modGraphic">
          <ac:chgData name="Egida Kunigėlienė" userId="47b3c918-3b07-42df-9c1c-ff7eba485d6a" providerId="ADAL" clId="{73BDA92F-DB17-4C64-86A7-AFA50B4B5150}" dt="2025-10-25T11:36:34.106" v="1200" actId="20577"/>
          <ac:graphicFrameMkLst>
            <pc:docMk/>
            <pc:sldMk cId="84113812" sldId="286"/>
            <ac:graphicFrameMk id="23" creationId="{EF9FD93D-7BF7-4AEC-4C5E-59CEA22EDCD0}"/>
          </ac:graphicFrameMkLst>
        </pc:graphicFrameChg>
      </pc:sldChg>
      <pc:sldChg chg="modSp mod">
        <pc:chgData name="Egida Kunigėlienė" userId="47b3c918-3b07-42df-9c1c-ff7eba485d6a" providerId="ADAL" clId="{73BDA92F-DB17-4C64-86A7-AFA50B4B5150}" dt="2025-10-27T08:04:16.952" v="2770" actId="6549"/>
        <pc:sldMkLst>
          <pc:docMk/>
          <pc:sldMk cId="4021972834" sldId="290"/>
        </pc:sldMkLst>
        <pc:spChg chg="mod">
          <ac:chgData name="Egida Kunigėlienė" userId="47b3c918-3b07-42df-9c1c-ff7eba485d6a" providerId="ADAL" clId="{73BDA92F-DB17-4C64-86A7-AFA50B4B5150}" dt="2025-10-27T08:04:16.952" v="2770" actId="6549"/>
          <ac:spMkLst>
            <pc:docMk/>
            <pc:sldMk cId="4021972834" sldId="290"/>
            <ac:spMk id="4" creationId="{6F0573B7-61AB-EE1B-69FD-F0CBE4EADBCA}"/>
          </ac:spMkLst>
        </pc:spChg>
      </pc:sldChg>
      <pc:sldChg chg="delSp modSp mod">
        <pc:chgData name="Egida Kunigėlienė" userId="47b3c918-3b07-42df-9c1c-ff7eba485d6a" providerId="ADAL" clId="{73BDA92F-DB17-4C64-86A7-AFA50B4B5150}" dt="2025-10-25T13:47:58.629" v="2333" actId="14100"/>
        <pc:sldMkLst>
          <pc:docMk/>
          <pc:sldMk cId="232305958" sldId="294"/>
        </pc:sldMkLst>
      </pc:sldChg>
      <pc:sldChg chg="addSp modSp mod modNotesTx">
        <pc:chgData name="Egida Kunigėlienė" userId="47b3c918-3b07-42df-9c1c-ff7eba485d6a" providerId="ADAL" clId="{73BDA92F-DB17-4C64-86A7-AFA50B4B5150}" dt="2025-10-28T07:32:38.051" v="3908" actId="20577"/>
        <pc:sldMkLst>
          <pc:docMk/>
          <pc:sldMk cId="1433077926" sldId="306"/>
        </pc:sldMkLst>
        <pc:spChg chg="mod">
          <ac:chgData name="Egida Kunigėlienė" userId="47b3c918-3b07-42df-9c1c-ff7eba485d6a" providerId="ADAL" clId="{73BDA92F-DB17-4C64-86A7-AFA50B4B5150}" dt="2025-10-25T13:07:18.628" v="2007" actId="20577"/>
          <ac:spMkLst>
            <pc:docMk/>
            <pc:sldMk cId="1433077926" sldId="306"/>
            <ac:spMk id="11" creationId="{9F9106C6-B035-7895-0857-D4AAC293CC85}"/>
          </ac:spMkLst>
        </pc:spChg>
        <pc:spChg chg="mod">
          <ac:chgData name="Egida Kunigėlienė" userId="47b3c918-3b07-42df-9c1c-ff7eba485d6a" providerId="ADAL" clId="{73BDA92F-DB17-4C64-86A7-AFA50B4B5150}" dt="2025-10-25T13:11:06.958" v="2052" actId="6549"/>
          <ac:spMkLst>
            <pc:docMk/>
            <pc:sldMk cId="1433077926" sldId="306"/>
            <ac:spMk id="23" creationId="{54C2BA9F-A2BF-BCAD-B6E7-053AAEFE0989}"/>
          </ac:spMkLst>
        </pc:spChg>
      </pc:sldChg>
      <pc:sldChg chg="modSp mod modNotesTx">
        <pc:chgData name="Egida Kunigėlienė" userId="47b3c918-3b07-42df-9c1c-ff7eba485d6a" providerId="ADAL" clId="{73BDA92F-DB17-4C64-86A7-AFA50B4B5150}" dt="2025-10-28T05:19:34.752" v="3250" actId="20577"/>
        <pc:sldMkLst>
          <pc:docMk/>
          <pc:sldMk cId="2770011490" sldId="313"/>
        </pc:sldMkLst>
        <pc:spChg chg="mod">
          <ac:chgData name="Egida Kunigėlienė" userId="47b3c918-3b07-42df-9c1c-ff7eba485d6a" providerId="ADAL" clId="{73BDA92F-DB17-4C64-86A7-AFA50B4B5150}" dt="2025-10-25T10:31:03.350" v="609" actId="255"/>
          <ac:spMkLst>
            <pc:docMk/>
            <pc:sldMk cId="2770011490" sldId="313"/>
            <ac:spMk id="6" creationId="{F2408066-17AC-6DC6-E6DA-D9FA39581FB9}"/>
          </ac:spMkLst>
        </pc:spChg>
        <pc:spChg chg="mod">
          <ac:chgData name="Egida Kunigėlienė" userId="47b3c918-3b07-42df-9c1c-ff7eba485d6a" providerId="ADAL" clId="{73BDA92F-DB17-4C64-86A7-AFA50B4B5150}" dt="2025-10-27T13:45:38.355" v="3159" actId="6549"/>
          <ac:spMkLst>
            <pc:docMk/>
            <pc:sldMk cId="2770011490" sldId="313"/>
            <ac:spMk id="14" creationId="{DDF76FD5-9B43-BE85-C4EB-C056C7EA3077}"/>
          </ac:spMkLst>
        </pc:spChg>
        <pc:spChg chg="mod">
          <ac:chgData name="Egida Kunigėlienė" userId="47b3c918-3b07-42df-9c1c-ff7eba485d6a" providerId="ADAL" clId="{73BDA92F-DB17-4C64-86A7-AFA50B4B5150}" dt="2025-10-27T13:45:48.419" v="3162" actId="6549"/>
          <ac:spMkLst>
            <pc:docMk/>
            <pc:sldMk cId="2770011490" sldId="313"/>
            <ac:spMk id="16" creationId="{60BEB333-74CD-B3EA-E039-05830C7791A0}"/>
          </ac:spMkLst>
        </pc:spChg>
        <pc:spChg chg="mod">
          <ac:chgData name="Egida Kunigėlienė" userId="47b3c918-3b07-42df-9c1c-ff7eba485d6a" providerId="ADAL" clId="{73BDA92F-DB17-4C64-86A7-AFA50B4B5150}" dt="2025-10-27T13:44:25.640" v="3154" actId="6549"/>
          <ac:spMkLst>
            <pc:docMk/>
            <pc:sldMk cId="2770011490" sldId="313"/>
            <ac:spMk id="18" creationId="{98412BC5-99AA-85E6-65CA-FCFEFE02A09C}"/>
          </ac:spMkLst>
        </pc:spChg>
        <pc:spChg chg="mod">
          <ac:chgData name="Egida Kunigėlienė" userId="47b3c918-3b07-42df-9c1c-ff7eba485d6a" providerId="ADAL" clId="{73BDA92F-DB17-4C64-86A7-AFA50B4B5150}" dt="2025-10-25T10:31:40.910" v="611" actId="14100"/>
          <ac:spMkLst>
            <pc:docMk/>
            <pc:sldMk cId="2770011490" sldId="313"/>
            <ac:spMk id="31" creationId="{785101DA-F405-BEAF-C404-1E3637D76305}"/>
          </ac:spMkLst>
        </pc:spChg>
        <pc:spChg chg="mod">
          <ac:chgData name="Egida Kunigėlienė" userId="47b3c918-3b07-42df-9c1c-ff7eba485d6a" providerId="ADAL" clId="{73BDA92F-DB17-4C64-86A7-AFA50B4B5150}" dt="2025-10-27T13:22:22.460" v="2821" actId="20577"/>
          <ac:spMkLst>
            <pc:docMk/>
            <pc:sldMk cId="2770011490" sldId="313"/>
            <ac:spMk id="39" creationId="{AC257CDC-2799-F4E2-74CE-CAF4918B2FDE}"/>
          </ac:spMkLst>
        </pc:spChg>
      </pc:sldChg>
      <pc:sldChg chg="modSp add del mod modNotesTx">
        <pc:chgData name="Egida Kunigėlienė" userId="47b3c918-3b07-42df-9c1c-ff7eba485d6a" providerId="ADAL" clId="{73BDA92F-DB17-4C64-86A7-AFA50B4B5150}" dt="2025-10-28T07:31:54.852" v="3828" actId="20577"/>
        <pc:sldMkLst>
          <pc:docMk/>
          <pc:sldMk cId="1765461848" sldId="315"/>
        </pc:sldMkLst>
        <pc:spChg chg="mod">
          <ac:chgData name="Egida Kunigėlienė" userId="47b3c918-3b07-42df-9c1c-ff7eba485d6a" providerId="ADAL" clId="{73BDA92F-DB17-4C64-86A7-AFA50B4B5150}" dt="2025-10-25T13:12:32.741" v="2059" actId="6549"/>
          <ac:spMkLst>
            <pc:docMk/>
            <pc:sldMk cId="1765461848" sldId="315"/>
            <ac:spMk id="17" creationId="{A5FB7ED0-BC72-BD34-FA1B-F9247ECC7AC4}"/>
          </ac:spMkLst>
        </pc:spChg>
        <pc:spChg chg="mod">
          <ac:chgData name="Egida Kunigėlienė" userId="47b3c918-3b07-42df-9c1c-ff7eba485d6a" providerId="ADAL" clId="{73BDA92F-DB17-4C64-86A7-AFA50B4B5150}" dt="2025-10-25T13:12:42.531" v="2065" actId="6549"/>
          <ac:spMkLst>
            <pc:docMk/>
            <pc:sldMk cId="1765461848" sldId="315"/>
            <ac:spMk id="22" creationId="{7AC17562-F4BC-694F-896F-49818BF55CB2}"/>
          </ac:spMkLst>
        </pc:spChg>
        <pc:spChg chg="mod">
          <ac:chgData name="Egida Kunigėlienė" userId="47b3c918-3b07-42df-9c1c-ff7eba485d6a" providerId="ADAL" clId="{73BDA92F-DB17-4C64-86A7-AFA50B4B5150}" dt="2025-10-25T13:12:52.932" v="2082" actId="6549"/>
          <ac:spMkLst>
            <pc:docMk/>
            <pc:sldMk cId="1765461848" sldId="315"/>
            <ac:spMk id="27" creationId="{BF62297A-BDE6-993C-5944-AF891A2B9E59}"/>
          </ac:spMkLst>
        </pc:spChg>
        <pc:spChg chg="mod">
          <ac:chgData name="Egida Kunigėlienė" userId="47b3c918-3b07-42df-9c1c-ff7eba485d6a" providerId="ADAL" clId="{73BDA92F-DB17-4C64-86A7-AFA50B4B5150}" dt="2025-10-28T05:17:46.569" v="3244" actId="20577"/>
          <ac:spMkLst>
            <pc:docMk/>
            <pc:sldMk cId="1765461848" sldId="315"/>
            <ac:spMk id="61" creationId="{32AA25E8-519F-36BA-FA7F-BA357974F3D3}"/>
          </ac:spMkLst>
        </pc:spChg>
        <pc:spChg chg="mod">
          <ac:chgData name="Egida Kunigėlienė" userId="47b3c918-3b07-42df-9c1c-ff7eba485d6a" providerId="ADAL" clId="{73BDA92F-DB17-4C64-86A7-AFA50B4B5150}" dt="2025-10-25T13:13:00.849" v="2086" actId="20577"/>
          <ac:spMkLst>
            <pc:docMk/>
            <pc:sldMk cId="1765461848" sldId="315"/>
            <ac:spMk id="65" creationId="{C9EC7EE9-66C5-D96E-366A-281D05DBF57F}"/>
          </ac:spMkLst>
        </pc:spChg>
        <pc:spChg chg="mod">
          <ac:chgData name="Egida Kunigėlienė" userId="47b3c918-3b07-42df-9c1c-ff7eba485d6a" providerId="ADAL" clId="{73BDA92F-DB17-4C64-86A7-AFA50B4B5150}" dt="2025-10-25T13:13:03.956" v="2088" actId="20577"/>
          <ac:spMkLst>
            <pc:docMk/>
            <pc:sldMk cId="1765461848" sldId="315"/>
            <ac:spMk id="69" creationId="{3163D0E9-09AF-C04E-601E-398860B6D46C}"/>
          </ac:spMkLst>
        </pc:spChg>
      </pc:sldChg>
      <pc:sldChg chg="modSp del mod">
        <pc:chgData name="Egida Kunigėlienė" userId="47b3c918-3b07-42df-9c1c-ff7eba485d6a" providerId="ADAL" clId="{73BDA92F-DB17-4C64-86A7-AFA50B4B5150}" dt="2025-10-25T14:20:21.049" v="2713" actId="47"/>
        <pc:sldMkLst>
          <pc:docMk/>
          <pc:sldMk cId="417142315" sldId="317"/>
        </pc:sldMkLst>
      </pc:sldChg>
      <pc:sldChg chg="addSp delSp modSp del mod">
        <pc:chgData name="Egida Kunigėlienė" userId="47b3c918-3b07-42df-9c1c-ff7eba485d6a" providerId="ADAL" clId="{73BDA92F-DB17-4C64-86A7-AFA50B4B5150}" dt="2025-10-25T13:42:36.863" v="2317" actId="47"/>
        <pc:sldMkLst>
          <pc:docMk/>
          <pc:sldMk cId="765286823" sldId="319"/>
        </pc:sldMkLst>
      </pc:sldChg>
      <pc:sldChg chg="modSp mod">
        <pc:chgData name="Egida Kunigėlienė" userId="47b3c918-3b07-42df-9c1c-ff7eba485d6a" providerId="ADAL" clId="{73BDA92F-DB17-4C64-86A7-AFA50B4B5150}" dt="2025-10-27T14:00:28.801" v="3195" actId="255"/>
        <pc:sldMkLst>
          <pc:docMk/>
          <pc:sldMk cId="973845837" sldId="338"/>
        </pc:sldMkLst>
        <pc:spChg chg="mod">
          <ac:chgData name="Egida Kunigėlienė" userId="47b3c918-3b07-42df-9c1c-ff7eba485d6a" providerId="ADAL" clId="{73BDA92F-DB17-4C64-86A7-AFA50B4B5150}" dt="2025-10-27T13:58:01.610" v="3189" actId="14100"/>
          <ac:spMkLst>
            <pc:docMk/>
            <pc:sldMk cId="973845837" sldId="338"/>
            <ac:spMk id="3" creationId="{7B3B0D85-75F3-3445-A950-00ED9A334E50}"/>
          </ac:spMkLst>
        </pc:spChg>
        <pc:spChg chg="mod">
          <ac:chgData name="Egida Kunigėlienė" userId="47b3c918-3b07-42df-9c1c-ff7eba485d6a" providerId="ADAL" clId="{73BDA92F-DB17-4C64-86A7-AFA50B4B5150}" dt="2025-10-25T11:44:52.203" v="1352" actId="207"/>
          <ac:spMkLst>
            <pc:docMk/>
            <pc:sldMk cId="973845837" sldId="338"/>
            <ac:spMk id="4" creationId="{E9B4B4C8-039A-AFA8-3660-536099FE36E7}"/>
          </ac:spMkLst>
        </pc:spChg>
        <pc:spChg chg="mod">
          <ac:chgData name="Egida Kunigėlienė" userId="47b3c918-3b07-42df-9c1c-ff7eba485d6a" providerId="ADAL" clId="{73BDA92F-DB17-4C64-86A7-AFA50B4B5150}" dt="2025-10-27T14:00:28.801" v="3195" actId="255"/>
          <ac:spMkLst>
            <pc:docMk/>
            <pc:sldMk cId="973845837" sldId="338"/>
            <ac:spMk id="9" creationId="{25B9C2DC-F132-B2F3-BC79-20F3586E076D}"/>
          </ac:spMkLst>
        </pc:spChg>
        <pc:graphicFrameChg chg="modGraphic">
          <ac:chgData name="Egida Kunigėlienė" userId="47b3c918-3b07-42df-9c1c-ff7eba485d6a" providerId="ADAL" clId="{73BDA92F-DB17-4C64-86A7-AFA50B4B5150}" dt="2025-10-27T13:52:22.038" v="3180" actId="20577"/>
          <ac:graphicFrameMkLst>
            <pc:docMk/>
            <pc:sldMk cId="973845837" sldId="338"/>
            <ac:graphicFrameMk id="5" creationId="{4A0916B5-1D3E-8A4E-ADE0-9067C2E7B001}"/>
          </ac:graphicFrameMkLst>
        </pc:graphicFrameChg>
      </pc:sldChg>
      <pc:sldChg chg="modSp mod modNotesTx">
        <pc:chgData name="Egida Kunigėlienė" userId="47b3c918-3b07-42df-9c1c-ff7eba485d6a" providerId="ADAL" clId="{73BDA92F-DB17-4C64-86A7-AFA50B4B5150}" dt="2025-10-28T07:24:43.329" v="3505" actId="20577"/>
        <pc:sldMkLst>
          <pc:docMk/>
          <pc:sldMk cId="2297436165" sldId="339"/>
        </pc:sldMkLst>
        <pc:spChg chg="mod">
          <ac:chgData name="Egida Kunigėlienė" userId="47b3c918-3b07-42df-9c1c-ff7eba485d6a" providerId="ADAL" clId="{73BDA92F-DB17-4C64-86A7-AFA50B4B5150}" dt="2025-10-27T14:00:54.634" v="3205" actId="20577"/>
          <ac:spMkLst>
            <pc:docMk/>
            <pc:sldMk cId="2297436165" sldId="339"/>
            <ac:spMk id="28" creationId="{00000000-0000-0000-0000-000000000000}"/>
          </ac:spMkLst>
        </pc:spChg>
        <pc:spChg chg="mod">
          <ac:chgData name="Egida Kunigėlienė" userId="47b3c918-3b07-42df-9c1c-ff7eba485d6a" providerId="ADAL" clId="{73BDA92F-DB17-4C64-86A7-AFA50B4B5150}" dt="2025-10-25T12:05:16.761" v="1368" actId="20577"/>
          <ac:spMkLst>
            <pc:docMk/>
            <pc:sldMk cId="2297436165" sldId="339"/>
            <ac:spMk id="29" creationId="{00000000-0000-0000-0000-000000000000}"/>
          </ac:spMkLst>
        </pc:spChg>
      </pc:sldChg>
      <pc:sldChg chg="modSp mod">
        <pc:chgData name="Egida Kunigėlienė" userId="47b3c918-3b07-42df-9c1c-ff7eba485d6a" providerId="ADAL" clId="{73BDA92F-DB17-4C64-86A7-AFA50B4B5150}" dt="2025-10-25T12:12:08.805" v="1477"/>
        <pc:sldMkLst>
          <pc:docMk/>
          <pc:sldMk cId="1580857717" sldId="340"/>
        </pc:sldMkLst>
        <pc:spChg chg="mod">
          <ac:chgData name="Egida Kunigėlienė" userId="47b3c918-3b07-42df-9c1c-ff7eba485d6a" providerId="ADAL" clId="{73BDA92F-DB17-4C64-86A7-AFA50B4B5150}" dt="2025-10-25T12:12:08.805" v="1477"/>
          <ac:spMkLst>
            <pc:docMk/>
            <pc:sldMk cId="1580857717" sldId="340"/>
            <ac:spMk id="2" creationId="{00000000-0000-0000-0000-000000000000}"/>
          </ac:spMkLst>
        </pc:spChg>
        <pc:spChg chg="mod">
          <ac:chgData name="Egida Kunigėlienė" userId="47b3c918-3b07-42df-9c1c-ff7eba485d6a" providerId="ADAL" clId="{73BDA92F-DB17-4C64-86A7-AFA50B4B5150}" dt="2025-10-25T12:07:16.167" v="1396" actId="6549"/>
          <ac:spMkLst>
            <pc:docMk/>
            <pc:sldMk cId="1580857717" sldId="340"/>
            <ac:spMk id="27" creationId="{00000000-0000-0000-0000-000000000000}"/>
          </ac:spMkLst>
        </pc:spChg>
        <pc:spChg chg="mod">
          <ac:chgData name="Egida Kunigėlienė" userId="47b3c918-3b07-42df-9c1c-ff7eba485d6a" providerId="ADAL" clId="{73BDA92F-DB17-4C64-86A7-AFA50B4B5150}" dt="2025-10-25T12:07:43.810" v="1424" actId="20577"/>
          <ac:spMkLst>
            <pc:docMk/>
            <pc:sldMk cId="1580857717" sldId="340"/>
            <ac:spMk id="28" creationId="{00000000-0000-0000-0000-000000000000}"/>
          </ac:spMkLst>
        </pc:spChg>
        <pc:spChg chg="mod">
          <ac:chgData name="Egida Kunigėlienė" userId="47b3c918-3b07-42df-9c1c-ff7eba485d6a" providerId="ADAL" clId="{73BDA92F-DB17-4C64-86A7-AFA50B4B5150}" dt="2025-10-25T12:07:58.079" v="1453" actId="20577"/>
          <ac:spMkLst>
            <pc:docMk/>
            <pc:sldMk cId="1580857717" sldId="340"/>
            <ac:spMk id="47" creationId="{00000000-0000-0000-0000-000000000000}"/>
          </ac:spMkLst>
        </pc:spChg>
        <pc:picChg chg="mod">
          <ac:chgData name="Egida Kunigėlienė" userId="47b3c918-3b07-42df-9c1c-ff7eba485d6a" providerId="ADAL" clId="{73BDA92F-DB17-4C64-86A7-AFA50B4B5150}" dt="2025-10-25T12:09:03.964" v="1464" actId="14100"/>
          <ac:picMkLst>
            <pc:docMk/>
            <pc:sldMk cId="1580857717" sldId="340"/>
            <ac:picMk id="29" creationId="{00000000-0000-0000-0000-000000000000}"/>
          </ac:picMkLst>
        </pc:picChg>
        <pc:picChg chg="mod">
          <ac:chgData name="Egida Kunigėlienė" userId="47b3c918-3b07-42df-9c1c-ff7eba485d6a" providerId="ADAL" clId="{73BDA92F-DB17-4C64-86A7-AFA50B4B5150}" dt="2025-10-25T12:08:57.877" v="1463" actId="14100"/>
          <ac:picMkLst>
            <pc:docMk/>
            <pc:sldMk cId="1580857717" sldId="340"/>
            <ac:picMk id="48" creationId="{00000000-0000-0000-0000-000000000000}"/>
          </ac:picMkLst>
        </pc:picChg>
      </pc:sldChg>
      <pc:sldChg chg="del">
        <pc:chgData name="Egida Kunigėlienė" userId="47b3c918-3b07-42df-9c1c-ff7eba485d6a" providerId="ADAL" clId="{73BDA92F-DB17-4C64-86A7-AFA50B4B5150}" dt="2025-10-25T13:43:58.611" v="2321" actId="47"/>
        <pc:sldMkLst>
          <pc:docMk/>
          <pc:sldMk cId="1406088472" sldId="341"/>
        </pc:sldMkLst>
      </pc:sldChg>
      <pc:sldChg chg="del">
        <pc:chgData name="Egida Kunigėlienė" userId="47b3c918-3b07-42df-9c1c-ff7eba485d6a" providerId="ADAL" clId="{73BDA92F-DB17-4C64-86A7-AFA50B4B5150}" dt="2025-10-25T13:44:01.490" v="2322" actId="47"/>
        <pc:sldMkLst>
          <pc:docMk/>
          <pc:sldMk cId="660145370" sldId="342"/>
        </pc:sldMkLst>
      </pc:sldChg>
      <pc:sldChg chg="del">
        <pc:chgData name="Egida Kunigėlienė" userId="47b3c918-3b07-42df-9c1c-ff7eba485d6a" providerId="ADAL" clId="{73BDA92F-DB17-4C64-86A7-AFA50B4B5150}" dt="2025-10-25T13:44:05.894" v="2323" actId="47"/>
        <pc:sldMkLst>
          <pc:docMk/>
          <pc:sldMk cId="3533768234" sldId="343"/>
        </pc:sldMkLst>
      </pc:sldChg>
      <pc:sldChg chg="modSp del mod">
        <pc:chgData name="Egida Kunigėlienė" userId="47b3c918-3b07-42df-9c1c-ff7eba485d6a" providerId="ADAL" clId="{73BDA92F-DB17-4C64-86A7-AFA50B4B5150}" dt="2025-10-25T13:46:11.175" v="2325" actId="47"/>
        <pc:sldMkLst>
          <pc:docMk/>
          <pc:sldMk cId="4064567412" sldId="349"/>
        </pc:sldMkLst>
      </pc:sldChg>
      <pc:sldChg chg="del">
        <pc:chgData name="Egida Kunigėlienė" userId="47b3c918-3b07-42df-9c1c-ff7eba485d6a" providerId="ADAL" clId="{73BDA92F-DB17-4C64-86A7-AFA50B4B5150}" dt="2025-10-18T13:47:24.741" v="438" actId="47"/>
        <pc:sldMkLst>
          <pc:docMk/>
          <pc:sldMk cId="1651544637" sldId="350"/>
        </pc:sldMkLst>
      </pc:sldChg>
      <pc:sldChg chg="del">
        <pc:chgData name="Egida Kunigėlienė" userId="47b3c918-3b07-42df-9c1c-ff7eba485d6a" providerId="ADAL" clId="{73BDA92F-DB17-4C64-86A7-AFA50B4B5150}" dt="2025-10-25T12:57:11.003" v="1932" actId="47"/>
        <pc:sldMkLst>
          <pc:docMk/>
          <pc:sldMk cId="3621445127" sldId="351"/>
        </pc:sldMkLst>
      </pc:sldChg>
      <pc:sldChg chg="modSp mod modNotesTx">
        <pc:chgData name="Egida Kunigėlienė" userId="47b3c918-3b07-42df-9c1c-ff7eba485d6a" providerId="ADAL" clId="{73BDA92F-DB17-4C64-86A7-AFA50B4B5150}" dt="2025-10-28T07:33:12.903" v="3909" actId="6549"/>
        <pc:sldMkLst>
          <pc:docMk/>
          <pc:sldMk cId="985030853" sldId="354"/>
        </pc:sldMkLst>
        <pc:spChg chg="mod">
          <ac:chgData name="Egida Kunigėlienė" userId="47b3c918-3b07-42df-9c1c-ff7eba485d6a" providerId="ADAL" clId="{73BDA92F-DB17-4C64-86A7-AFA50B4B5150}" dt="2025-10-25T13:43:38.190" v="2320" actId="13926"/>
          <ac:spMkLst>
            <pc:docMk/>
            <pc:sldMk cId="985030853" sldId="354"/>
            <ac:spMk id="12" creationId="{2EC94C87-A315-D624-9EA0-D82871A8BEA9}"/>
          </ac:spMkLst>
        </pc:spChg>
        <pc:spChg chg="mod">
          <ac:chgData name="Egida Kunigėlienė" userId="47b3c918-3b07-42df-9c1c-ff7eba485d6a" providerId="ADAL" clId="{73BDA92F-DB17-4C64-86A7-AFA50B4B5150}" dt="2025-10-25T10:41:12.251" v="652" actId="6549"/>
          <ac:spMkLst>
            <pc:docMk/>
            <pc:sldMk cId="985030853" sldId="354"/>
            <ac:spMk id="78" creationId="{91969D24-665A-0365-D818-286C829C830F}"/>
          </ac:spMkLst>
        </pc:spChg>
        <pc:spChg chg="mod">
          <ac:chgData name="Egida Kunigėlienė" userId="47b3c918-3b07-42df-9c1c-ff7eba485d6a" providerId="ADAL" clId="{73BDA92F-DB17-4C64-86A7-AFA50B4B5150}" dt="2025-10-25T10:39:54.304" v="630" actId="6549"/>
          <ac:spMkLst>
            <pc:docMk/>
            <pc:sldMk cId="985030853" sldId="354"/>
            <ac:spMk id="81" creationId="{FC52D8EF-1CFE-5BB6-A5FE-637BA4741CEC}"/>
          </ac:spMkLst>
        </pc:spChg>
        <pc:spChg chg="mod">
          <ac:chgData name="Egida Kunigėlienė" userId="47b3c918-3b07-42df-9c1c-ff7eba485d6a" providerId="ADAL" clId="{73BDA92F-DB17-4C64-86A7-AFA50B4B5150}" dt="2025-10-25T10:35:07.196" v="613" actId="13926"/>
          <ac:spMkLst>
            <pc:docMk/>
            <pc:sldMk cId="985030853" sldId="354"/>
            <ac:spMk id="87" creationId="{23F1F2CD-B5BA-5C6F-FA26-D22338E9DB41}"/>
          </ac:spMkLst>
        </pc:spChg>
        <pc:spChg chg="mod">
          <ac:chgData name="Egida Kunigėlienė" userId="47b3c918-3b07-42df-9c1c-ff7eba485d6a" providerId="ADAL" clId="{73BDA92F-DB17-4C64-86A7-AFA50B4B5150}" dt="2025-10-25T10:37:22.960" v="622" actId="20577"/>
          <ac:spMkLst>
            <pc:docMk/>
            <pc:sldMk cId="985030853" sldId="354"/>
            <ac:spMk id="89" creationId="{14417455-FE99-7C75-DD30-2F10276FC39B}"/>
          </ac:spMkLst>
        </pc:spChg>
      </pc:sldChg>
      <pc:sldChg chg="del">
        <pc:chgData name="Egida Kunigėlienė" userId="47b3c918-3b07-42df-9c1c-ff7eba485d6a" providerId="ADAL" clId="{73BDA92F-DB17-4C64-86A7-AFA50B4B5150}" dt="2025-10-25T13:13:28.070" v="2089" actId="47"/>
        <pc:sldMkLst>
          <pc:docMk/>
          <pc:sldMk cId="3020975324" sldId="355"/>
        </pc:sldMkLst>
      </pc:sldChg>
      <pc:sldChg chg="modSp mod">
        <pc:chgData name="Egida Kunigėlienė" userId="47b3c918-3b07-42df-9c1c-ff7eba485d6a" providerId="ADAL" clId="{73BDA92F-DB17-4C64-86A7-AFA50B4B5150}" dt="2025-10-18T12:55:39.674" v="71" actId="6549"/>
        <pc:sldMkLst>
          <pc:docMk/>
          <pc:sldMk cId="475835960" sldId="356"/>
        </pc:sldMkLst>
        <pc:spChg chg="mod">
          <ac:chgData name="Egida Kunigėlienė" userId="47b3c918-3b07-42df-9c1c-ff7eba485d6a" providerId="ADAL" clId="{73BDA92F-DB17-4C64-86A7-AFA50B4B5150}" dt="2025-10-18T12:55:39.674" v="71" actId="6549"/>
          <ac:spMkLst>
            <pc:docMk/>
            <pc:sldMk cId="475835960" sldId="356"/>
            <ac:spMk id="3" creationId="{84B2C114-E3D8-1543-B0BF-27BA73BF30D6}"/>
          </ac:spMkLst>
        </pc:spChg>
      </pc:sldChg>
      <pc:sldChg chg="delSp modSp del mod">
        <pc:chgData name="Egida Kunigėlienė" userId="47b3c918-3b07-42df-9c1c-ff7eba485d6a" providerId="ADAL" clId="{73BDA92F-DB17-4C64-86A7-AFA50B4B5150}" dt="2025-10-25T13:45:45.816" v="2324" actId="47"/>
        <pc:sldMkLst>
          <pc:docMk/>
          <pc:sldMk cId="450672025" sldId="360"/>
        </pc:sldMkLst>
      </pc:sldChg>
      <pc:sldChg chg="addSp delSp modSp del mod">
        <pc:chgData name="Egida Kunigėlienė" userId="47b3c918-3b07-42df-9c1c-ff7eba485d6a" providerId="ADAL" clId="{73BDA92F-DB17-4C64-86A7-AFA50B4B5150}" dt="2025-10-27T07:49:46.776" v="2752" actId="47"/>
        <pc:sldMkLst>
          <pc:docMk/>
          <pc:sldMk cId="272804527" sldId="362"/>
        </pc:sldMkLst>
      </pc:sldChg>
      <pc:sldChg chg="modSp del mod">
        <pc:chgData name="Egida Kunigėlienė" userId="47b3c918-3b07-42df-9c1c-ff7eba485d6a" providerId="ADAL" clId="{73BDA92F-DB17-4C64-86A7-AFA50B4B5150}" dt="2025-10-27T07:49:55.564" v="2754" actId="47"/>
        <pc:sldMkLst>
          <pc:docMk/>
          <pc:sldMk cId="1043456358" sldId="363"/>
        </pc:sldMkLst>
      </pc:sldChg>
      <pc:sldChg chg="addSp delSp modSp del mod">
        <pc:chgData name="Egida Kunigėlienė" userId="47b3c918-3b07-42df-9c1c-ff7eba485d6a" providerId="ADAL" clId="{73BDA92F-DB17-4C64-86A7-AFA50B4B5150}" dt="2025-10-25T13:41:13.742" v="2314" actId="47"/>
        <pc:sldMkLst>
          <pc:docMk/>
          <pc:sldMk cId="2110555604" sldId="365"/>
        </pc:sldMkLst>
      </pc:sldChg>
      <pc:sldChg chg="modSp mod modNotesTx">
        <pc:chgData name="Egida Kunigėlienė" userId="47b3c918-3b07-42df-9c1c-ff7eba485d6a" providerId="ADAL" clId="{73BDA92F-DB17-4C64-86A7-AFA50B4B5150}" dt="2025-10-28T07:29:55.472" v="3651" actId="20577"/>
        <pc:sldMkLst>
          <pc:docMk/>
          <pc:sldMk cId="841043181" sldId="366"/>
        </pc:sldMkLst>
        <pc:spChg chg="mod">
          <ac:chgData name="Egida Kunigėlienė" userId="47b3c918-3b07-42df-9c1c-ff7eba485d6a" providerId="ADAL" clId="{73BDA92F-DB17-4C64-86A7-AFA50B4B5150}" dt="2025-10-27T14:05:37.247" v="3222" actId="20577"/>
          <ac:spMkLst>
            <pc:docMk/>
            <pc:sldMk cId="841043181" sldId="366"/>
            <ac:spMk id="13" creationId="{5A59155B-822B-CDE6-119B-C3F7AA0AF91D}"/>
          </ac:spMkLst>
        </pc:spChg>
        <pc:spChg chg="mod">
          <ac:chgData name="Egida Kunigėlienė" userId="47b3c918-3b07-42df-9c1c-ff7eba485d6a" providerId="ADAL" clId="{73BDA92F-DB17-4C64-86A7-AFA50B4B5150}" dt="2025-10-27T14:05:08.204" v="3208" actId="6549"/>
          <ac:spMkLst>
            <pc:docMk/>
            <pc:sldMk cId="841043181" sldId="366"/>
            <ac:spMk id="18" creationId="{67AD6EA6-7080-A4F0-53AA-ED1763F90C31}"/>
          </ac:spMkLst>
        </pc:spChg>
      </pc:sldChg>
      <pc:sldChg chg="del">
        <pc:chgData name="Egida Kunigėlienė" userId="47b3c918-3b07-42df-9c1c-ff7eba485d6a" providerId="ADAL" clId="{73BDA92F-DB17-4C64-86A7-AFA50B4B5150}" dt="2025-10-25T12:34:00.361" v="1718" actId="47"/>
        <pc:sldMkLst>
          <pc:docMk/>
          <pc:sldMk cId="358998387" sldId="367"/>
        </pc:sldMkLst>
      </pc:sldChg>
      <pc:sldChg chg="modSp add mod">
        <pc:chgData name="Egida Kunigėlienė" userId="47b3c918-3b07-42df-9c1c-ff7eba485d6a" providerId="ADAL" clId="{73BDA92F-DB17-4C64-86A7-AFA50B4B5150}" dt="2025-10-25T13:58:13.497" v="2339" actId="13926"/>
        <pc:sldMkLst>
          <pc:docMk/>
          <pc:sldMk cId="806875577" sldId="376"/>
        </pc:sldMkLst>
        <pc:spChg chg="mod">
          <ac:chgData name="Egida Kunigėlienė" userId="47b3c918-3b07-42df-9c1c-ff7eba485d6a" providerId="ADAL" clId="{73BDA92F-DB17-4C64-86A7-AFA50B4B5150}" dt="2025-10-25T13:58:13.497" v="2339" actId="13926"/>
          <ac:spMkLst>
            <pc:docMk/>
            <pc:sldMk cId="806875577" sldId="376"/>
            <ac:spMk id="2" creationId="{7E987F39-F7BB-7A7E-D49B-3CAADDB08742}"/>
          </ac:spMkLst>
        </pc:spChg>
      </pc:sldChg>
      <pc:sldChg chg="addSp delSp modSp add mod modNotesTx">
        <pc:chgData name="Egida Kunigėlienė" userId="47b3c918-3b07-42df-9c1c-ff7eba485d6a" providerId="ADAL" clId="{73BDA92F-DB17-4C64-86A7-AFA50B4B5150}" dt="2025-10-28T07:20:26.804" v="3251" actId="6549"/>
        <pc:sldMkLst>
          <pc:docMk/>
          <pc:sldMk cId="1108964479" sldId="379"/>
        </pc:sldMkLst>
        <pc:spChg chg="mod">
          <ac:chgData name="Egida Kunigėlienė" userId="47b3c918-3b07-42df-9c1c-ff7eba485d6a" providerId="ADAL" clId="{73BDA92F-DB17-4C64-86A7-AFA50B4B5150}" dt="2025-10-25T14:21:28.025" v="2731" actId="20577"/>
          <ac:spMkLst>
            <pc:docMk/>
            <pc:sldMk cId="1108964479" sldId="379"/>
            <ac:spMk id="2" creationId="{64B3B621-0342-0AA5-E618-7E79511A7057}"/>
          </ac:spMkLst>
        </pc:spChg>
        <pc:spChg chg="mod">
          <ac:chgData name="Egida Kunigėlienė" userId="47b3c918-3b07-42df-9c1c-ff7eba485d6a" providerId="ADAL" clId="{73BDA92F-DB17-4C64-86A7-AFA50B4B5150}" dt="2025-10-27T07:59:10.404" v="2766" actId="2710"/>
          <ac:spMkLst>
            <pc:docMk/>
            <pc:sldMk cId="1108964479" sldId="379"/>
            <ac:spMk id="3" creationId="{2BB17C72-6F4A-CB4F-0C61-935D6E256B68}"/>
          </ac:spMkLst>
        </pc:spChg>
        <pc:spChg chg="mod">
          <ac:chgData name="Egida Kunigėlienė" userId="47b3c918-3b07-42df-9c1c-ff7eba485d6a" providerId="ADAL" clId="{73BDA92F-DB17-4C64-86A7-AFA50B4B5150}" dt="2025-10-25T14:21:45.583" v="2734" actId="20577"/>
          <ac:spMkLst>
            <pc:docMk/>
            <pc:sldMk cId="1108964479" sldId="379"/>
            <ac:spMk id="4" creationId="{F6645594-7792-71ED-0DD7-4325D93816F3}"/>
          </ac:spMkLst>
        </pc:spChg>
        <pc:spChg chg="mod">
          <ac:chgData name="Egida Kunigėlienė" userId="47b3c918-3b07-42df-9c1c-ff7eba485d6a" providerId="ADAL" clId="{73BDA92F-DB17-4C64-86A7-AFA50B4B5150}" dt="2025-10-25T14:05:47.192" v="2359" actId="1076"/>
          <ac:spMkLst>
            <pc:docMk/>
            <pc:sldMk cId="1108964479" sldId="379"/>
            <ac:spMk id="5" creationId="{57A90FE1-44EC-EB95-7AE0-19F8FCE6C57A}"/>
          </ac:spMkLst>
        </pc:spChg>
        <pc:spChg chg="mod">
          <ac:chgData name="Egida Kunigėlienė" userId="47b3c918-3b07-42df-9c1c-ff7eba485d6a" providerId="ADAL" clId="{73BDA92F-DB17-4C64-86A7-AFA50B4B5150}" dt="2025-10-27T13:36:41.807" v="3092" actId="20577"/>
          <ac:spMkLst>
            <pc:docMk/>
            <pc:sldMk cId="1108964479" sldId="379"/>
            <ac:spMk id="6" creationId="{49EFC77F-CEAA-DBF9-6206-F2D5057660D2}"/>
          </ac:spMkLst>
        </pc:spChg>
        <pc:spChg chg="mod">
          <ac:chgData name="Egida Kunigėlienė" userId="47b3c918-3b07-42df-9c1c-ff7eba485d6a" providerId="ADAL" clId="{73BDA92F-DB17-4C64-86A7-AFA50B4B5150}" dt="2025-10-25T14:24:04.641" v="2744" actId="6549"/>
          <ac:spMkLst>
            <pc:docMk/>
            <pc:sldMk cId="1108964479" sldId="379"/>
            <ac:spMk id="7" creationId="{45D82406-3568-4BAD-594E-EC6F43A72644}"/>
          </ac:spMkLst>
        </pc:spChg>
        <pc:spChg chg="add mod">
          <ac:chgData name="Egida Kunigėlienė" userId="47b3c918-3b07-42df-9c1c-ff7eba485d6a" providerId="ADAL" clId="{73BDA92F-DB17-4C64-86A7-AFA50B4B5150}" dt="2025-10-25T14:23:00.437" v="2742" actId="20577"/>
          <ac:spMkLst>
            <pc:docMk/>
            <pc:sldMk cId="1108964479" sldId="379"/>
            <ac:spMk id="16" creationId="{2A94E654-3CB7-8129-3C2C-33EA0EC25037}"/>
          </ac:spMkLst>
        </pc:spChg>
        <pc:spChg chg="add mod">
          <ac:chgData name="Egida Kunigėlienė" userId="47b3c918-3b07-42df-9c1c-ff7eba485d6a" providerId="ADAL" clId="{73BDA92F-DB17-4C64-86A7-AFA50B4B5150}" dt="2025-10-25T14:12:13.328" v="2393" actId="1076"/>
          <ac:spMkLst>
            <pc:docMk/>
            <pc:sldMk cId="1108964479" sldId="379"/>
            <ac:spMk id="18" creationId="{1518CBBD-E560-7564-7A53-EA07BDC888EC}"/>
          </ac:spMkLst>
        </pc:spChg>
      </pc:sldChg>
      <pc:sldChg chg="modSp mod">
        <pc:chgData name="Egida Kunigėlienė" userId="47b3c918-3b07-42df-9c1c-ff7eba485d6a" providerId="ADAL" clId="{73BDA92F-DB17-4C64-86A7-AFA50B4B5150}" dt="2025-10-18T14:28:47.753" v="503" actId="6549"/>
        <pc:sldMkLst>
          <pc:docMk/>
          <pc:sldMk cId="2164755547" sldId="381"/>
        </pc:sldMkLst>
      </pc:sldChg>
      <pc:sldChg chg="delSp modSp add mod">
        <pc:chgData name="Egida Kunigėlienė" userId="47b3c918-3b07-42df-9c1c-ff7eba485d6a" providerId="ADAL" clId="{73BDA92F-DB17-4C64-86A7-AFA50B4B5150}" dt="2025-10-25T13:49:02.556" v="2336" actId="1076"/>
        <pc:sldMkLst>
          <pc:docMk/>
          <pc:sldMk cId="1863997576" sldId="382"/>
        </pc:sldMkLst>
        <pc:spChg chg="mod">
          <ac:chgData name="Egida Kunigėlienė" userId="47b3c918-3b07-42df-9c1c-ff7eba485d6a" providerId="ADAL" clId="{73BDA92F-DB17-4C64-86A7-AFA50B4B5150}" dt="2025-10-18T13:21:07.366" v="310" actId="20577"/>
          <ac:spMkLst>
            <pc:docMk/>
            <pc:sldMk cId="1863997576" sldId="382"/>
            <ac:spMk id="19" creationId="{A75CD362-63AA-6DCB-B0F1-D35E25F2AD48}"/>
          </ac:spMkLst>
        </pc:spChg>
        <pc:spChg chg="mod">
          <ac:chgData name="Egida Kunigėlienė" userId="47b3c918-3b07-42df-9c1c-ff7eba485d6a" providerId="ADAL" clId="{73BDA92F-DB17-4C64-86A7-AFA50B4B5150}" dt="2025-10-18T13:21:11.878" v="315" actId="20577"/>
          <ac:spMkLst>
            <pc:docMk/>
            <pc:sldMk cId="1863997576" sldId="382"/>
            <ac:spMk id="20" creationId="{3F3FF16E-8902-4E02-596F-81D42AB818A2}"/>
          </ac:spMkLst>
        </pc:spChg>
        <pc:spChg chg="mod">
          <ac:chgData name="Egida Kunigėlienė" userId="47b3c918-3b07-42df-9c1c-ff7eba485d6a" providerId="ADAL" clId="{73BDA92F-DB17-4C64-86A7-AFA50B4B5150}" dt="2025-10-18T13:28:38.569" v="380" actId="6549"/>
          <ac:spMkLst>
            <pc:docMk/>
            <pc:sldMk cId="1863997576" sldId="382"/>
            <ac:spMk id="22" creationId="{279B81AA-37E5-CCD9-A6EC-CBF5C221F76A}"/>
          </ac:spMkLst>
        </pc:spChg>
        <pc:spChg chg="mod">
          <ac:chgData name="Egida Kunigėlienė" userId="47b3c918-3b07-42df-9c1c-ff7eba485d6a" providerId="ADAL" clId="{73BDA92F-DB17-4C64-86A7-AFA50B4B5150}" dt="2025-10-18T13:24:56.587" v="346" actId="14100"/>
          <ac:spMkLst>
            <pc:docMk/>
            <pc:sldMk cId="1863997576" sldId="382"/>
            <ac:spMk id="23" creationId="{0AC45D90-907E-4453-745F-352F9A091B95}"/>
          </ac:spMkLst>
        </pc:spChg>
        <pc:spChg chg="mod">
          <ac:chgData name="Egida Kunigėlienė" userId="47b3c918-3b07-42df-9c1c-ff7eba485d6a" providerId="ADAL" clId="{73BDA92F-DB17-4C64-86A7-AFA50B4B5150}" dt="2025-10-18T13:29:39.027" v="386" actId="6549"/>
          <ac:spMkLst>
            <pc:docMk/>
            <pc:sldMk cId="1863997576" sldId="382"/>
            <ac:spMk id="24" creationId="{A03619A3-C71D-CE28-8FBB-26617FA08EBD}"/>
          </ac:spMkLst>
        </pc:spChg>
        <pc:spChg chg="mod">
          <ac:chgData name="Egida Kunigėlienė" userId="47b3c918-3b07-42df-9c1c-ff7eba485d6a" providerId="ADAL" clId="{73BDA92F-DB17-4C64-86A7-AFA50B4B5150}" dt="2025-10-18T13:29:25.786" v="385" actId="14100"/>
          <ac:spMkLst>
            <pc:docMk/>
            <pc:sldMk cId="1863997576" sldId="382"/>
            <ac:spMk id="25" creationId="{C8D48AFD-1B63-1927-9A2F-DFA2BBFC60AF}"/>
          </ac:spMkLst>
        </pc:spChg>
        <pc:picChg chg="mod">
          <ac:chgData name="Egida Kunigėlienė" userId="47b3c918-3b07-42df-9c1c-ff7eba485d6a" providerId="ADAL" clId="{73BDA92F-DB17-4C64-86A7-AFA50B4B5150}" dt="2025-10-25T13:48:22.425" v="2334" actId="1076"/>
          <ac:picMkLst>
            <pc:docMk/>
            <pc:sldMk cId="1863997576" sldId="382"/>
            <ac:picMk id="3" creationId="{73AB86E6-DFAB-E2DD-F1B9-0A19078C6FD3}"/>
          </ac:picMkLst>
        </pc:picChg>
        <pc:picChg chg="mod">
          <ac:chgData name="Egida Kunigėlienė" userId="47b3c918-3b07-42df-9c1c-ff7eba485d6a" providerId="ADAL" clId="{73BDA92F-DB17-4C64-86A7-AFA50B4B5150}" dt="2025-10-25T13:49:02.556" v="2336" actId="1076"/>
          <ac:picMkLst>
            <pc:docMk/>
            <pc:sldMk cId="1863997576" sldId="382"/>
            <ac:picMk id="7" creationId="{E53BCB3B-2ABE-D061-A094-C650CA0E6826}"/>
          </ac:picMkLst>
        </pc:picChg>
      </pc:sldChg>
      <pc:sldChg chg="modSp add del mod">
        <pc:chgData name="Egida Kunigėlienė" userId="47b3c918-3b07-42df-9c1c-ff7eba485d6a" providerId="ADAL" clId="{73BDA92F-DB17-4C64-86A7-AFA50B4B5150}" dt="2025-10-25T13:42:35.100" v="2316" actId="47"/>
        <pc:sldMkLst>
          <pc:docMk/>
          <pc:sldMk cId="2144645398" sldId="383"/>
        </pc:sldMkLst>
      </pc:sldChg>
      <pc:sldChg chg="modSp add del mod">
        <pc:chgData name="Egida Kunigėlienė" userId="47b3c918-3b07-42df-9c1c-ff7eba485d6a" providerId="ADAL" clId="{73BDA92F-DB17-4C64-86A7-AFA50B4B5150}" dt="2025-10-27T07:49:49.257" v="2753" actId="47"/>
        <pc:sldMkLst>
          <pc:docMk/>
          <pc:sldMk cId="2302724046" sldId="384"/>
        </pc:sldMkLst>
      </pc:sldChg>
      <pc:sldChg chg="modSp add mod modNotesTx">
        <pc:chgData name="Egida Kunigėlienė" userId="47b3c918-3b07-42df-9c1c-ff7eba485d6a" providerId="ADAL" clId="{73BDA92F-DB17-4C64-86A7-AFA50B4B5150}" dt="2025-10-28T07:31:21.109" v="3767" actId="20577"/>
        <pc:sldMkLst>
          <pc:docMk/>
          <pc:sldMk cId="942889138" sldId="391"/>
        </pc:sldMkLst>
        <pc:spChg chg="mod">
          <ac:chgData name="Egida Kunigėlienė" userId="47b3c918-3b07-42df-9c1c-ff7eba485d6a" providerId="ADAL" clId="{73BDA92F-DB17-4C64-86A7-AFA50B4B5150}" dt="2025-10-25T12:56:55.649" v="1931" actId="13926"/>
          <ac:spMkLst>
            <pc:docMk/>
            <pc:sldMk cId="942889138" sldId="391"/>
            <ac:spMk id="9" creationId="{E3E613C6-4338-7C92-CFE3-C8352638402C}"/>
          </ac:spMkLst>
        </pc:spChg>
        <pc:spChg chg="mod">
          <ac:chgData name="Egida Kunigėlienė" userId="47b3c918-3b07-42df-9c1c-ff7eba485d6a" providerId="ADAL" clId="{73BDA92F-DB17-4C64-86A7-AFA50B4B5150}" dt="2025-10-25T12:46:38.215" v="1807" actId="6549"/>
          <ac:spMkLst>
            <pc:docMk/>
            <pc:sldMk cId="942889138" sldId="391"/>
            <ac:spMk id="11" creationId="{96430286-1E90-10F3-BA5E-B77E404C14F8}"/>
          </ac:spMkLst>
        </pc:spChg>
        <pc:spChg chg="mod">
          <ac:chgData name="Egida Kunigėlienė" userId="47b3c918-3b07-42df-9c1c-ff7eba485d6a" providerId="ADAL" clId="{73BDA92F-DB17-4C64-86A7-AFA50B4B5150}" dt="2025-10-27T14:09:24.363" v="3242" actId="207"/>
          <ac:spMkLst>
            <pc:docMk/>
            <pc:sldMk cId="942889138" sldId="391"/>
            <ac:spMk id="13" creationId="{08958DB9-359D-D4E1-D236-13F29D9439D2}"/>
          </ac:spMkLst>
        </pc:spChg>
      </pc:sldChg>
      <pc:sldChg chg="addSp modSp add mod modNotesTx">
        <pc:chgData name="Egida Kunigėlienė" userId="47b3c918-3b07-42df-9c1c-ff7eba485d6a" providerId="ADAL" clId="{73BDA92F-DB17-4C64-86A7-AFA50B4B5150}" dt="2025-10-28T07:30:46.626" v="3705" actId="20577"/>
        <pc:sldMkLst>
          <pc:docMk/>
          <pc:sldMk cId="1653899507" sldId="392"/>
        </pc:sldMkLst>
        <pc:spChg chg="mod">
          <ac:chgData name="Egida Kunigėlienė" userId="47b3c918-3b07-42df-9c1c-ff7eba485d6a" providerId="ADAL" clId="{73BDA92F-DB17-4C64-86A7-AFA50B4B5150}" dt="2025-10-25T13:39:42.391" v="2311" actId="13926"/>
          <ac:spMkLst>
            <pc:docMk/>
            <pc:sldMk cId="1653899507" sldId="392"/>
            <ac:spMk id="3" creationId="{E5E16478-ABE8-E227-079B-7A1FCA818421}"/>
          </ac:spMkLst>
        </pc:spChg>
        <pc:spChg chg="mod">
          <ac:chgData name="Egida Kunigėlienė" userId="47b3c918-3b07-42df-9c1c-ff7eba485d6a" providerId="ADAL" clId="{73BDA92F-DB17-4C64-86A7-AFA50B4B5150}" dt="2025-10-28T07:30:06.607" v="3652" actId="20577"/>
          <ac:spMkLst>
            <pc:docMk/>
            <pc:sldMk cId="1653899507" sldId="392"/>
            <ac:spMk id="12" creationId="{DA4BF2D5-E430-77DF-A406-62B50CB264F8}"/>
          </ac:spMkLst>
        </pc:spChg>
        <pc:picChg chg="add mod">
          <ac:chgData name="Egida Kunigėlienė" userId="47b3c918-3b07-42df-9c1c-ff7eba485d6a" providerId="ADAL" clId="{73BDA92F-DB17-4C64-86A7-AFA50B4B5150}" dt="2025-10-25T13:40:18.854" v="2312"/>
          <ac:picMkLst>
            <pc:docMk/>
            <pc:sldMk cId="1653899507" sldId="392"/>
            <ac:picMk id="2" creationId="{2C10A998-1DDF-1038-746F-5C32CC837337}"/>
          </ac:picMkLst>
        </pc:picChg>
      </pc:sldChg>
      <pc:sldChg chg="new del">
        <pc:chgData name="Egida Kunigėlienė" userId="47b3c918-3b07-42df-9c1c-ff7eba485d6a" providerId="ADAL" clId="{73BDA92F-DB17-4C64-86A7-AFA50B4B5150}" dt="2025-10-25T12:52:33.656" v="1845" actId="680"/>
        <pc:sldMkLst>
          <pc:docMk/>
          <pc:sldMk cId="2685084213" sldId="392"/>
        </pc:sldMkLst>
      </pc:sldChg>
      <pc:sldChg chg="add">
        <pc:chgData name="Egida Kunigėlienė" userId="47b3c918-3b07-42df-9c1c-ff7eba485d6a" providerId="ADAL" clId="{73BDA92F-DB17-4C64-86A7-AFA50B4B5150}" dt="2025-10-25T14:03:30.151" v="2350"/>
        <pc:sldMkLst>
          <pc:docMk/>
          <pc:sldMk cId="1763041353" sldId="393"/>
        </pc:sldMkLst>
      </pc:sldChg>
      <pc:sldChg chg="modNotesTx">
        <pc:chgData name="Egida Kunigėlienė" userId="47b3c918-3b07-42df-9c1c-ff7eba485d6a" providerId="ADAL" clId="{73BDA92F-DB17-4C64-86A7-AFA50B4B5150}" dt="2025-10-28T07:35:37.082" v="4033" actId="6549"/>
        <pc:sldMkLst>
          <pc:docMk/>
          <pc:sldMk cId="1002258574" sldId="394"/>
        </pc:sldMkLst>
      </pc:sldChg>
      <pc:sldChg chg="modSp mod modNotesTx">
        <pc:chgData name="Egida Kunigėlienė" userId="47b3c918-3b07-42df-9c1c-ff7eba485d6a" providerId="ADAL" clId="{73BDA92F-DB17-4C64-86A7-AFA50B4B5150}" dt="2025-10-28T07:35:07.575" v="4018" actId="20577"/>
        <pc:sldMkLst>
          <pc:docMk/>
          <pc:sldMk cId="1776905058" sldId="395"/>
        </pc:sldMkLst>
        <pc:spChg chg="mod">
          <ac:chgData name="Egida Kunigėlienė" userId="47b3c918-3b07-42df-9c1c-ff7eba485d6a" providerId="ADAL" clId="{73BDA92F-DB17-4C64-86A7-AFA50B4B5150}" dt="2025-10-27T07:58:14.820" v="2763" actId="120"/>
          <ac:spMkLst>
            <pc:docMk/>
            <pc:sldMk cId="1776905058" sldId="395"/>
            <ac:spMk id="10" creationId="{D3A217D1-BDC0-9A1F-CE90-58A48E6766E4}"/>
          </ac:spMkLst>
        </pc:spChg>
        <pc:spChg chg="mod">
          <ac:chgData name="Egida Kunigėlienė" userId="47b3c918-3b07-42df-9c1c-ff7eba485d6a" providerId="ADAL" clId="{73BDA92F-DB17-4C64-86A7-AFA50B4B5150}" dt="2025-10-27T13:30:09.566" v="2855" actId="20577"/>
          <ac:spMkLst>
            <pc:docMk/>
            <pc:sldMk cId="1776905058" sldId="395"/>
            <ac:spMk id="12" creationId="{C9A8F59C-CC83-3B57-854E-7001D88BFC18}"/>
          </ac:spMkLst>
        </pc:spChg>
      </pc:sldChg>
      <pc:sldChg chg="modSp add mod modNotesTx">
        <pc:chgData name="Egida Kunigėlienė" userId="47b3c918-3b07-42df-9c1c-ff7eba485d6a" providerId="ADAL" clId="{73BDA92F-DB17-4C64-86A7-AFA50B4B5150}" dt="2025-10-28T07:34:24.719" v="3960" actId="20577"/>
        <pc:sldMkLst>
          <pc:docMk/>
          <pc:sldMk cId="2579601887" sldId="396"/>
        </pc:sldMkLst>
        <pc:spChg chg="mod">
          <ac:chgData name="Egida Kunigėlienė" userId="47b3c918-3b07-42df-9c1c-ff7eba485d6a" providerId="ADAL" clId="{73BDA92F-DB17-4C64-86A7-AFA50B4B5150}" dt="2025-10-27T13:20:55.549" v="2805" actId="6549"/>
          <ac:spMkLst>
            <pc:docMk/>
            <pc:sldMk cId="2579601887" sldId="396"/>
            <ac:spMk id="4" creationId="{5AF7D2B2-2707-D160-3C17-B0F0079FFC35}"/>
          </ac:spMkLst>
        </pc:spChg>
        <pc:spChg chg="mod">
          <ac:chgData name="Egida Kunigėlienė" userId="47b3c918-3b07-42df-9c1c-ff7eba485d6a" providerId="ADAL" clId="{73BDA92F-DB17-4C64-86A7-AFA50B4B5150}" dt="2025-10-27T08:10:26.158" v="2771" actId="6549"/>
          <ac:spMkLst>
            <pc:docMk/>
            <pc:sldMk cId="2579601887" sldId="396"/>
            <ac:spMk id="16" creationId="{254E3B1A-E11A-11A6-0276-E7FC0B1BFAC4}"/>
          </ac:spMkLst>
        </pc:spChg>
      </pc:sldChg>
      <pc:sldChg chg="add del">
        <pc:chgData name="Egida Kunigėlienė" userId="47b3c918-3b07-42df-9c1c-ff7eba485d6a" providerId="ADAL" clId="{73BDA92F-DB17-4C64-86A7-AFA50B4B5150}" dt="2025-10-27T07:49:19.725" v="2750" actId="47"/>
        <pc:sldMkLst>
          <pc:docMk/>
          <pc:sldMk cId="4033267502" sldId="397"/>
        </pc:sldMkLst>
      </pc:sldChg>
      <pc:sldChg chg="add del">
        <pc:chgData name="Egida Kunigėlienė" userId="47b3c918-3b07-42df-9c1c-ff7eba485d6a" providerId="ADAL" clId="{73BDA92F-DB17-4C64-86A7-AFA50B4B5150}" dt="2025-10-27T07:49:42.419" v="2751" actId="47"/>
        <pc:sldMkLst>
          <pc:docMk/>
          <pc:sldMk cId="3208511789" sldId="398"/>
        </pc:sldMkLst>
      </pc:sldChg>
      <pc:sldChg chg="add del">
        <pc:chgData name="Egida Kunigėlienė" userId="47b3c918-3b07-42df-9c1c-ff7eba485d6a" providerId="ADAL" clId="{73BDA92F-DB17-4C64-86A7-AFA50B4B5150}" dt="2025-10-27T13:19:08.818" v="2804" actId="47"/>
        <pc:sldMkLst>
          <pc:docMk/>
          <pc:sldMk cId="2133374270" sldId="399"/>
        </pc:sldMkLst>
      </pc:sldChg>
      <pc:sldChg chg="add modNotesTx">
        <pc:chgData name="Egida Kunigėlienė" userId="47b3c918-3b07-42df-9c1c-ff7eba485d6a" providerId="ADAL" clId="{73BDA92F-DB17-4C64-86A7-AFA50B4B5150}" dt="2025-10-28T07:21:15.311" v="3253" actId="6549"/>
        <pc:sldMkLst>
          <pc:docMk/>
          <pc:sldMk cId="989144211" sldId="400"/>
        </pc:sldMkLst>
      </pc:sldChg>
      <pc:sldMasterChg chg="delSldLayout">
        <pc:chgData name="Egida Kunigėlienė" userId="47b3c918-3b07-42df-9c1c-ff7eba485d6a" providerId="ADAL" clId="{73BDA92F-DB17-4C64-86A7-AFA50B4B5150}" dt="2025-10-27T07:49:49.257" v="2753" actId="47"/>
        <pc:sldMasterMkLst>
          <pc:docMk/>
          <pc:sldMasterMk cId="2927916736" sldId="2147483691"/>
        </pc:sldMasterMkLst>
        <pc:sldLayoutChg chg="del">
          <pc:chgData name="Egida Kunigėlienė" userId="47b3c918-3b07-42df-9c1c-ff7eba485d6a" providerId="ADAL" clId="{73BDA92F-DB17-4C64-86A7-AFA50B4B5150}" dt="2025-10-27T07:49:49.257" v="2753" actId="47"/>
          <pc:sldLayoutMkLst>
            <pc:docMk/>
            <pc:sldMasterMk cId="2927916736" sldId="2147483691"/>
            <pc:sldLayoutMk cId="2629446571" sldId="214748370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D5DB7-94DF-4AB6-9852-9FC7FB8273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66C2D2D-5FEE-44FB-969F-B3A7AF28CFDA}">
      <dgm:prSet phldrT="[Tekstas]"/>
      <dgm:spPr>
        <a:solidFill>
          <a:srgbClr val="EEE730"/>
        </a:solidFill>
      </dgm:spPr>
      <dgm:t>
        <a:bodyPr/>
        <a:lstStyle/>
        <a:p>
          <a:pPr algn="just">
            <a:buFont typeface="Wingdings" panose="05000000000000000000" pitchFamily="2" charset="2"/>
            <a:buChar char="ü"/>
          </a:pPr>
          <a:r>
            <a:rPr lang="lt-LT" b="0" dirty="0">
              <a:solidFill>
                <a:srgbClr val="302857"/>
              </a:solidFill>
              <a:latin typeface="Verdana" panose="020B0604030504040204" pitchFamily="34" charset="0"/>
              <a:ea typeface="Verdana" panose="020B0604030504040204" pitchFamily="34" charset="0"/>
              <a:cs typeface="Calibri Light" panose="020F0302020204030204" pitchFamily="34" charset="0"/>
            </a:rPr>
            <a:t>Vertinama balais pagal </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PFSA </a:t>
          </a:r>
          <a:r>
            <a:rPr lang="lt-LT" b="0" dirty="0">
              <a:solidFill>
                <a:srgbClr val="302857"/>
              </a:solidFill>
              <a:latin typeface="Verdana" panose="020B0604030504040204" pitchFamily="34" charset="0"/>
              <a:ea typeface="Verdana" panose="020B0604030504040204" pitchFamily="34" charset="0"/>
              <a:cs typeface="Calibri Light" panose="020F0302020204030204" pitchFamily="34" charset="0"/>
            </a:rPr>
            <a:t>12</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b="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dalyje</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lt-LT" b="0" dirty="0">
              <a:solidFill>
                <a:srgbClr val="302857"/>
              </a:solidFill>
              <a:latin typeface="Verdana" panose="020B0604030504040204" pitchFamily="34" charset="0"/>
              <a:ea typeface="Verdana" panose="020B0604030504040204" pitchFamily="34" charset="0"/>
              <a:cs typeface="Calibri Light" panose="020F0302020204030204" pitchFamily="34" charset="0"/>
            </a:rPr>
            <a:t>pateiktą metodiką</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 </a:t>
          </a:r>
          <a:r>
            <a:rPr lang="lt-LT" b="1" dirty="0">
              <a:solidFill>
                <a:srgbClr val="302857"/>
              </a:solidFill>
              <a:latin typeface="Verdana" panose="020B0604030504040204" pitchFamily="34" charset="0"/>
              <a:ea typeface="Verdana" panose="020B0604030504040204" pitchFamily="34" charset="0"/>
              <a:cs typeface="Calibri Light" panose="020F0302020204030204" pitchFamily="34" charset="0"/>
            </a:rPr>
            <a:t>3</a:t>
          </a:r>
          <a:r>
            <a:rPr lang="en-US" b="1"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b="1"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prioritetinius</a:t>
          </a:r>
          <a:r>
            <a:rPr lang="en-US" b="1"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b="1"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kriterijus</a:t>
          </a:r>
          <a:endParaRPr lang="en-US" b="1" dirty="0">
            <a:solidFill>
              <a:srgbClr val="302857"/>
            </a:solidFill>
            <a:latin typeface="Verdana" panose="020B0604030504040204" pitchFamily="34" charset="0"/>
            <a:ea typeface="Verdana" panose="020B0604030504040204" pitchFamily="34" charset="0"/>
          </a:endParaRPr>
        </a:p>
      </dgm:t>
    </dgm:pt>
    <dgm:pt modelId="{4615E7DD-1F08-4BAB-9551-70D2DB9EFC9B}" type="parTrans" cxnId="{F31249AA-601A-4756-AE5A-0C36DABEE869}">
      <dgm:prSet/>
      <dgm:spPr/>
      <dgm:t>
        <a:bodyPr/>
        <a:lstStyle/>
        <a:p>
          <a:endParaRPr lang="en-US"/>
        </a:p>
      </dgm:t>
    </dgm:pt>
    <dgm:pt modelId="{6DABC08D-AB07-41DC-8E48-B72BE21BDF5D}" type="sibTrans" cxnId="{F31249AA-601A-4756-AE5A-0C36DABEE869}">
      <dgm:prSet/>
      <dgm:spPr/>
      <dgm:t>
        <a:bodyPr/>
        <a:lstStyle/>
        <a:p>
          <a:endParaRPr lang="en-US"/>
        </a:p>
      </dgm:t>
    </dgm:pt>
    <dgm:pt modelId="{537DE56F-B842-4F0C-BA31-0A8AB72290C1}">
      <dgm:prSet phldrT="[Tekstas]"/>
      <dgm:spPr/>
      <dgm:t>
        <a:bodyPr/>
        <a:lstStyle/>
        <a:p>
          <a:pPr algn="just">
            <a:buFont typeface="Wingdings" panose="05000000000000000000" pitchFamily="2" charset="2"/>
            <a:buChar char="ü"/>
          </a:pPr>
          <a:r>
            <a:rPr lang="lt-LT" b="0" dirty="0">
              <a:solidFill>
                <a:srgbClr val="302857"/>
              </a:solidFill>
              <a:latin typeface="Verdana" panose="020B0604030504040204" pitchFamily="34" charset="0"/>
              <a:ea typeface="Verdana" panose="020B0604030504040204" pitchFamily="34" charset="0"/>
              <a:cs typeface="Calibri Light" panose="020F0302020204030204" pitchFamily="34" charset="0"/>
            </a:rPr>
            <a:t>Projektas nefinansuojamas, </a:t>
          </a:r>
          <a:r>
            <a:rPr lang="en-US" b="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jei</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b="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projektas</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lt-LT" b="0" dirty="0">
              <a:solidFill>
                <a:srgbClr val="302857"/>
              </a:solidFill>
              <a:latin typeface="Verdana" panose="020B0604030504040204" pitchFamily="34" charset="0"/>
              <a:ea typeface="Verdana" panose="020B0604030504040204" pitchFamily="34" charset="0"/>
              <a:cs typeface="Calibri Light" panose="020F0302020204030204" pitchFamily="34" charset="0"/>
            </a:rPr>
            <a:t>prioritetinių </a:t>
          </a:r>
          <a:r>
            <a:rPr lang="en-US" b="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kriterijų</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b="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vertinimo</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b="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metu</a:t>
          </a:r>
          <a:r>
            <a:rPr lang="en-US" b="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lt-LT" b="1" dirty="0">
              <a:solidFill>
                <a:srgbClr val="302857"/>
              </a:solidFill>
              <a:latin typeface="Verdana" panose="020B0604030504040204" pitchFamily="34" charset="0"/>
              <a:ea typeface="Verdana" panose="020B0604030504040204" pitchFamily="34" charset="0"/>
              <a:cs typeface="Calibri Light" panose="020F0302020204030204" pitchFamily="34" charset="0"/>
            </a:rPr>
            <a:t>su</a:t>
          </a:r>
          <a:r>
            <a:rPr lang="en-US" b="1"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renka</a:t>
          </a:r>
          <a:r>
            <a:rPr lang="lt-LT" b="1" dirty="0">
              <a:solidFill>
                <a:srgbClr val="302857"/>
              </a:solidFill>
              <a:latin typeface="Verdana" panose="020B0604030504040204" pitchFamily="34" charset="0"/>
              <a:ea typeface="Verdana" panose="020B0604030504040204" pitchFamily="34" charset="0"/>
              <a:cs typeface="Calibri Light" panose="020F0302020204030204" pitchFamily="34" charset="0"/>
            </a:rPr>
            <a:t> mažiau nei 50 balų</a:t>
          </a:r>
          <a:endParaRPr lang="en-US" b="1" dirty="0">
            <a:solidFill>
              <a:srgbClr val="302857"/>
            </a:solidFill>
            <a:latin typeface="Verdana" panose="020B0604030504040204" pitchFamily="34" charset="0"/>
            <a:ea typeface="Verdana" panose="020B0604030504040204" pitchFamily="34" charset="0"/>
          </a:endParaRPr>
        </a:p>
      </dgm:t>
    </dgm:pt>
    <dgm:pt modelId="{8F1AACA4-3443-4911-90C8-38DDCF5307AB}" type="parTrans" cxnId="{D36BA040-48B2-4DAA-99FC-39D5FD5B4D8A}">
      <dgm:prSet/>
      <dgm:spPr/>
      <dgm:t>
        <a:bodyPr/>
        <a:lstStyle/>
        <a:p>
          <a:endParaRPr lang="en-US"/>
        </a:p>
      </dgm:t>
    </dgm:pt>
    <dgm:pt modelId="{E8D889C4-F322-4ACA-8D88-B4837B2DEF86}" type="sibTrans" cxnId="{D36BA040-48B2-4DAA-99FC-39D5FD5B4D8A}">
      <dgm:prSet/>
      <dgm:spPr/>
      <dgm:t>
        <a:bodyPr/>
        <a:lstStyle/>
        <a:p>
          <a:endParaRPr lang="en-US"/>
        </a:p>
      </dgm:t>
    </dgm:pt>
    <dgm:pt modelId="{BA84E742-99C1-4D2C-9F88-70579803E966}">
      <dgm:prSet/>
      <dgm:spPr/>
      <dgm:t>
        <a:bodyPr/>
        <a:lstStyle/>
        <a:p>
          <a:pPr algn="just"/>
          <a:r>
            <a:rPr lang="lt-LT" b="0" dirty="0">
              <a:solidFill>
                <a:srgbClr val="302857"/>
              </a:solidFill>
              <a:latin typeface="Verdana" panose="020B0604030504040204" pitchFamily="34" charset="0"/>
              <a:ea typeface="Verdana" panose="020B0604030504040204" pitchFamily="34" charset="0"/>
              <a:cs typeface="Calibri Light" panose="020F0302020204030204" pitchFamily="34" charset="0"/>
            </a:rPr>
            <a:t>Projektai atrenkami konkurso būdu, t. y. </a:t>
          </a:r>
          <a:r>
            <a:rPr lang="lt-LT" b="1" dirty="0">
              <a:solidFill>
                <a:srgbClr val="302857"/>
              </a:solidFill>
              <a:latin typeface="Verdana" panose="020B0604030504040204" pitchFamily="34" charset="0"/>
              <a:ea typeface="Verdana" panose="020B0604030504040204" pitchFamily="34" charset="0"/>
              <a:cs typeface="Calibri Light" panose="020F0302020204030204" pitchFamily="34" charset="0"/>
            </a:rPr>
            <a:t>finansuojami surinkusieji daugiausiai balų</a:t>
          </a:r>
        </a:p>
      </dgm:t>
    </dgm:pt>
    <dgm:pt modelId="{C0EEB2F0-D16E-420B-A2FD-1ED05EF01D31}" type="parTrans" cxnId="{01751873-45EE-4D19-BB30-1F62BEAA6438}">
      <dgm:prSet/>
      <dgm:spPr/>
      <dgm:t>
        <a:bodyPr/>
        <a:lstStyle/>
        <a:p>
          <a:endParaRPr lang="en-US"/>
        </a:p>
      </dgm:t>
    </dgm:pt>
    <dgm:pt modelId="{AF78A52D-F15D-419F-9F13-6B730D8D56E6}" type="sibTrans" cxnId="{01751873-45EE-4D19-BB30-1F62BEAA6438}">
      <dgm:prSet/>
      <dgm:spPr/>
      <dgm:t>
        <a:bodyPr/>
        <a:lstStyle/>
        <a:p>
          <a:endParaRPr lang="en-US"/>
        </a:p>
      </dgm:t>
    </dgm:pt>
    <dgm:pt modelId="{0A7C95BD-628F-4C41-B158-7D9253AF2CE0}" type="pres">
      <dgm:prSet presAssocID="{2D5D5DB7-94DF-4AB6-9852-9FC7FB8273C0}" presName="Name0" presStyleCnt="0">
        <dgm:presLayoutVars>
          <dgm:chMax val="7"/>
          <dgm:chPref val="7"/>
          <dgm:dir/>
        </dgm:presLayoutVars>
      </dgm:prSet>
      <dgm:spPr/>
    </dgm:pt>
    <dgm:pt modelId="{8F4E5982-9DB7-4C48-890F-16EC2A2B4028}" type="pres">
      <dgm:prSet presAssocID="{2D5D5DB7-94DF-4AB6-9852-9FC7FB8273C0}" presName="Name1" presStyleCnt="0"/>
      <dgm:spPr/>
    </dgm:pt>
    <dgm:pt modelId="{8F51242A-4785-454F-A3DA-9DD8F1D62AFF}" type="pres">
      <dgm:prSet presAssocID="{2D5D5DB7-94DF-4AB6-9852-9FC7FB8273C0}" presName="cycle" presStyleCnt="0"/>
      <dgm:spPr/>
    </dgm:pt>
    <dgm:pt modelId="{8DC9E1D0-F00E-42AC-AB2B-26709DE81D92}" type="pres">
      <dgm:prSet presAssocID="{2D5D5DB7-94DF-4AB6-9852-9FC7FB8273C0}" presName="srcNode" presStyleLbl="node1" presStyleIdx="0" presStyleCnt="3"/>
      <dgm:spPr/>
    </dgm:pt>
    <dgm:pt modelId="{6B505D90-9164-4074-B7A7-34338B2F2701}" type="pres">
      <dgm:prSet presAssocID="{2D5D5DB7-94DF-4AB6-9852-9FC7FB8273C0}" presName="conn" presStyleLbl="parChTrans1D2" presStyleIdx="0" presStyleCnt="1"/>
      <dgm:spPr/>
    </dgm:pt>
    <dgm:pt modelId="{115D4B85-9CDB-4EC4-B746-C08BD27534D6}" type="pres">
      <dgm:prSet presAssocID="{2D5D5DB7-94DF-4AB6-9852-9FC7FB8273C0}" presName="extraNode" presStyleLbl="node1" presStyleIdx="0" presStyleCnt="3"/>
      <dgm:spPr/>
    </dgm:pt>
    <dgm:pt modelId="{59F38E58-3544-48F0-916E-96E963A63699}" type="pres">
      <dgm:prSet presAssocID="{2D5D5DB7-94DF-4AB6-9852-9FC7FB8273C0}" presName="dstNode" presStyleLbl="node1" presStyleIdx="0" presStyleCnt="3"/>
      <dgm:spPr/>
    </dgm:pt>
    <dgm:pt modelId="{3DBC2AC8-0775-45CC-9389-A595A508B616}" type="pres">
      <dgm:prSet presAssocID="{766C2D2D-5FEE-44FB-969F-B3A7AF28CFDA}" presName="text_1" presStyleLbl="node1" presStyleIdx="0" presStyleCnt="3">
        <dgm:presLayoutVars>
          <dgm:bulletEnabled val="1"/>
        </dgm:presLayoutVars>
      </dgm:prSet>
      <dgm:spPr/>
    </dgm:pt>
    <dgm:pt modelId="{EF3BCD43-51C2-40D4-A3AB-CF5AA261630B}" type="pres">
      <dgm:prSet presAssocID="{766C2D2D-5FEE-44FB-969F-B3A7AF28CFDA}" presName="accent_1" presStyleCnt="0"/>
      <dgm:spPr/>
    </dgm:pt>
    <dgm:pt modelId="{DA539E79-215F-4152-A462-E8B09280B10C}" type="pres">
      <dgm:prSet presAssocID="{766C2D2D-5FEE-44FB-969F-B3A7AF28CFDA}" presName="accentRepeatNode" presStyleLbl="solidFgAcc1" presStyleIdx="0" presStyleCnt="3"/>
      <dgm:spPr/>
    </dgm:pt>
    <dgm:pt modelId="{AE520D91-6A04-40BC-92C3-B973F9C21F1B}" type="pres">
      <dgm:prSet presAssocID="{537DE56F-B842-4F0C-BA31-0A8AB72290C1}" presName="text_2" presStyleLbl="node1" presStyleIdx="1" presStyleCnt="3">
        <dgm:presLayoutVars>
          <dgm:bulletEnabled val="1"/>
        </dgm:presLayoutVars>
      </dgm:prSet>
      <dgm:spPr/>
    </dgm:pt>
    <dgm:pt modelId="{3A9C6322-2B1B-4361-A265-55F0E5D29B34}" type="pres">
      <dgm:prSet presAssocID="{537DE56F-B842-4F0C-BA31-0A8AB72290C1}" presName="accent_2" presStyleCnt="0"/>
      <dgm:spPr/>
    </dgm:pt>
    <dgm:pt modelId="{3F08EC01-1AFF-4F20-8E23-5D8E1046E7CA}" type="pres">
      <dgm:prSet presAssocID="{537DE56F-B842-4F0C-BA31-0A8AB72290C1}" presName="accentRepeatNode" presStyleLbl="solidFgAcc1" presStyleIdx="1" presStyleCnt="3"/>
      <dgm:spPr/>
    </dgm:pt>
    <dgm:pt modelId="{9E1C656E-1CC7-48CE-BA71-B5508099B9DD}" type="pres">
      <dgm:prSet presAssocID="{BA84E742-99C1-4D2C-9F88-70579803E966}" presName="text_3" presStyleLbl="node1" presStyleIdx="2" presStyleCnt="3">
        <dgm:presLayoutVars>
          <dgm:bulletEnabled val="1"/>
        </dgm:presLayoutVars>
      </dgm:prSet>
      <dgm:spPr/>
    </dgm:pt>
    <dgm:pt modelId="{29C188D0-D1CC-4967-BCC5-E8E89FB4F0D2}" type="pres">
      <dgm:prSet presAssocID="{BA84E742-99C1-4D2C-9F88-70579803E966}" presName="accent_3" presStyleCnt="0"/>
      <dgm:spPr/>
    </dgm:pt>
    <dgm:pt modelId="{E08BF8DF-855E-41D9-8CEB-FDC44EC38BE7}" type="pres">
      <dgm:prSet presAssocID="{BA84E742-99C1-4D2C-9F88-70579803E966}" presName="accentRepeatNode" presStyleLbl="solidFgAcc1" presStyleIdx="2" presStyleCnt="3"/>
      <dgm:spPr/>
    </dgm:pt>
  </dgm:ptLst>
  <dgm:cxnLst>
    <dgm:cxn modelId="{D36BA040-48B2-4DAA-99FC-39D5FD5B4D8A}" srcId="{2D5D5DB7-94DF-4AB6-9852-9FC7FB8273C0}" destId="{537DE56F-B842-4F0C-BA31-0A8AB72290C1}" srcOrd="1" destOrd="0" parTransId="{8F1AACA4-3443-4911-90C8-38DDCF5307AB}" sibTransId="{E8D889C4-F322-4ACA-8D88-B4837B2DEF86}"/>
    <dgm:cxn modelId="{83402661-A44A-42E0-A7EB-2D3B447156D5}" type="presOf" srcId="{2D5D5DB7-94DF-4AB6-9852-9FC7FB8273C0}" destId="{0A7C95BD-628F-4C41-B158-7D9253AF2CE0}" srcOrd="0" destOrd="0" presId="urn:microsoft.com/office/officeart/2008/layout/VerticalCurvedList"/>
    <dgm:cxn modelId="{986EB944-4236-4992-9A23-50E9B8F45977}" type="presOf" srcId="{BA84E742-99C1-4D2C-9F88-70579803E966}" destId="{9E1C656E-1CC7-48CE-BA71-B5508099B9DD}" srcOrd="0" destOrd="0" presId="urn:microsoft.com/office/officeart/2008/layout/VerticalCurvedList"/>
    <dgm:cxn modelId="{01751873-45EE-4D19-BB30-1F62BEAA6438}" srcId="{2D5D5DB7-94DF-4AB6-9852-9FC7FB8273C0}" destId="{BA84E742-99C1-4D2C-9F88-70579803E966}" srcOrd="2" destOrd="0" parTransId="{C0EEB2F0-D16E-420B-A2FD-1ED05EF01D31}" sibTransId="{AF78A52D-F15D-419F-9F13-6B730D8D56E6}"/>
    <dgm:cxn modelId="{E4DB6982-23E8-46AF-AC32-CC5C0CA50F67}" type="presOf" srcId="{537DE56F-B842-4F0C-BA31-0A8AB72290C1}" destId="{AE520D91-6A04-40BC-92C3-B973F9C21F1B}" srcOrd="0" destOrd="0" presId="urn:microsoft.com/office/officeart/2008/layout/VerticalCurvedList"/>
    <dgm:cxn modelId="{4E5FBC9D-72EF-4AA8-9B0D-857461804DA8}" type="presOf" srcId="{6DABC08D-AB07-41DC-8E48-B72BE21BDF5D}" destId="{6B505D90-9164-4074-B7A7-34338B2F2701}" srcOrd="0" destOrd="0" presId="urn:microsoft.com/office/officeart/2008/layout/VerticalCurvedList"/>
    <dgm:cxn modelId="{F31249AA-601A-4756-AE5A-0C36DABEE869}" srcId="{2D5D5DB7-94DF-4AB6-9852-9FC7FB8273C0}" destId="{766C2D2D-5FEE-44FB-969F-B3A7AF28CFDA}" srcOrd="0" destOrd="0" parTransId="{4615E7DD-1F08-4BAB-9551-70D2DB9EFC9B}" sibTransId="{6DABC08D-AB07-41DC-8E48-B72BE21BDF5D}"/>
    <dgm:cxn modelId="{4501D3AF-A130-4E78-8CCD-7DCDB59FEF93}" type="presOf" srcId="{766C2D2D-5FEE-44FB-969F-B3A7AF28CFDA}" destId="{3DBC2AC8-0775-45CC-9389-A595A508B616}" srcOrd="0" destOrd="0" presId="urn:microsoft.com/office/officeart/2008/layout/VerticalCurvedList"/>
    <dgm:cxn modelId="{5351DCEF-B2E2-47C6-99D7-F61752990432}" type="presParOf" srcId="{0A7C95BD-628F-4C41-B158-7D9253AF2CE0}" destId="{8F4E5982-9DB7-4C48-890F-16EC2A2B4028}" srcOrd="0" destOrd="0" presId="urn:microsoft.com/office/officeart/2008/layout/VerticalCurvedList"/>
    <dgm:cxn modelId="{9372C029-FF69-43D2-AE99-D59685333545}" type="presParOf" srcId="{8F4E5982-9DB7-4C48-890F-16EC2A2B4028}" destId="{8F51242A-4785-454F-A3DA-9DD8F1D62AFF}" srcOrd="0" destOrd="0" presId="urn:microsoft.com/office/officeart/2008/layout/VerticalCurvedList"/>
    <dgm:cxn modelId="{D53EA5E0-FBB7-415B-AFBD-46EB38307688}" type="presParOf" srcId="{8F51242A-4785-454F-A3DA-9DD8F1D62AFF}" destId="{8DC9E1D0-F00E-42AC-AB2B-26709DE81D92}" srcOrd="0" destOrd="0" presId="urn:microsoft.com/office/officeart/2008/layout/VerticalCurvedList"/>
    <dgm:cxn modelId="{336156CD-10AD-4762-9D2E-557D27F64D91}" type="presParOf" srcId="{8F51242A-4785-454F-A3DA-9DD8F1D62AFF}" destId="{6B505D90-9164-4074-B7A7-34338B2F2701}" srcOrd="1" destOrd="0" presId="urn:microsoft.com/office/officeart/2008/layout/VerticalCurvedList"/>
    <dgm:cxn modelId="{5FEDD046-1A8F-4938-AD84-9129A23CF318}" type="presParOf" srcId="{8F51242A-4785-454F-A3DA-9DD8F1D62AFF}" destId="{115D4B85-9CDB-4EC4-B746-C08BD27534D6}" srcOrd="2" destOrd="0" presId="urn:microsoft.com/office/officeart/2008/layout/VerticalCurvedList"/>
    <dgm:cxn modelId="{E68F2B93-29AF-46BB-AC49-7B31521024BF}" type="presParOf" srcId="{8F51242A-4785-454F-A3DA-9DD8F1D62AFF}" destId="{59F38E58-3544-48F0-916E-96E963A63699}" srcOrd="3" destOrd="0" presId="urn:microsoft.com/office/officeart/2008/layout/VerticalCurvedList"/>
    <dgm:cxn modelId="{FAFBB063-0B71-416E-BB84-BA24B0595A31}" type="presParOf" srcId="{8F4E5982-9DB7-4C48-890F-16EC2A2B4028}" destId="{3DBC2AC8-0775-45CC-9389-A595A508B616}" srcOrd="1" destOrd="0" presId="urn:microsoft.com/office/officeart/2008/layout/VerticalCurvedList"/>
    <dgm:cxn modelId="{BD9177FC-05F8-4DFB-9CB5-D9847D6F7CC1}" type="presParOf" srcId="{8F4E5982-9DB7-4C48-890F-16EC2A2B4028}" destId="{EF3BCD43-51C2-40D4-A3AB-CF5AA261630B}" srcOrd="2" destOrd="0" presId="urn:microsoft.com/office/officeart/2008/layout/VerticalCurvedList"/>
    <dgm:cxn modelId="{F6A82A76-36FD-456A-A843-49F2A55CB78D}" type="presParOf" srcId="{EF3BCD43-51C2-40D4-A3AB-CF5AA261630B}" destId="{DA539E79-215F-4152-A462-E8B09280B10C}" srcOrd="0" destOrd="0" presId="urn:microsoft.com/office/officeart/2008/layout/VerticalCurvedList"/>
    <dgm:cxn modelId="{20366415-EE20-44D5-B0F9-64CCF016DDB7}" type="presParOf" srcId="{8F4E5982-9DB7-4C48-890F-16EC2A2B4028}" destId="{AE520D91-6A04-40BC-92C3-B973F9C21F1B}" srcOrd="3" destOrd="0" presId="urn:microsoft.com/office/officeart/2008/layout/VerticalCurvedList"/>
    <dgm:cxn modelId="{7B267B32-5AD6-4B98-A24A-5376340586F0}" type="presParOf" srcId="{8F4E5982-9DB7-4C48-890F-16EC2A2B4028}" destId="{3A9C6322-2B1B-4361-A265-55F0E5D29B34}" srcOrd="4" destOrd="0" presId="urn:microsoft.com/office/officeart/2008/layout/VerticalCurvedList"/>
    <dgm:cxn modelId="{BA3F4B59-7874-460E-A1C6-5796A72C7E72}" type="presParOf" srcId="{3A9C6322-2B1B-4361-A265-55F0E5D29B34}" destId="{3F08EC01-1AFF-4F20-8E23-5D8E1046E7CA}" srcOrd="0" destOrd="0" presId="urn:microsoft.com/office/officeart/2008/layout/VerticalCurvedList"/>
    <dgm:cxn modelId="{516BE30B-FAB3-449E-94DF-57EAC911F14D}" type="presParOf" srcId="{8F4E5982-9DB7-4C48-890F-16EC2A2B4028}" destId="{9E1C656E-1CC7-48CE-BA71-B5508099B9DD}" srcOrd="5" destOrd="0" presId="urn:microsoft.com/office/officeart/2008/layout/VerticalCurvedList"/>
    <dgm:cxn modelId="{C553232D-5368-4A8F-959E-3ACE2D877D00}" type="presParOf" srcId="{8F4E5982-9DB7-4C48-890F-16EC2A2B4028}" destId="{29C188D0-D1CC-4967-BCC5-E8E89FB4F0D2}" srcOrd="6" destOrd="0" presId="urn:microsoft.com/office/officeart/2008/layout/VerticalCurvedList"/>
    <dgm:cxn modelId="{A5701CE9-62E6-40BA-B787-3F9AD422A831}" type="presParOf" srcId="{29C188D0-D1CC-4967-BCC5-E8E89FB4F0D2}" destId="{E08BF8DF-855E-41D9-8CEB-FDC44EC38B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5D90-9164-4074-B7A7-34338B2F2701}">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C2AC8-0775-45CC-9389-A595A508B616}">
      <dsp:nvSpPr>
        <dsp:cNvPr id="0" name=""/>
        <dsp:cNvSpPr/>
      </dsp:nvSpPr>
      <dsp:spPr>
        <a:xfrm>
          <a:off x="752110" y="541866"/>
          <a:ext cx="9216319" cy="1083733"/>
        </a:xfrm>
        <a:prstGeom prst="rect">
          <a:avLst/>
        </a:prstGeom>
        <a:solidFill>
          <a:srgbClr val="EEE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just" defTabSz="1022350">
            <a:lnSpc>
              <a:spcPct val="90000"/>
            </a:lnSpc>
            <a:spcBef>
              <a:spcPct val="0"/>
            </a:spcBef>
            <a:spcAft>
              <a:spcPct val="35000"/>
            </a:spcAft>
            <a:buFont typeface="Wingdings" panose="05000000000000000000" pitchFamily="2" charset="2"/>
            <a:buNone/>
          </a:pPr>
          <a:r>
            <a:rPr lang="lt-LT"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Vertinama balais pagal </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PFSA </a:t>
          </a:r>
          <a:r>
            <a:rPr lang="lt-LT"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12</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sz="2300" b="0"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dalyje</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pateiktą metodiką</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 </a:t>
          </a:r>
          <a:r>
            <a:rPr lang="lt-LT" sz="23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3</a:t>
          </a:r>
          <a:r>
            <a:rPr lang="en-US" sz="23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sz="2300" b="1"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prioritetinius</a:t>
          </a:r>
          <a:r>
            <a:rPr lang="en-US" sz="23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sz="2300" b="1"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kriterijus</a:t>
          </a:r>
          <a:endParaRPr lang="en-US" sz="2300" b="1" kern="1200" dirty="0">
            <a:solidFill>
              <a:srgbClr val="302857"/>
            </a:solidFill>
            <a:latin typeface="Verdana" panose="020B0604030504040204" pitchFamily="34" charset="0"/>
            <a:ea typeface="Verdana" panose="020B0604030504040204" pitchFamily="34" charset="0"/>
          </a:endParaRPr>
        </a:p>
      </dsp:txBody>
      <dsp:txXfrm>
        <a:off x="752110" y="541866"/>
        <a:ext cx="9216319" cy="1083733"/>
      </dsp:txXfrm>
    </dsp:sp>
    <dsp:sp modelId="{DA539E79-215F-4152-A462-E8B09280B10C}">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20D91-6A04-40BC-92C3-B973F9C21F1B}">
      <dsp:nvSpPr>
        <dsp:cNvPr id="0" name=""/>
        <dsp:cNvSpPr/>
      </dsp:nvSpPr>
      <dsp:spPr>
        <a:xfrm>
          <a:off x="1146048" y="2167466"/>
          <a:ext cx="8822382"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just" defTabSz="1022350">
            <a:lnSpc>
              <a:spcPct val="90000"/>
            </a:lnSpc>
            <a:spcBef>
              <a:spcPct val="0"/>
            </a:spcBef>
            <a:spcAft>
              <a:spcPct val="35000"/>
            </a:spcAft>
            <a:buFont typeface="Wingdings" panose="05000000000000000000" pitchFamily="2" charset="2"/>
            <a:buNone/>
          </a:pPr>
          <a:r>
            <a:rPr lang="lt-LT"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Projektas nefinansuojamas, </a:t>
          </a:r>
          <a:r>
            <a:rPr lang="en-US" sz="2300" b="0"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jei</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sz="2300" b="0"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projektas</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lt-LT"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prioritetinių </a:t>
          </a:r>
          <a:r>
            <a:rPr lang="en-US" sz="2300" b="0"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kriterijų</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sz="2300" b="0"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vertinimo</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en-US" sz="2300" b="0"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metu</a:t>
          </a:r>
          <a:r>
            <a:rPr lang="en-US"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a:t>
          </a:r>
          <a:r>
            <a:rPr lang="lt-LT" sz="23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su</a:t>
          </a:r>
          <a:r>
            <a:rPr lang="en-US" sz="2300" b="1" kern="1200" dirty="0" err="1">
              <a:solidFill>
                <a:srgbClr val="302857"/>
              </a:solidFill>
              <a:latin typeface="Verdana" panose="020B0604030504040204" pitchFamily="34" charset="0"/>
              <a:ea typeface="Verdana" panose="020B0604030504040204" pitchFamily="34" charset="0"/>
              <a:cs typeface="Calibri Light" panose="020F0302020204030204" pitchFamily="34" charset="0"/>
            </a:rPr>
            <a:t>renka</a:t>
          </a:r>
          <a:r>
            <a:rPr lang="lt-LT" sz="23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mažiau nei 50 balų</a:t>
          </a:r>
          <a:endParaRPr lang="en-US" sz="2300" b="1" kern="1200" dirty="0">
            <a:solidFill>
              <a:srgbClr val="302857"/>
            </a:solidFill>
            <a:latin typeface="Verdana" panose="020B0604030504040204" pitchFamily="34" charset="0"/>
            <a:ea typeface="Verdana" panose="020B0604030504040204" pitchFamily="34" charset="0"/>
          </a:endParaRPr>
        </a:p>
      </dsp:txBody>
      <dsp:txXfrm>
        <a:off x="1146048" y="2167466"/>
        <a:ext cx="8822382" cy="1083733"/>
      </dsp:txXfrm>
    </dsp:sp>
    <dsp:sp modelId="{3F08EC01-1AFF-4F20-8E23-5D8E1046E7CA}">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C656E-1CC7-48CE-BA71-B5508099B9DD}">
      <dsp:nvSpPr>
        <dsp:cNvPr id="0" name=""/>
        <dsp:cNvSpPr/>
      </dsp:nvSpPr>
      <dsp:spPr>
        <a:xfrm>
          <a:off x="752110" y="3793066"/>
          <a:ext cx="921631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just" defTabSz="1022350">
            <a:lnSpc>
              <a:spcPct val="90000"/>
            </a:lnSpc>
            <a:spcBef>
              <a:spcPct val="0"/>
            </a:spcBef>
            <a:spcAft>
              <a:spcPct val="35000"/>
            </a:spcAft>
            <a:buNone/>
          </a:pPr>
          <a:r>
            <a:rPr lang="lt-LT" sz="2300" b="0"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Projektai atrenkami konkurso būdu, t. y. </a:t>
          </a:r>
          <a:r>
            <a:rPr lang="lt-LT" sz="23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finansuojami surinkusieji daugiausiai balų</a:t>
          </a:r>
        </a:p>
      </dsp:txBody>
      <dsp:txXfrm>
        <a:off x="752110" y="3793066"/>
        <a:ext cx="9216319" cy="1083733"/>
      </dsp:txXfrm>
    </dsp:sp>
    <dsp:sp modelId="{E08BF8DF-855E-41D9-8CEB-FDC44EC38BE7}">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14D05-6312-B645-AF2D-08D1D49843E3}" type="datetimeFigureOut">
              <a:rPr lang="en-LT" smtClean="0"/>
              <a:t>10/27/2025</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6C219-D0CB-0346-AF46-782F1007A959}" type="slidenum">
              <a:rPr lang="en-LT" smtClean="0"/>
              <a:t>‹#›</a:t>
            </a:fld>
            <a:endParaRPr lang="en-LT"/>
          </a:p>
        </p:txBody>
      </p:sp>
    </p:spTree>
    <p:extLst>
      <p:ext uri="{BB962C8B-B14F-4D97-AF65-F5344CB8AC3E}">
        <p14:creationId xmlns:p14="http://schemas.microsoft.com/office/powerpoint/2010/main" val="22487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3</a:t>
            </a:fld>
            <a:endParaRPr lang="en-LT"/>
          </a:p>
        </p:txBody>
      </p:sp>
    </p:spTree>
    <p:extLst>
      <p:ext uri="{BB962C8B-B14F-4D97-AF65-F5344CB8AC3E}">
        <p14:creationId xmlns:p14="http://schemas.microsoft.com/office/powerpoint/2010/main" val="1225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Kad projektas būtų įgyvendintas, prie jo PV turi prisidėti ir nuosavais finansiniais ištekliais. Pristatysiu nuosavo indėlio finansavimo šaltinius.</a:t>
            </a:r>
            <a:endParaRPr lang="en-GB" dirty="0"/>
          </a:p>
        </p:txBody>
      </p:sp>
      <p:sp>
        <p:nvSpPr>
          <p:cNvPr id="4" name="Skaidrės numerio vietos rezervavimo ženklas 3"/>
          <p:cNvSpPr>
            <a:spLocks noGrp="1"/>
          </p:cNvSpPr>
          <p:nvPr>
            <p:ph type="sldNum" sz="quarter" idx="10"/>
          </p:nvPr>
        </p:nvSpPr>
        <p:spPr/>
        <p:txBody>
          <a:bodyPr/>
          <a:lstStyle/>
          <a:p>
            <a:fld id="{79230CFA-805A-4FD3-B3A0-DAAA5993DA17}" type="slidenum">
              <a:rPr lang="en-US" noProof="0" smtClean="0"/>
              <a:t>15</a:t>
            </a:fld>
            <a:endParaRPr lang="en-US" noProof="0"/>
          </a:p>
        </p:txBody>
      </p:sp>
    </p:spTree>
    <p:extLst>
      <p:ext uri="{BB962C8B-B14F-4D97-AF65-F5344CB8AC3E}">
        <p14:creationId xmlns:p14="http://schemas.microsoft.com/office/powerpoint/2010/main" val="141475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Projekto parengtumui taikomi reikalavimai, pagal kuriuos kartu su PĮP turi būti pateikti atitinkami dokumentai, kuriuos pristatysiu.</a:t>
            </a: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17</a:t>
            </a:fld>
            <a:endParaRPr lang="en-LT"/>
          </a:p>
        </p:txBody>
      </p:sp>
    </p:spTree>
    <p:extLst>
      <p:ext uri="{BB962C8B-B14F-4D97-AF65-F5344CB8AC3E}">
        <p14:creationId xmlns:p14="http://schemas.microsoft.com/office/powerpoint/2010/main" val="333119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Be anksčiau minėtų dokumentų, reikia pateikti........DNSH-Projekto veiklų atitikties reikšmingos žalos nedarymo horizontaliajam principui Deklaraciją</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18</a:t>
            </a:fld>
            <a:endParaRPr lang="en-LT"/>
          </a:p>
        </p:txBody>
      </p:sp>
    </p:spTree>
    <p:extLst>
      <p:ext uri="{BB962C8B-B14F-4D97-AF65-F5344CB8AC3E}">
        <p14:creationId xmlns:p14="http://schemas.microsoft.com/office/powerpoint/2010/main" val="41186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Dar pristatysiu, kaip turi būti teikiamas PĮP.</a:t>
            </a: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19</a:t>
            </a:fld>
            <a:endParaRPr lang="en-LT"/>
          </a:p>
        </p:txBody>
      </p:sp>
    </p:spTree>
    <p:extLst>
      <p:ext uri="{BB962C8B-B14F-4D97-AF65-F5344CB8AC3E}">
        <p14:creationId xmlns:p14="http://schemas.microsoft.com/office/powerpoint/2010/main" val="334822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Čia matome kvietimo ir projektų įgyvendinimą laiko </a:t>
            </a:r>
            <a:r>
              <a:rPr lang="lt-LT" sz="1200" kern="1200" dirty="0" err="1">
                <a:solidFill>
                  <a:schemeClr val="tx1"/>
                </a:solidFill>
                <a:effectLst/>
                <a:latin typeface="+mn-lt"/>
                <a:ea typeface="+mn-ea"/>
                <a:cs typeface="+mn-cs"/>
              </a:rPr>
              <a:t>juostpje</a:t>
            </a:r>
            <a:r>
              <a:rPr lang="lt-LT" sz="1200" kern="1200" dirty="0">
                <a:solidFill>
                  <a:schemeClr val="tx1"/>
                </a:solidFill>
                <a:effectLst/>
                <a:latin typeface="+mn-lt"/>
                <a:ea typeface="+mn-ea"/>
                <a:cs typeface="+mn-cs"/>
              </a:rPr>
              <a:t>. Jeigu pareiškėjo įnašas arba įnašo dalis yra paskola, projekto sutarties pasirašymo terminas gali būti nukeltas, kai vėlavimas susijęs su kredito įstaigos (banko ar kredito unijos) priimamu sprendimu dėl finansavimo, tačiau ne ilgiau kaip 42 darbo dienoms nuo administruojančiosios institucijos pranešimo (dėl projekto sutarties pasirašymo) išsiuntimo pareiškėjui dienos. </a:t>
            </a:r>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20</a:t>
            </a:fld>
            <a:endParaRPr lang="en-LT"/>
          </a:p>
        </p:txBody>
      </p:sp>
    </p:spTree>
    <p:extLst>
      <p:ext uri="{BB962C8B-B14F-4D97-AF65-F5344CB8AC3E}">
        <p14:creationId xmlns:p14="http://schemas.microsoft.com/office/powerpoint/2010/main" val="279313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Jei projekto pristatymo metu ar vėliau kils klausimų, prašome kreiptis</a:t>
            </a: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21</a:t>
            </a:fld>
            <a:endParaRPr lang="en-LT"/>
          </a:p>
        </p:txBody>
      </p:sp>
    </p:spTree>
    <p:extLst>
      <p:ext uri="{BB962C8B-B14F-4D97-AF65-F5344CB8AC3E}">
        <p14:creationId xmlns:p14="http://schemas.microsoft.com/office/powerpoint/2010/main" val="391991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a:solidFill>
                  <a:schemeClr val="tx1"/>
                </a:solidFill>
                <a:effectLst/>
                <a:latin typeface="+mn-lt"/>
                <a:ea typeface="+mn-ea"/>
                <a:cs typeface="+mn-cs"/>
              </a:rPr>
              <a:t>Pagal veiklą remiamos </a:t>
            </a:r>
            <a:r>
              <a:rPr lang="lt-LT" sz="1200" kern="1200" dirty="0">
                <a:solidFill>
                  <a:schemeClr val="tx1"/>
                </a:solidFill>
                <a:effectLst/>
                <a:latin typeface="+mn-lt"/>
                <a:ea typeface="+mn-ea"/>
                <a:cs typeface="+mn-cs"/>
              </a:rPr>
              <a:t>investicijos į .... ..</a:t>
            </a:r>
            <a:r>
              <a:rPr lang="lt-LT" dirty="0"/>
              <a:t>ATLPS - </a:t>
            </a:r>
            <a:r>
              <a:rPr lang="lt-LT" sz="1200" kern="1200" dirty="0">
                <a:solidFill>
                  <a:schemeClr val="tx1"/>
                </a:solidFill>
                <a:effectLst/>
                <a:latin typeface="+mn-lt"/>
                <a:ea typeface="+mn-ea"/>
                <a:cs typeface="+mn-cs"/>
              </a:rPr>
              <a:t>Europos Sąjungos apyvartinių taršos leidimų prekybos sistemoje nedalyvaujančioms įmonėms.</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4</a:t>
            </a:fld>
            <a:endParaRPr lang="en-LT"/>
          </a:p>
        </p:txBody>
      </p:sp>
    </p:spTree>
    <p:extLst>
      <p:ext uri="{BB962C8B-B14F-4D97-AF65-F5344CB8AC3E}">
        <p14:creationId xmlns:p14="http://schemas.microsoft.com/office/powerpoint/2010/main" val="205783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Pristatysiu neremtinas veiklas. Pagal Reglamentą Nr. .....</a:t>
            </a: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7</a:t>
            </a:fld>
            <a:endParaRPr lang="en-LT"/>
          </a:p>
        </p:txBody>
      </p:sp>
    </p:spTree>
    <p:extLst>
      <p:ext uri="{BB962C8B-B14F-4D97-AF65-F5344CB8AC3E}">
        <p14:creationId xmlns:p14="http://schemas.microsoft.com/office/powerpoint/2010/main" val="139987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a:solidFill>
                  <a:schemeClr val="tx1"/>
                </a:solidFill>
                <a:effectLst/>
                <a:latin typeface="+mn-lt"/>
                <a:ea typeface="+mn-ea"/>
                <a:cs typeface="+mn-cs"/>
              </a:rPr>
              <a:t>Pramonės įmonė </a:t>
            </a:r>
            <a:r>
              <a:rPr lang="lt-LT" sz="1200" kern="1200" dirty="0">
                <a:solidFill>
                  <a:schemeClr val="tx1"/>
                </a:solidFill>
                <a:effectLst/>
                <a:latin typeface="+mn-lt"/>
                <a:ea typeface="+mn-ea"/>
                <a:cs typeface="+mn-cs"/>
              </a:rPr>
              <a:t>– įmonė, vykdanti pramonės ekonominę veiklą pagal Ekonominės veiklos rūšių klasifikatorių (EVRK 2.1 red.), priskirtiną B sekcijai....., (išskyrus šias ekonomines veiklas B sekcijos 06 skyriaus....; B sekcijos 08.92 klasės .... ir B sekcijos 09.1 grupės ....) ir C sekcijai ...... (išskyrus C sekcijai 19 skyriaus..... veiklą). </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8</a:t>
            </a:fld>
            <a:endParaRPr lang="en-LT"/>
          </a:p>
        </p:txBody>
      </p:sp>
    </p:spTree>
    <p:extLst>
      <p:ext uri="{BB962C8B-B14F-4D97-AF65-F5344CB8AC3E}">
        <p14:creationId xmlns:p14="http://schemas.microsoft.com/office/powerpoint/2010/main" val="58308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Paminėtina, kad priešingos padėties scenarijus atitinka investicijas, kurių gamybos pajėgumas ir naudingumo laikotarpis yra panašūs, įrangos techniniai parametrai turi būti panašūs.</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9</a:t>
            </a:fld>
            <a:endParaRPr lang="en-LT"/>
          </a:p>
        </p:txBody>
      </p:sp>
    </p:spTree>
    <p:extLst>
      <p:ext uri="{BB962C8B-B14F-4D97-AF65-F5344CB8AC3E}">
        <p14:creationId xmlns:p14="http://schemas.microsoft.com/office/powerpoint/2010/main" val="271384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sz="1200" b="0" i="0" u="none" strike="noStrike" kern="1200" baseline="0" dirty="0">
              <a:solidFill>
                <a:schemeClr val="tx1"/>
              </a:solidFill>
              <a:latin typeface="+mn-lt"/>
              <a:ea typeface="+mn-ea"/>
              <a:cs typeface="+mn-cs"/>
            </a:endParaRPr>
          </a:p>
          <a:p>
            <a:endParaRPr lang="lt-LT" sz="1200" b="0" i="0" u="none" strike="noStrike" kern="1200" baseline="0" dirty="0">
              <a:solidFill>
                <a:schemeClr val="tx1"/>
              </a:solidFill>
              <a:latin typeface="+mn-lt"/>
              <a:ea typeface="+mn-ea"/>
              <a:cs typeface="+mn-cs"/>
            </a:endParaRPr>
          </a:p>
          <a:p>
            <a:endParaRPr lang="lt-L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41 str. </a:t>
            </a:r>
            <a:r>
              <a:rPr lang="lt-LT" sz="1200" b="0" i="0" u="none" strike="noStrike" kern="1200" baseline="0" dirty="0">
                <a:solidFill>
                  <a:schemeClr val="tx1"/>
                </a:solidFill>
                <a:latin typeface="+mn-lt"/>
                <a:ea typeface="+mn-ea"/>
                <a:cs typeface="+mn-cs"/>
              </a:rPr>
              <a:t>Investicinė pagalba energijos gamybai naudojant atsinaujinančiuosius išteklius, vandenilį iš atsinaujinančiųjų energijos išteklių ir didelio naudingumo </a:t>
            </a:r>
            <a:r>
              <a:rPr lang="lt-LT" sz="1200" b="0" i="0" u="none" strike="noStrike" kern="1200" baseline="0" dirty="0" err="1">
                <a:solidFill>
                  <a:schemeClr val="tx1"/>
                </a:solidFill>
                <a:latin typeface="+mn-lt"/>
                <a:ea typeface="+mn-ea"/>
                <a:cs typeface="+mn-cs"/>
              </a:rPr>
              <a:t>kogeneraciją</a:t>
            </a:r>
            <a:r>
              <a:rPr lang="lt-LT" sz="1200" b="0" i="0" u="none" strike="noStrike" kern="1200" baseline="0" dirty="0">
                <a:solidFill>
                  <a:schemeClr val="tx1"/>
                </a:solidFill>
                <a:latin typeface="+mn-lt"/>
                <a:ea typeface="+mn-ea"/>
                <a:cs typeface="+mn-cs"/>
              </a:rPr>
              <a:t> skatinti </a:t>
            </a:r>
            <a:endParaRPr lang="lt-LT" b="0"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10</a:t>
            </a:fld>
            <a:endParaRPr lang="en-LT"/>
          </a:p>
        </p:txBody>
      </p:sp>
    </p:spTree>
    <p:extLst>
      <p:ext uri="{BB962C8B-B14F-4D97-AF65-F5344CB8AC3E}">
        <p14:creationId xmlns:p14="http://schemas.microsoft.com/office/powerpoint/2010/main" val="30967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Paminėti</a:t>
            </a:r>
            <a:r>
              <a:rPr lang="lt-LT" sz="1800" dirty="0">
                <a:effectLst/>
                <a:latin typeface="Times New Roman" panose="02020603050405020304" pitchFamily="18" charset="0"/>
                <a:ea typeface="Times New Roman" panose="02020603050405020304" pitchFamily="18" charset="0"/>
              </a:rPr>
              <a:t>. </a:t>
            </a:r>
            <a:r>
              <a:rPr lang="lt-LT" sz="1200" kern="1200" dirty="0">
                <a:solidFill>
                  <a:schemeClr val="tx1"/>
                </a:solidFill>
                <a:effectLst/>
                <a:latin typeface="+mn-lt"/>
                <a:ea typeface="+mn-ea"/>
                <a:cs typeface="+mn-cs"/>
              </a:rPr>
              <a:t>Projekto veiklų pradžia suprantama kaip pasirašytos pirkimo sutarties data arba kvietimo dalyvauti pirkime skelbimo ES investicijų interneto svetainėje https://esinvesticijos.lt data (vykdant konkursą arba derybas, kai toks pirkimo būdas nurodytas Pirkimų taisyklėse (Projektų administravimo ir finansavimo taisyklių 7 priedas). Projekto vykdytojui neįvykdžius šios sąlygos, administruojančioji institucija, įvertinusi šios sąlygos neįvykdymo priežastis ir projektui skirto finansavimo pagrįstumą, suderinusi su Ministerija, sumažina projekto sutartyje nustatytą projektui skirtą finansavimą (nekeisdama projekto tinkamų finansuoti išlaidų dydžio, t. y. atitinkama suma didinamas projekto vykdytojo nuosavo įnašo dydis). Jeigu administruojančioji institucija nustato, kad iki 2026 m. rugpjūčio 31 d. buvo panaudota mažiau nei 10 proc. projektui skirtų lėšų, ji inicijuoja projekto sutarties nutraukimą ir išmokėtų lėšų susigrąžinimą.</a:t>
            </a: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11</a:t>
            </a:fld>
            <a:endParaRPr lang="en-LT"/>
          </a:p>
        </p:txBody>
      </p:sp>
    </p:spTree>
    <p:extLst>
      <p:ext uri="{BB962C8B-B14F-4D97-AF65-F5344CB8AC3E}">
        <p14:creationId xmlns:p14="http://schemas.microsoft.com/office/powerpoint/2010/main" val="2134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latin typeface="Times New Roman" panose="02020603050405020304" pitchFamily="18" charset="0"/>
                <a:ea typeface="Times New Roman" panose="02020603050405020304" pitchFamily="18" charset="0"/>
              </a:rPr>
              <a:t>Įgyvendinami projektai turi siekti ....ŠESD-šiltnamio efektą sukeliančių dujų kiekis. </a:t>
            </a:r>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12</a:t>
            </a:fld>
            <a:endParaRPr lang="en-LT"/>
          </a:p>
        </p:txBody>
      </p:sp>
    </p:spTree>
    <p:extLst>
      <p:ext uri="{BB962C8B-B14F-4D97-AF65-F5344CB8AC3E}">
        <p14:creationId xmlns:p14="http://schemas.microsoft.com/office/powerpoint/2010/main" val="217029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Projektų atranka vykdoma pagal .....</a:t>
            </a: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13</a:t>
            </a:fld>
            <a:endParaRPr lang="en-LT"/>
          </a:p>
        </p:txBody>
      </p:sp>
    </p:spTree>
    <p:extLst>
      <p:ext uri="{BB962C8B-B14F-4D97-AF65-F5344CB8AC3E}">
        <p14:creationId xmlns:p14="http://schemas.microsoft.com/office/powerpoint/2010/main" val="1426984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o skaidrė">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96877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endParaRPr lang="en-GB" dirty="0"/>
          </a:p>
        </p:txBody>
      </p:sp>
    </p:spTree>
    <p:extLst>
      <p:ext uri="{BB962C8B-B14F-4D97-AF65-F5344CB8AC3E}">
        <p14:creationId xmlns:p14="http://schemas.microsoft.com/office/powerpoint/2010/main" val="13548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Lentelių</a:t>
            </a:r>
            <a:br>
              <a:rPr lang="en-GB" dirty="0"/>
            </a:br>
            <a:r>
              <a:rPr lang="en-GB" dirty="0" err="1"/>
              <a:t>dizainas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240460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263890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Tree>
    <p:extLst>
      <p:ext uri="{BB962C8B-B14F-4D97-AF65-F5344CB8AC3E}">
        <p14:creationId xmlns:p14="http://schemas.microsoft.com/office/powerpoint/2010/main" val="337225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spTree>
    <p:extLst>
      <p:ext uri="{BB962C8B-B14F-4D97-AF65-F5344CB8AC3E}">
        <p14:creationId xmlns:p14="http://schemas.microsoft.com/office/powerpoint/2010/main" val="76024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275045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8561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31305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Tree>
    <p:extLst>
      <p:ext uri="{BB962C8B-B14F-4D97-AF65-F5344CB8AC3E}">
        <p14:creationId xmlns:p14="http://schemas.microsoft.com/office/powerpoint/2010/main" val="49044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Tree>
    <p:extLst>
      <p:ext uri="{BB962C8B-B14F-4D97-AF65-F5344CB8AC3E}">
        <p14:creationId xmlns:p14="http://schemas.microsoft.com/office/powerpoint/2010/main" val="139331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6" name="Picture 5">
            <a:extLst>
              <a:ext uri="{FF2B5EF4-FFF2-40B4-BE49-F238E27FC236}">
                <a16:creationId xmlns:a16="http://schemas.microsoft.com/office/drawing/2014/main" id="{9F310B33-EF63-C141-A456-07D3E964D58A}"/>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115131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132618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528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061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1776340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619693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39196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423640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pic>
        <p:nvPicPr>
          <p:cNvPr id="3" name="Picture 2">
            <a:extLst>
              <a:ext uri="{FF2B5EF4-FFF2-40B4-BE49-F238E27FC236}">
                <a16:creationId xmlns:a16="http://schemas.microsoft.com/office/drawing/2014/main" id="{E9FA9F3D-DB9D-F74B-83B0-5A6088EE9C31}"/>
              </a:ext>
            </a:extLst>
          </p:cNvPr>
          <p:cNvPicPr>
            <a:picLocks noChangeAspect="1"/>
          </p:cNvPicPr>
          <p:nvPr userDrawn="1"/>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dirty="0"/>
              <a:t>About our</a:t>
            </a:r>
            <a:br>
              <a:rPr lang="en-GB" dirty="0"/>
            </a:br>
            <a:r>
              <a:rPr lang="en-GB" dirty="0"/>
              <a:t>Lorem ipsum</a:t>
            </a:r>
            <a:br>
              <a:rPr lang="en-GB" dirty="0"/>
            </a:br>
            <a:r>
              <a:rPr lang="en-GB" dirty="0" err="1"/>
              <a:t>dolor</a:t>
            </a:r>
            <a:r>
              <a:rPr lang="en-GB" dirty="0"/>
              <a:t> sit</a:t>
            </a:r>
            <a:endParaRPr lang="en-LT" dirty="0"/>
          </a:p>
        </p:txBody>
      </p:sp>
    </p:spTree>
    <p:extLst>
      <p:ext uri="{BB962C8B-B14F-4D97-AF65-F5344CB8AC3E}">
        <p14:creationId xmlns:p14="http://schemas.microsoft.com/office/powerpoint/2010/main" val="259078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A17AD-2019-FF49-B507-9DE671DB5CF7}"/>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751940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31305338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endParaRPr lang="en-GB" dirty="0"/>
          </a:p>
        </p:txBody>
      </p:sp>
    </p:spTree>
    <p:extLst>
      <p:ext uri="{BB962C8B-B14F-4D97-AF65-F5344CB8AC3E}">
        <p14:creationId xmlns:p14="http://schemas.microsoft.com/office/powerpoint/2010/main" val="755162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1518169739"/>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vadinimo skaidrė">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err="1"/>
              <a:t>Pavadinimas</a:t>
            </a:r>
            <a:br>
              <a:rPr lang="en-GB"/>
            </a:br>
            <a:r>
              <a:rPr lang="en-GB"/>
              <a:t>per dvi </a:t>
            </a:r>
            <a:r>
              <a:rPr lang="en-GB" err="1"/>
              <a:t>eilutes</a:t>
            </a:r>
            <a:endParaRPr lang="en-LT"/>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Vardas Pavardė, pareigos</a:t>
            </a:r>
            <a:endParaRPr lang="en-LT"/>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968776202"/>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a:t>The </a:t>
            </a:r>
            <a:r>
              <a:rPr lang="en-GB" err="1"/>
              <a:t>Amenties</a:t>
            </a:r>
            <a:endParaRPr lang="en-GB"/>
          </a:p>
          <a:p>
            <a:pPr lvl="0"/>
            <a:r>
              <a:rPr lang="en-GB"/>
              <a:t>Will you get</a:t>
            </a: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191181942"/>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err="1"/>
              <a:t>Statistikos</a:t>
            </a:r>
            <a:r>
              <a:rPr lang="en-GB"/>
              <a:t> </a:t>
            </a:r>
            <a:r>
              <a:rPr lang="en-GB" err="1"/>
              <a:t>duomenys</a:t>
            </a:r>
            <a:endParaRPr lang="en-LT"/>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52868673"/>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endParaRPr lang="en-GB"/>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endParaRPr lang="en-GB"/>
          </a:p>
        </p:txBody>
      </p:sp>
    </p:spTree>
    <p:extLst>
      <p:ext uri="{BB962C8B-B14F-4D97-AF65-F5344CB8AC3E}">
        <p14:creationId xmlns:p14="http://schemas.microsoft.com/office/powerpoint/2010/main" val="3372256376"/>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a:t>
            </a:r>
          </a:p>
        </p:txBody>
      </p:sp>
    </p:spTree>
    <p:extLst>
      <p:ext uri="{BB962C8B-B14F-4D97-AF65-F5344CB8AC3E}">
        <p14:creationId xmlns:p14="http://schemas.microsoft.com/office/powerpoint/2010/main" val="1022430469"/>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Tree>
    <p:extLst>
      <p:ext uri="{BB962C8B-B14F-4D97-AF65-F5344CB8AC3E}">
        <p14:creationId xmlns:p14="http://schemas.microsoft.com/office/powerpoint/2010/main" val="1102475713"/>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err="1"/>
              <a:t>Pavadinimas</a:t>
            </a:r>
            <a:br>
              <a:rPr lang="en-GB"/>
            </a:br>
            <a:r>
              <a:rPr lang="en-GB"/>
              <a:t>per dvi </a:t>
            </a:r>
            <a:r>
              <a:rPr lang="en-GB" err="1"/>
              <a:t>eilutes</a:t>
            </a:r>
            <a:endParaRPr lang="en-LT"/>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2638901822"/>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Tree>
    <p:extLst>
      <p:ext uri="{BB962C8B-B14F-4D97-AF65-F5344CB8AC3E}">
        <p14:creationId xmlns:p14="http://schemas.microsoft.com/office/powerpoint/2010/main" val="3134336242"/>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err="1"/>
              <a:t>Temos</a:t>
            </a:r>
            <a:r>
              <a:rPr lang="en-GB"/>
              <a:t> </a:t>
            </a:r>
            <a:r>
              <a:rPr lang="en-GB" err="1"/>
              <a:t>pavadinimas</a:t>
            </a:r>
            <a:r>
              <a:rPr lang="en-GB"/>
              <a:t> business</a:t>
            </a:r>
            <a:endParaRPr lang="en-LT"/>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r>
              <a:rPr lang="en-GB"/>
              <a:t> ipsum, </a:t>
            </a:r>
            <a:r>
              <a:rPr lang="en-GB" err="1"/>
              <a:t>iaculis</a:t>
            </a:r>
            <a:r>
              <a:rPr lang="en-GB"/>
              <a:t> </a:t>
            </a:r>
            <a:r>
              <a:rPr lang="en-GB" err="1"/>
              <a:t>vel</a:t>
            </a:r>
            <a:r>
              <a:rPr lang="en-GB"/>
              <a:t> </a:t>
            </a:r>
            <a:r>
              <a:rPr lang="en-GB" err="1"/>
              <a:t>condimentum</a:t>
            </a:r>
            <a:r>
              <a:rPr lang="en-GB"/>
              <a:t> </a:t>
            </a:r>
            <a:r>
              <a:rPr lang="en-GB" err="1"/>
              <a:t>vel</a:t>
            </a:r>
            <a:r>
              <a:rPr lang="en-GB"/>
              <a:t>, </a:t>
            </a:r>
            <a:r>
              <a:rPr lang="en-GB" err="1"/>
              <a:t>eleifend</a:t>
            </a:r>
            <a:r>
              <a:rPr lang="en-GB"/>
              <a:t> sit </a:t>
            </a:r>
            <a:r>
              <a:rPr lang="en-GB" err="1"/>
              <a:t>amet</a:t>
            </a:r>
            <a:r>
              <a:rPr lang="en-GB"/>
              <a:t> </a:t>
            </a:r>
            <a:r>
              <a:rPr lang="en-GB" err="1"/>
              <a:t>felis</a:t>
            </a:r>
            <a:r>
              <a:rPr lang="en-GB"/>
              <a:t>. In </a:t>
            </a:r>
            <a:r>
              <a:rPr lang="en-GB" err="1"/>
              <a:t>mauris</a:t>
            </a:r>
            <a:r>
              <a:rPr lang="en-GB"/>
              <a:t> </a:t>
            </a:r>
            <a:r>
              <a:rPr lang="en-GB" err="1"/>
              <a:t>nunc</a:t>
            </a:r>
            <a:r>
              <a:rPr lang="en-GB"/>
              <a:t>, </a:t>
            </a:r>
            <a:r>
              <a:rPr lang="en-GB" err="1"/>
              <a:t>scelerisque</a:t>
            </a:r>
            <a:r>
              <a:rPr lang="en-GB"/>
              <a:t> non </a:t>
            </a:r>
            <a:r>
              <a:rPr lang="en-GB" err="1"/>
              <a:t>massa</a:t>
            </a:r>
            <a:r>
              <a:rPr lang="en-GB"/>
              <a:t> </a:t>
            </a:r>
            <a:r>
              <a:rPr lang="en-GB" err="1"/>
              <a:t>quis</a:t>
            </a:r>
            <a:r>
              <a:rPr lang="en-GB"/>
              <a:t>, </a:t>
            </a:r>
            <a:r>
              <a:rPr lang="en-GB" err="1"/>
              <a:t>bibendum</a:t>
            </a:r>
            <a:r>
              <a:rPr lang="en-GB"/>
              <a:t> </a:t>
            </a:r>
            <a:r>
              <a:rPr lang="en-GB" err="1"/>
              <a:t>suscipit</a:t>
            </a:r>
            <a:r>
              <a:rPr lang="en-GB"/>
              <a:t> </a:t>
            </a:r>
            <a:r>
              <a:rPr lang="en-GB" err="1"/>
              <a:t>risus</a:t>
            </a:r>
            <a:r>
              <a:rPr lang="en-GB"/>
              <a:t>.</a:t>
            </a:r>
          </a:p>
          <a:p>
            <a:pPr lvl="0"/>
            <a:r>
              <a:rPr lang="en-GB" err="1"/>
              <a:t>Pellentesque</a:t>
            </a:r>
            <a:r>
              <a:rPr lang="en-GB"/>
              <a:t> habitant </a:t>
            </a:r>
            <a:r>
              <a:rPr lang="en-GB" err="1"/>
              <a:t>morbi</a:t>
            </a:r>
            <a:r>
              <a:rPr lang="en-GB"/>
              <a:t> </a:t>
            </a:r>
            <a:r>
              <a:rPr lang="en-GB" err="1"/>
              <a:t>tristique</a:t>
            </a:r>
            <a:r>
              <a:rPr lang="en-GB"/>
              <a:t> </a:t>
            </a:r>
            <a:r>
              <a:rPr lang="en-GB" err="1"/>
              <a:t>senectus</a:t>
            </a:r>
            <a:r>
              <a:rPr lang="en-GB"/>
              <a:t> et </a:t>
            </a:r>
            <a:r>
              <a:rPr lang="en-GB" err="1"/>
              <a:t>netus</a:t>
            </a:r>
            <a:r>
              <a:rPr lang="en-GB"/>
              <a:t> et </a:t>
            </a:r>
            <a:r>
              <a:rPr lang="en-GB" err="1"/>
              <a:t>malesuada</a:t>
            </a:r>
            <a:r>
              <a:rPr lang="en-GB"/>
              <a:t> fames ac </a:t>
            </a:r>
            <a:r>
              <a:rPr lang="en-GB" err="1"/>
              <a:t>turpis</a:t>
            </a:r>
            <a:r>
              <a:rPr lang="en-GB"/>
              <a:t> </a:t>
            </a:r>
            <a:r>
              <a:rPr lang="en-GB" err="1"/>
              <a:t>egestas</a:t>
            </a:r>
            <a:r>
              <a:rPr lang="en-GB"/>
              <a:t> </a:t>
            </a:r>
            <a:r>
              <a:rPr lang="en-GB" err="1"/>
              <a:t>pretium</a:t>
            </a:r>
            <a:r>
              <a:rPr lang="en-GB"/>
              <a:t> </a:t>
            </a:r>
            <a:r>
              <a:rPr lang="en-GB" err="1"/>
              <a:t>blandit</a:t>
            </a:r>
            <a:r>
              <a:rPr lang="en-GB"/>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Phasellus</a:t>
            </a:r>
            <a:r>
              <a:rPr lang="en-GB"/>
              <a:t> </a:t>
            </a:r>
            <a:r>
              <a:rPr lang="en-GB" err="1"/>
              <a:t>erat</a:t>
            </a:r>
            <a:endParaRPr lang="en-GB"/>
          </a:p>
          <a:p>
            <a:pPr lvl="0"/>
            <a:r>
              <a:rPr lang="en-GB"/>
              <a:t>ipsum</a:t>
            </a:r>
          </a:p>
        </p:txBody>
      </p:sp>
    </p:spTree>
    <p:extLst>
      <p:ext uri="{BB962C8B-B14F-4D97-AF65-F5344CB8AC3E}">
        <p14:creationId xmlns:p14="http://schemas.microsoft.com/office/powerpoint/2010/main" val="4061202055"/>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dirty="0"/>
              <a:t>The </a:t>
            </a:r>
            <a:r>
              <a:rPr lang="en-GB" dirty="0" err="1"/>
              <a:t>Amenties</a:t>
            </a:r>
            <a:endParaRPr lang="en-GB" dirty="0"/>
          </a:p>
          <a:p>
            <a:pPr lvl="0"/>
            <a:r>
              <a:rPr lang="en-GB" dirty="0"/>
              <a:t>Will you get</a:t>
            </a:r>
            <a:endParaRPr lang="en-LT" dirty="0"/>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19118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spTree>
    <p:extLst>
      <p:ext uri="{BB962C8B-B14F-4D97-AF65-F5344CB8AC3E}">
        <p14:creationId xmlns:p14="http://schemas.microsoft.com/office/powerpoint/2010/main" val="110247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151816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313433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Tree>
    <p:extLst>
      <p:ext uri="{BB962C8B-B14F-4D97-AF65-F5344CB8AC3E}">
        <p14:creationId xmlns:p14="http://schemas.microsoft.com/office/powerpoint/2010/main" val="40612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Tree>
    <p:extLst>
      <p:ext uri="{BB962C8B-B14F-4D97-AF65-F5344CB8AC3E}">
        <p14:creationId xmlns:p14="http://schemas.microsoft.com/office/powerpoint/2010/main" val="102243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LT" dirty="0"/>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dirty="0"/>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29279167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66" r:id="rId26"/>
    <p:sldLayoutId id="2147483690" r:id="rId27"/>
    <p:sldLayoutId id="2147483655" r:id="rId28"/>
  </p:sldLayoutIdLst>
  <p:hf sldNum="0"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LT"/>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2927916736"/>
      </p:ext>
    </p:extLst>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hf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57.svg"/><Relationship Id="rId5" Type="http://schemas.openxmlformats.org/officeDocument/2006/relationships/diagramQuickStyle" Target="../diagrams/quickStyle1.xml"/><Relationship Id="rId10" Type="http://schemas.openxmlformats.org/officeDocument/2006/relationships/image" Target="../media/image56.png"/><Relationship Id="rId4" Type="http://schemas.openxmlformats.org/officeDocument/2006/relationships/diagramLayout" Target="../diagrams/layout1.xml"/><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2" Type="http://schemas.openxmlformats.org/officeDocument/2006/relationships/hyperlink" Target="http://eur-lex.europa.eu/legal-content/LIT/TXT/?uri=CELEX:32020R0852&amp;locale=lt" TargetMode="Externa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38.xml"/><Relationship Id="rId4" Type="http://schemas.openxmlformats.org/officeDocument/2006/relationships/hyperlink" Target="https://inovacijuagentura.lt/site/binaries/content/assets/finansavimo-priemones/eve-pramonei/inaso-saltiniu-uztikrinimo-vertinimo-metodika-18.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3.svg"/></Relationships>
</file>

<file path=ppt/slides/_rels/slide19.xml.rels><?xml version="1.0" encoding="UTF-8" standalone="yes"?>
<Relationships xmlns="http://schemas.openxmlformats.org/package/2006/relationships"><Relationship Id="rId3" Type="http://schemas.openxmlformats.org/officeDocument/2006/relationships/hyperlink" Target="https://esinvesticijos.lt/dokumentai/projekto-igyvendinimo-plano-forma" TargetMode="External"/><Relationship Id="rId7" Type="http://schemas.openxmlformats.org/officeDocument/2006/relationships/image" Target="../media/image75.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hyperlink" Target="https://dms.investis.lt/" TargetMode="External"/><Relationship Id="rId4" Type="http://schemas.openxmlformats.org/officeDocument/2006/relationships/hyperlink" Target="https://esinvesticijos.lt/uploads/documents/files/Files/DMS/DMS'2021_pristatyma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mailto:alternatyvuskuras@inovacij&#371;agentura.lt" TargetMode="External"/><Relationship Id="rId7" Type="http://schemas.openxmlformats.org/officeDocument/2006/relationships/image" Target="../media/image77.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hyperlink" Target="https://eur05.safelinks.protection.outlook.com/?url=https%3A%2F%2Fwww.esinvesticijos.lt%2Fkvietimai%2Falternatyvaus-kuro-diegimas-pramones-imonese-kauno-siauliu-ir-telsiu-regionuose-1&amp;data=05%7C02%7CE.Kunigeliene%40inovacijuagentura.lt%7C4e270477b9f84b2e5b7208de066b4eeb%7C0393f3b0edef4163993815287729f485%7C0%7C0%7C638955255132768058%7CUnknown%7CTWFpbGZsb3d8eyJFbXB0eU1hcGkiOnRydWUsIlYiOiIwLjAuMDAwMCIsIlAiOiJXaW4zMiIsIkFOIjoiTWFpbCIsIldUIjoyfQ%3D%3D%7C0%7C%7C%7C&amp;sdata=LFQC%2FQ%2BDXdDc8LgRViDs0vIiCtU5nJ%2B1qaDJ7uKdkos%3D&amp;reserved=0" TargetMode="External"/><Relationship Id="rId10" Type="http://schemas.openxmlformats.org/officeDocument/2006/relationships/image" Target="../media/image80.png"/><Relationship Id="rId4" Type="http://schemas.openxmlformats.org/officeDocument/2006/relationships/hyperlink" Target="https://inovacijuagentura.lt/" TargetMode="External"/><Relationship Id="rId9" Type="http://schemas.openxmlformats.org/officeDocument/2006/relationships/image" Target="../media/image7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9.emf"/><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eur-lex.europa.eu/legal-content/LIT/TXT/?uri=CELEX:32014R0651&amp;locale=lt" TargetMode="External"/><Relationship Id="rId7" Type="http://schemas.openxmlformats.org/officeDocument/2006/relationships/image" Target="../media/image17.svg"/><Relationship Id="rId2" Type="http://schemas.openxmlformats.org/officeDocument/2006/relationships/image" Target="../media/image9.emf"/><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37.svg"/><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hyperlink" Target="https://inovacijuagentura.lt/turinys/valstyb4s-pagalbos-mokomoji-medziaga.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http://eur-lex.europa.eu/legal-content/LIT/TXT/?uri=CELEX:32014R0651&amp;locale=lt" TargetMode="External"/><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96B2-C469-654D-8D0A-DDAC68DA26B9}"/>
              </a:ext>
            </a:extLst>
          </p:cNvPr>
          <p:cNvSpPr>
            <a:spLocks noGrp="1"/>
          </p:cNvSpPr>
          <p:nvPr>
            <p:ph type="ctrTitle"/>
          </p:nvPr>
        </p:nvSpPr>
        <p:spPr>
          <a:xfrm>
            <a:off x="967150" y="1024758"/>
            <a:ext cx="7566655" cy="1521373"/>
          </a:xfrm>
        </p:spPr>
        <p:txBody>
          <a:bodyPr/>
          <a:lstStyle/>
          <a:p>
            <a:pPr algn="just"/>
            <a:r>
              <a:rPr lang="lt-LT" b="1" dirty="0"/>
              <a:t>Alternatyvaus kuro diegimas pramonės įmonėse Kauno, Šiaulių ir Telšių regionuose</a:t>
            </a:r>
            <a:endParaRPr lang="en-LT" b="1" dirty="0"/>
          </a:p>
        </p:txBody>
      </p:sp>
      <p:sp>
        <p:nvSpPr>
          <p:cNvPr id="3" name="Subtitle 2">
            <a:extLst>
              <a:ext uri="{FF2B5EF4-FFF2-40B4-BE49-F238E27FC236}">
                <a16:creationId xmlns:a16="http://schemas.microsoft.com/office/drawing/2014/main" id="{84B2C114-E3D8-1543-B0BF-27BA73BF30D6}"/>
              </a:ext>
            </a:extLst>
          </p:cNvPr>
          <p:cNvSpPr>
            <a:spLocks noGrp="1"/>
          </p:cNvSpPr>
          <p:nvPr>
            <p:ph type="subTitle" idx="1"/>
          </p:nvPr>
        </p:nvSpPr>
        <p:spPr>
          <a:xfrm>
            <a:off x="967150" y="3927174"/>
            <a:ext cx="4697381" cy="1322742"/>
          </a:xfrm>
        </p:spPr>
        <p:txBody>
          <a:bodyPr vert="horz" lIns="91440" tIns="45720" rIns="91440" bIns="45720" rtlCol="0" anchor="t">
            <a:normAutofit/>
          </a:bodyPr>
          <a:lstStyle/>
          <a:p>
            <a:r>
              <a:rPr lang="lt-LT" sz="1400" dirty="0">
                <a:latin typeface="Verdana"/>
                <a:ea typeface="Verdana"/>
              </a:rPr>
              <a:t>Viešųjų investicijų </a:t>
            </a:r>
            <a:r>
              <a:rPr lang="en-US" sz="1400" dirty="0" err="1">
                <a:latin typeface="Verdana"/>
                <a:ea typeface="Verdana"/>
              </a:rPr>
              <a:t>skyriaus</a:t>
            </a:r>
            <a:endParaRPr lang="en-US" sz="1400" dirty="0">
              <a:latin typeface="Verdana"/>
              <a:ea typeface="Verdana"/>
            </a:endParaRPr>
          </a:p>
          <a:p>
            <a:r>
              <a:rPr lang="lt-LT" sz="1400" dirty="0">
                <a:latin typeface="Verdana"/>
                <a:ea typeface="Verdana"/>
              </a:rPr>
              <a:t>Vyriausioji projektų </a:t>
            </a:r>
            <a:r>
              <a:rPr lang="en-US" sz="1400" dirty="0" err="1">
                <a:latin typeface="Verdana"/>
                <a:ea typeface="Verdana"/>
              </a:rPr>
              <a:t>vadovė</a:t>
            </a:r>
            <a:endParaRPr lang="en-US" sz="1400" dirty="0">
              <a:latin typeface="Verdana"/>
              <a:ea typeface="Verdana"/>
            </a:endParaRPr>
          </a:p>
          <a:p>
            <a:r>
              <a:rPr lang="lt-LT" sz="1400" dirty="0">
                <a:latin typeface="Verdana"/>
                <a:ea typeface="Verdana"/>
              </a:rPr>
              <a:t>Egida Kunigėlienė</a:t>
            </a:r>
          </a:p>
        </p:txBody>
      </p:sp>
    </p:spTree>
    <p:extLst>
      <p:ext uri="{BB962C8B-B14F-4D97-AF65-F5344CB8AC3E}">
        <p14:creationId xmlns:p14="http://schemas.microsoft.com/office/powerpoint/2010/main" val="47583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7E6C-FA81-6765-CF08-D8BF6B016264}"/>
            </a:ext>
          </a:extLst>
        </p:cNvPr>
        <p:cNvGrpSpPr/>
        <p:nvPr/>
      </p:nvGrpSpPr>
      <p:grpSpPr>
        <a:xfrm>
          <a:off x="0" y="0"/>
          <a:ext cx="0" cy="0"/>
          <a:chOff x="0" y="0"/>
          <a:chExt cx="0" cy="0"/>
        </a:xfrm>
      </p:grpSpPr>
      <p:grpSp>
        <p:nvGrpSpPr>
          <p:cNvPr id="5" name="Grupė 4">
            <a:extLst>
              <a:ext uri="{FF2B5EF4-FFF2-40B4-BE49-F238E27FC236}">
                <a16:creationId xmlns:a16="http://schemas.microsoft.com/office/drawing/2014/main" id="{7958B4D6-56DE-C23C-EBB7-CEAA0F261B0C}"/>
              </a:ext>
            </a:extLst>
          </p:cNvPr>
          <p:cNvGrpSpPr/>
          <p:nvPr/>
        </p:nvGrpSpPr>
        <p:grpSpPr>
          <a:xfrm rot="10800000">
            <a:off x="7570280" y="1655190"/>
            <a:ext cx="518405" cy="4135445"/>
            <a:chOff x="3196194" y="1317799"/>
            <a:chExt cx="703386" cy="3600000"/>
          </a:xfrm>
        </p:grpSpPr>
        <p:cxnSp>
          <p:nvCxnSpPr>
            <p:cNvPr id="8" name="Tiesioji jungtis 7">
              <a:extLst>
                <a:ext uri="{FF2B5EF4-FFF2-40B4-BE49-F238E27FC236}">
                  <a16:creationId xmlns:a16="http://schemas.microsoft.com/office/drawing/2014/main" id="{778C00E5-FBD0-4761-3150-D169CC3BAF98}"/>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9" name="Tiesioji jungtis 8">
              <a:extLst>
                <a:ext uri="{FF2B5EF4-FFF2-40B4-BE49-F238E27FC236}">
                  <a16:creationId xmlns:a16="http://schemas.microsoft.com/office/drawing/2014/main" id="{23FCA66D-D423-E37C-059C-5A6E8E9579ED}"/>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2" name="TextBox 1">
            <a:extLst>
              <a:ext uri="{FF2B5EF4-FFF2-40B4-BE49-F238E27FC236}">
                <a16:creationId xmlns:a16="http://schemas.microsoft.com/office/drawing/2014/main" id="{F5993E9C-36B6-3441-BF8A-591C43C24B84}"/>
              </a:ext>
            </a:extLst>
          </p:cNvPr>
          <p:cNvSpPr txBox="1"/>
          <p:nvPr/>
        </p:nvSpPr>
        <p:spPr>
          <a:xfrm>
            <a:off x="751438" y="289711"/>
            <a:ext cx="6201622" cy="6186309"/>
          </a:xfrm>
          <a:prstGeom prst="rect">
            <a:avLst/>
          </a:prstGeom>
          <a:noFill/>
        </p:spPr>
        <p:txBody>
          <a:bodyPr wrap="square">
            <a:spAutoFit/>
          </a:bodyPr>
          <a:lstStyle/>
          <a:p>
            <a:pPr marL="446088" lvl="2">
              <a:tabLst>
                <a:tab pos="472440" algn="l"/>
              </a:tabLst>
            </a:pPr>
            <a:endParaRPr lang="lt-LT" b="1" dirty="0">
              <a:solidFill>
                <a:srgbClr val="041B3D"/>
              </a:solidFill>
              <a:effectLst/>
              <a:latin typeface="Verdana" panose="020B0604030504040204" pitchFamily="34" charset="0"/>
              <a:ea typeface="Verdana" panose="020B0604030504040204" pitchFamily="34" charset="0"/>
            </a:endParaRPr>
          </a:p>
          <a:p>
            <a:pPr marL="788988" lvl="2" indent="-342900">
              <a:buFont typeface="Wingdings" panose="05000000000000000000" pitchFamily="2" charset="2"/>
              <a:buChar char="§"/>
              <a:tabLst>
                <a:tab pos="472440" algn="l"/>
              </a:tabLst>
            </a:pPr>
            <a:r>
              <a:rPr lang="lt-LT"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Neįvardytos PFSA 11.7 papunktyje kaip tinkamos finansuoti išlaidos</a:t>
            </a:r>
          </a:p>
          <a:p>
            <a:pPr marL="446088" lvl="2">
              <a:tabLst>
                <a:tab pos="472440" algn="l"/>
              </a:tabLst>
            </a:pPr>
            <a:endParaRPr lang="lt-LT" b="1" dirty="0">
              <a:solidFill>
                <a:schemeClr val="tx2">
                  <a:lumMod val="25000"/>
                </a:schemeClr>
              </a:solidFill>
              <a:effectLst/>
              <a:latin typeface="Verdana" panose="020B0604030504040204" pitchFamily="34" charset="0"/>
              <a:ea typeface="Verdana" panose="020B0604030504040204" pitchFamily="34" charset="0"/>
            </a:endParaRPr>
          </a:p>
          <a:p>
            <a:pPr marL="788988" lvl="2" indent="-342900">
              <a:buFont typeface="Wingdings" panose="05000000000000000000" pitchFamily="2" charset="2"/>
              <a:buChar char="§"/>
              <a:tabLst>
                <a:tab pos="472440" algn="l"/>
              </a:tabLst>
            </a:pPr>
            <a:r>
              <a:rPr lang="lt-LT" b="1"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Investicijos į materialųjį ir nematerialųjį turtą, susijusį su esamos įmonės pajėgumo didinimu, įmonės produkcijos įvairinimu, </a:t>
            </a:r>
            <a:r>
              <a:rPr lang="lt-LT"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kai įmonė ima gaminti naujus produktus, arba </a:t>
            </a:r>
            <a:r>
              <a:rPr lang="lt-LT" b="1"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esamos įmonės bendro gamybos proceso esminiu keitimu</a:t>
            </a:r>
          </a:p>
          <a:p>
            <a:pPr marL="446088" lvl="2">
              <a:tabLst>
                <a:tab pos="472440" algn="l"/>
              </a:tabLst>
            </a:pPr>
            <a:endParaRPr lang="lt-LT" b="1" dirty="0">
              <a:solidFill>
                <a:schemeClr val="tx2">
                  <a:lumMod val="25000"/>
                </a:schemeClr>
              </a:solidFill>
              <a:effectLst/>
              <a:latin typeface="Verdana" panose="020B0604030504040204" pitchFamily="34" charset="0"/>
              <a:ea typeface="Verdana" panose="020B0604030504040204" pitchFamily="34" charset="0"/>
            </a:endParaRPr>
          </a:p>
          <a:p>
            <a:pPr marL="788988" lvl="2" indent="-342900">
              <a:buFont typeface="Wingdings" panose="05000000000000000000" pitchFamily="2" charset="2"/>
              <a:buChar char="§"/>
              <a:tabLst>
                <a:tab pos="472440" algn="l"/>
              </a:tabLst>
            </a:pPr>
            <a:r>
              <a:rPr lang="lt-LT" b="1" dirty="0">
                <a:solidFill>
                  <a:schemeClr val="tx2">
                    <a:lumMod val="25000"/>
                  </a:schemeClr>
                </a:solidFill>
                <a:latin typeface="Verdana" panose="020B0604030504040204" pitchFamily="34" charset="0"/>
                <a:ea typeface="Verdana" panose="020B0604030504040204" pitchFamily="34" charset="0"/>
              </a:rPr>
              <a:t>Investicijos</a:t>
            </a:r>
            <a:r>
              <a:rPr lang="lt-LT" b="1" dirty="0">
                <a:solidFill>
                  <a:schemeClr val="tx2">
                    <a:lumMod val="25000"/>
                  </a:schemeClr>
                </a:solidFill>
                <a:effectLst/>
                <a:latin typeface="Verdana" panose="020B0604030504040204" pitchFamily="34" charset="0"/>
                <a:ea typeface="Verdana" panose="020B0604030504040204" pitchFamily="34" charset="0"/>
              </a:rPr>
              <a:t> </a:t>
            </a:r>
            <a:r>
              <a:rPr lang="lt-LT" b="1"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į atsinaujinančius energijos išteklius pagal Reglamento (ES) Nr. 651/2014 41 straipsnį</a:t>
            </a:r>
            <a:endParaRPr lang="lt-LT" b="1" dirty="0">
              <a:solidFill>
                <a:schemeClr val="tx2">
                  <a:lumMod val="25000"/>
                </a:schemeClr>
              </a:solidFill>
              <a:effectLst/>
              <a:latin typeface="Verdana" panose="020B0604030504040204" pitchFamily="34" charset="0"/>
              <a:ea typeface="Verdana" panose="020B0604030504040204" pitchFamily="34" charset="0"/>
            </a:endParaRPr>
          </a:p>
          <a:p>
            <a:pPr marL="788988" lvl="2" indent="-342900">
              <a:buFont typeface="Wingdings" panose="05000000000000000000" pitchFamily="2" charset="2"/>
              <a:buChar char="§"/>
              <a:tabLst>
                <a:tab pos="472440" algn="l"/>
              </a:tabLst>
            </a:pPr>
            <a:endParaRPr lang="lt-LT" b="1" dirty="0">
              <a:solidFill>
                <a:schemeClr val="tx2">
                  <a:lumMod val="25000"/>
                </a:schemeClr>
              </a:solidFill>
              <a:effectLst/>
              <a:latin typeface="Verdana" panose="020B0604030504040204" pitchFamily="34" charset="0"/>
              <a:ea typeface="Verdana" panose="020B0604030504040204" pitchFamily="34" charset="0"/>
            </a:endParaRPr>
          </a:p>
          <a:p>
            <a:pPr marL="788988" lvl="2" indent="-342900">
              <a:buFont typeface="Wingdings" panose="05000000000000000000" pitchFamily="2" charset="2"/>
              <a:buChar char="§"/>
              <a:tabLst>
                <a:tab pos="472440" algn="l"/>
              </a:tabLst>
            </a:pPr>
            <a:r>
              <a:rPr lang="lt-LT" b="1" dirty="0" err="1">
                <a:solidFill>
                  <a:schemeClr val="tx2">
                    <a:lumMod val="25000"/>
                  </a:schemeClr>
                </a:solidFill>
                <a:latin typeface="Verdana" panose="020B0604030504040204" pitchFamily="34" charset="0"/>
                <a:ea typeface="Verdana" panose="020B0604030504040204" pitchFamily="34" charset="0"/>
              </a:rPr>
              <a:t>Atliekinę</a:t>
            </a:r>
            <a:r>
              <a:rPr lang="lt-LT" b="1" dirty="0">
                <a:solidFill>
                  <a:schemeClr val="tx2">
                    <a:lumMod val="25000"/>
                  </a:schemeClr>
                </a:solidFill>
                <a:latin typeface="Verdana" panose="020B0604030504040204" pitchFamily="34" charset="0"/>
                <a:ea typeface="Verdana" panose="020B0604030504040204" pitchFamily="34" charset="0"/>
              </a:rPr>
              <a:t> ir (arba) perteklinę energiją naudojantys šilumos siurbliai, </a:t>
            </a:r>
            <a:r>
              <a:rPr lang="lt-LT" dirty="0">
                <a:solidFill>
                  <a:schemeClr val="tx2">
                    <a:lumMod val="25000"/>
                  </a:schemeClr>
                </a:solidFill>
                <a:latin typeface="Verdana" panose="020B0604030504040204" pitchFamily="34" charset="0"/>
                <a:ea typeface="Verdana" panose="020B0604030504040204" pitchFamily="34" charset="0"/>
              </a:rPr>
              <a:t>kai </a:t>
            </a:r>
            <a:r>
              <a:rPr lang="lt-LT" dirty="0" err="1">
                <a:solidFill>
                  <a:schemeClr val="tx2">
                    <a:lumMod val="25000"/>
                  </a:schemeClr>
                </a:solidFill>
                <a:latin typeface="Verdana" panose="020B0604030504040204" pitchFamily="34" charset="0"/>
                <a:ea typeface="Verdana" panose="020B0604030504040204" pitchFamily="34" charset="0"/>
              </a:rPr>
              <a:t>atliekinė</a:t>
            </a:r>
            <a:r>
              <a:rPr lang="lt-LT" dirty="0">
                <a:solidFill>
                  <a:schemeClr val="tx2">
                    <a:lumMod val="25000"/>
                  </a:schemeClr>
                </a:solidFill>
                <a:latin typeface="Verdana" panose="020B0604030504040204" pitchFamily="34" charset="0"/>
                <a:ea typeface="Verdana" panose="020B0604030504040204" pitchFamily="34" charset="0"/>
              </a:rPr>
              <a:t> energija susidaro veikiant iškastinį kurą naudojantiems įrenginiams</a:t>
            </a:r>
            <a:endParaRPr lang="lt-LT" b="1" dirty="0">
              <a:solidFill>
                <a:schemeClr val="tx2">
                  <a:lumMod val="25000"/>
                </a:schemeClr>
              </a:solidFill>
              <a:effectLst/>
              <a:latin typeface="Verdana" panose="020B0604030504040204" pitchFamily="34" charset="0"/>
              <a:ea typeface="Verdana" panose="020B0604030504040204" pitchFamily="34" charset="0"/>
            </a:endParaRPr>
          </a:p>
          <a:p>
            <a:pPr marL="446088" lvl="2">
              <a:tabLst>
                <a:tab pos="472440" algn="l"/>
              </a:tabLst>
            </a:pPr>
            <a:endParaRPr lang="lt-LT" b="1" dirty="0">
              <a:solidFill>
                <a:schemeClr val="tx2">
                  <a:lumMod val="25000"/>
                </a:schemeClr>
              </a:solidFill>
              <a:effectLst/>
              <a:latin typeface="Verdana" panose="020B0604030504040204" pitchFamily="34" charset="0"/>
              <a:ea typeface="Verdana" panose="020B0604030504040204" pitchFamily="34" charset="0"/>
            </a:endParaRPr>
          </a:p>
          <a:p>
            <a:pPr marL="788988" lvl="2" indent="-342900">
              <a:buFont typeface="Wingdings" panose="05000000000000000000" pitchFamily="2" charset="2"/>
              <a:buChar char="§"/>
              <a:tabLst>
                <a:tab pos="472440" algn="l"/>
              </a:tabLst>
            </a:pPr>
            <a:r>
              <a:rPr lang="lt-LT" b="1"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Išlaidos, susijusios su statybos darbais, </a:t>
            </a:r>
            <a:r>
              <a:rPr lang="lt-LT"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rPr>
              <a:t>kaip jie apibrėžiami Statybos įstatyme</a:t>
            </a:r>
            <a:endParaRPr lang="lt-LT" b="1" dirty="0">
              <a:solidFill>
                <a:schemeClr val="tx2">
                  <a:lumMod val="25000"/>
                </a:schemeClr>
              </a:solidFill>
              <a:latin typeface="Verdana" panose="020B0604030504040204" pitchFamily="34" charset="0"/>
              <a:ea typeface="Verdana" panose="020B060403050404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032474C9-0973-1490-DCED-AF4822133827}"/>
              </a:ext>
            </a:extLst>
          </p:cNvPr>
          <p:cNvSpPr txBox="1">
            <a:spLocks/>
          </p:cNvSpPr>
          <p:nvPr/>
        </p:nvSpPr>
        <p:spPr>
          <a:xfrm>
            <a:off x="7970855" y="2798328"/>
            <a:ext cx="3366197" cy="1544369"/>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t-LT" sz="3200" b="1" dirty="0">
                <a:solidFill>
                  <a:srgbClr val="FFFF00"/>
                </a:solidFill>
                <a:effectLst>
                  <a:outerShdw blurRad="38100" dist="38100" dir="2700000" algn="tl">
                    <a:srgbClr val="000000">
                      <a:alpha val="43137"/>
                    </a:srgbClr>
                  </a:outerShdw>
                </a:effectLst>
                <a:latin typeface="Verdana Pro"/>
                <a:ea typeface="Verdana"/>
              </a:rPr>
              <a:t>Netinkamos</a:t>
            </a:r>
          </a:p>
          <a:p>
            <a:pPr algn="ctr"/>
            <a:r>
              <a:rPr lang="lt-LT" sz="3200" b="1" dirty="0">
                <a:solidFill>
                  <a:srgbClr val="FFFF00"/>
                </a:solidFill>
                <a:effectLst>
                  <a:outerShdw blurRad="38100" dist="38100" dir="2700000" algn="tl">
                    <a:srgbClr val="000000">
                      <a:alpha val="43137"/>
                    </a:srgbClr>
                  </a:outerShdw>
                </a:effectLst>
                <a:latin typeface="Verdana Pro"/>
                <a:ea typeface="Verdana"/>
              </a:rPr>
              <a:t>finansuoti išlaidos </a:t>
            </a:r>
          </a:p>
        </p:txBody>
      </p:sp>
    </p:spTree>
    <p:extLst>
      <p:ext uri="{BB962C8B-B14F-4D97-AF65-F5344CB8AC3E}">
        <p14:creationId xmlns:p14="http://schemas.microsoft.com/office/powerpoint/2010/main" val="98914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as 33">
            <a:extLst>
              <a:ext uri="{FF2B5EF4-FFF2-40B4-BE49-F238E27FC236}">
                <a16:creationId xmlns:a16="http://schemas.microsoft.com/office/drawing/2014/main" id="{86D583CB-8934-DDE2-7BA9-CD3C3C438C83}"/>
              </a:ext>
            </a:extLst>
          </p:cNvPr>
          <p:cNvSpPr/>
          <p:nvPr/>
        </p:nvSpPr>
        <p:spPr>
          <a:xfrm>
            <a:off x="787518" y="4157881"/>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sp>
        <p:nvSpPr>
          <p:cNvPr id="14" name="TextBox 13">
            <a:extLst>
              <a:ext uri="{FF2B5EF4-FFF2-40B4-BE49-F238E27FC236}">
                <a16:creationId xmlns:a16="http://schemas.microsoft.com/office/drawing/2014/main" id="{DDF76FD5-9B43-BE85-C4EB-C056C7EA3077}"/>
              </a:ext>
            </a:extLst>
          </p:cNvPr>
          <p:cNvSpPr txBox="1"/>
          <p:nvPr/>
        </p:nvSpPr>
        <p:spPr>
          <a:xfrm>
            <a:off x="1620818" y="1191006"/>
            <a:ext cx="993215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488" indent="-1588" algn="just"/>
            <a:r>
              <a:rPr lang="lt-LT" dirty="0">
                <a:solidFill>
                  <a:srgbClr val="302857"/>
                </a:solidFill>
                <a:latin typeface="Verdana" panose="020B0604030504040204" pitchFamily="34" charset="0"/>
                <a:ea typeface="Verdana" panose="020B0604030504040204" pitchFamily="34" charset="0"/>
              </a:rPr>
              <a:t>Projekto </a:t>
            </a:r>
            <a:r>
              <a:rPr lang="lt-LT" b="1" dirty="0">
                <a:solidFill>
                  <a:srgbClr val="302857"/>
                </a:solidFill>
                <a:latin typeface="Verdana" panose="020B0604030504040204" pitchFamily="34" charset="0"/>
                <a:ea typeface="Verdana" panose="020B0604030504040204" pitchFamily="34" charset="0"/>
              </a:rPr>
              <a:t>veiklų pradžia </a:t>
            </a:r>
            <a:r>
              <a:rPr lang="lt-LT" dirty="0">
                <a:solidFill>
                  <a:srgbClr val="302857"/>
                </a:solidFill>
                <a:latin typeface="Verdana" panose="020B0604030504040204" pitchFamily="34" charset="0"/>
                <a:ea typeface="Verdana" panose="020B0604030504040204" pitchFamily="34" charset="0"/>
              </a:rPr>
              <a:t>– ne anksčiau nei</a:t>
            </a:r>
            <a:r>
              <a:rPr lang="en-US" dirty="0">
                <a:solidFill>
                  <a:srgbClr val="302857"/>
                </a:solidFill>
                <a:latin typeface="Verdana" panose="020B0604030504040204" pitchFamily="34" charset="0"/>
                <a:ea typeface="Verdana" panose="020B0604030504040204" pitchFamily="34" charset="0"/>
              </a:rPr>
              <a:t> PĮP </a:t>
            </a:r>
            <a:r>
              <a:rPr lang="en-US" dirty="0" err="1">
                <a:solidFill>
                  <a:srgbClr val="302857"/>
                </a:solidFill>
                <a:latin typeface="Verdana" panose="020B0604030504040204" pitchFamily="34" charset="0"/>
                <a:ea typeface="Verdana" panose="020B0604030504040204" pitchFamily="34" charset="0"/>
              </a:rPr>
              <a:t>pateikimas</a:t>
            </a:r>
            <a:r>
              <a:rPr lang="en-US" dirty="0">
                <a:solidFill>
                  <a:srgbClr val="302857"/>
                </a:solidFill>
                <a:latin typeface="Verdana" panose="020B0604030504040204" pitchFamily="34" charset="0"/>
                <a:ea typeface="Verdana" panose="020B0604030504040204" pitchFamily="34" charset="0"/>
              </a:rPr>
              <a:t> </a:t>
            </a:r>
            <a:r>
              <a:rPr lang="en-US" dirty="0" err="1">
                <a:solidFill>
                  <a:srgbClr val="302857"/>
                </a:solidFill>
                <a:latin typeface="Verdana" panose="020B0604030504040204" pitchFamily="34" charset="0"/>
                <a:ea typeface="Verdana" panose="020B0604030504040204" pitchFamily="34" charset="0"/>
              </a:rPr>
              <a:t>Agentūrai</a:t>
            </a:r>
            <a:endParaRPr lang="lt-LT" b="1" dirty="0">
              <a:solidFill>
                <a:srgbClr val="302857"/>
              </a:solidFill>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60BEB333-74CD-B3EA-E039-05830C7791A0}"/>
              </a:ext>
            </a:extLst>
          </p:cNvPr>
          <p:cNvSpPr txBox="1"/>
          <p:nvPr/>
        </p:nvSpPr>
        <p:spPr>
          <a:xfrm>
            <a:off x="1656199" y="1946248"/>
            <a:ext cx="998691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000" algn="just"/>
            <a:r>
              <a:rPr lang="lt-LT" b="0" i="0" dirty="0">
                <a:solidFill>
                  <a:srgbClr val="302857"/>
                </a:solidFill>
                <a:latin typeface="Verdana" panose="020B0604030504040204" pitchFamily="34" charset="0"/>
                <a:ea typeface="Verdana" panose="020B0604030504040204" pitchFamily="34" charset="0"/>
              </a:rPr>
              <a:t>Projekto veiklos turi būti</a:t>
            </a:r>
            <a:r>
              <a:rPr lang="en-US" b="0" i="0" dirty="0">
                <a:solidFill>
                  <a:srgbClr val="302857"/>
                </a:solidFill>
                <a:latin typeface="Verdana" panose="020B0604030504040204" pitchFamily="34" charset="0"/>
                <a:ea typeface="Verdana" panose="020B0604030504040204" pitchFamily="34" charset="0"/>
              </a:rPr>
              <a:t> </a:t>
            </a:r>
            <a:r>
              <a:rPr lang="lt-LT" b="1" i="0" dirty="0">
                <a:solidFill>
                  <a:srgbClr val="302857"/>
                </a:solidFill>
                <a:latin typeface="Verdana" panose="020B0604030504040204" pitchFamily="34" charset="0"/>
                <a:ea typeface="Verdana" panose="020B0604030504040204" pitchFamily="34" charset="0"/>
              </a:rPr>
              <a:t>pradėtos įgyvendinti per 3 mėnesius </a:t>
            </a:r>
            <a:r>
              <a:rPr lang="lt-LT" b="0" i="0" dirty="0">
                <a:solidFill>
                  <a:srgbClr val="302857"/>
                </a:solidFill>
                <a:latin typeface="Verdana" panose="020B0604030504040204" pitchFamily="34" charset="0"/>
                <a:ea typeface="Verdana" panose="020B0604030504040204" pitchFamily="34" charset="0"/>
              </a:rPr>
              <a:t>nuo projekto sutarties pasirašymo dienos</a:t>
            </a:r>
            <a:endParaRPr lang="lt-LT" b="1" dirty="0">
              <a:solidFill>
                <a:srgbClr val="302857"/>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98412BC5-99AA-85E6-65CA-FCFEFE02A09C}"/>
              </a:ext>
            </a:extLst>
          </p:cNvPr>
          <p:cNvSpPr txBox="1"/>
          <p:nvPr/>
        </p:nvSpPr>
        <p:spPr>
          <a:xfrm>
            <a:off x="1702493" y="2937629"/>
            <a:ext cx="994061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lt-LT" dirty="0">
                <a:solidFill>
                  <a:srgbClr val="302857"/>
                </a:solidFill>
                <a:latin typeface="Verdana" panose="020B0604030504040204" pitchFamily="34" charset="0"/>
                <a:ea typeface="Verdana" panose="020B0604030504040204" pitchFamily="34" charset="0"/>
              </a:rPr>
              <a:t>Projekto veiklų </a:t>
            </a:r>
            <a:r>
              <a:rPr lang="lt-LT" b="1" dirty="0">
                <a:solidFill>
                  <a:srgbClr val="302857"/>
                </a:solidFill>
                <a:latin typeface="Verdana" panose="020B0604030504040204" pitchFamily="34" charset="0"/>
                <a:ea typeface="Verdana" panose="020B0604030504040204" pitchFamily="34" charset="0"/>
              </a:rPr>
              <a:t>įgyvendinimo trukmė iki 30</a:t>
            </a:r>
            <a:r>
              <a:rPr lang="lt-LT" dirty="0">
                <a:solidFill>
                  <a:srgbClr val="302857"/>
                </a:solidFill>
                <a:latin typeface="Verdana" panose="020B0604030504040204" pitchFamily="34" charset="0"/>
                <a:ea typeface="Verdana" panose="020B0604030504040204" pitchFamily="34" charset="0"/>
              </a:rPr>
              <a:t> </a:t>
            </a:r>
            <a:r>
              <a:rPr lang="lt-LT" b="1" dirty="0">
                <a:solidFill>
                  <a:srgbClr val="302857"/>
                </a:solidFill>
                <a:latin typeface="Verdana" panose="020B0604030504040204" pitchFamily="34" charset="0"/>
                <a:ea typeface="Verdana" panose="020B0604030504040204" pitchFamily="34" charset="0"/>
              </a:rPr>
              <a:t> mėnesių </a:t>
            </a:r>
            <a:r>
              <a:rPr lang="lt-LT" dirty="0">
                <a:solidFill>
                  <a:srgbClr val="302857"/>
                </a:solidFill>
                <a:latin typeface="Verdana" panose="020B0604030504040204" pitchFamily="34" charset="0"/>
                <a:ea typeface="Verdana" panose="020B0604030504040204" pitchFamily="34" charset="0"/>
              </a:rPr>
              <a:t>nuo projekto sutarties</a:t>
            </a:r>
            <a:endParaRPr lang="en-US" dirty="0">
              <a:solidFill>
                <a:srgbClr val="302857"/>
              </a:solidFill>
              <a:latin typeface="Verdana" panose="020B0604030504040204" pitchFamily="34" charset="0"/>
              <a:ea typeface="Verdana" panose="020B0604030504040204" pitchFamily="34" charset="0"/>
            </a:endParaRPr>
          </a:p>
          <a:p>
            <a:r>
              <a:rPr lang="lt-LT" dirty="0">
                <a:solidFill>
                  <a:srgbClr val="302857"/>
                </a:solidFill>
                <a:latin typeface="Verdana" panose="020B0604030504040204" pitchFamily="34" charset="0"/>
                <a:ea typeface="Verdana" panose="020B0604030504040204" pitchFamily="34" charset="0"/>
              </a:rPr>
              <a:t>pasirašymo dienos, tačiau </a:t>
            </a:r>
            <a:r>
              <a:rPr lang="lt-LT" b="1" dirty="0">
                <a:solidFill>
                  <a:srgbClr val="302857"/>
                </a:solidFill>
                <a:latin typeface="Verdana" panose="020B0604030504040204" pitchFamily="34" charset="0"/>
                <a:ea typeface="Verdana" panose="020B0604030504040204" pitchFamily="34" charset="0"/>
              </a:rPr>
              <a:t>ne ilgiau kaip iki 2029-09-01. </a:t>
            </a:r>
            <a:r>
              <a:rPr lang="lt-LT" dirty="0">
                <a:solidFill>
                  <a:schemeClr val="tx2">
                    <a:lumMod val="25000"/>
                  </a:schemeClr>
                </a:solidFill>
                <a:latin typeface="Verdana" panose="020B0604030504040204" pitchFamily="34" charset="0"/>
                <a:ea typeface="Verdana" panose="020B0604030504040204" pitchFamily="34" charset="0"/>
              </a:rPr>
              <a:t>Ne mažiau kaip </a:t>
            </a:r>
            <a:r>
              <a:rPr lang="lt-LT" b="1" dirty="0">
                <a:solidFill>
                  <a:schemeClr val="tx2">
                    <a:lumMod val="25000"/>
                  </a:schemeClr>
                </a:solidFill>
                <a:latin typeface="Verdana" panose="020B0604030504040204" pitchFamily="34" charset="0"/>
                <a:ea typeface="Verdana" panose="020B0604030504040204" pitchFamily="34" charset="0"/>
              </a:rPr>
              <a:t>20 proc</a:t>
            </a:r>
            <a:r>
              <a:rPr lang="lt-LT" dirty="0">
                <a:solidFill>
                  <a:schemeClr val="tx2">
                    <a:lumMod val="25000"/>
                  </a:schemeClr>
                </a:solidFill>
                <a:latin typeface="Verdana" panose="020B0604030504040204" pitchFamily="34" charset="0"/>
                <a:ea typeface="Verdana" panose="020B0604030504040204" pitchFamily="34" charset="0"/>
              </a:rPr>
              <a:t>. projektui skirtų lėšų turi būti </a:t>
            </a:r>
            <a:r>
              <a:rPr lang="lt-LT" b="1" dirty="0">
                <a:solidFill>
                  <a:schemeClr val="tx2">
                    <a:lumMod val="25000"/>
                  </a:schemeClr>
                </a:solidFill>
                <a:latin typeface="Verdana" panose="020B0604030504040204" pitchFamily="34" charset="0"/>
                <a:ea typeface="Verdana" panose="020B0604030504040204" pitchFamily="34" charset="0"/>
              </a:rPr>
              <a:t>panaudota iki 2026-08-31 </a:t>
            </a:r>
          </a:p>
        </p:txBody>
      </p:sp>
      <p:sp>
        <p:nvSpPr>
          <p:cNvPr id="23" name="Ovalas 22">
            <a:extLst>
              <a:ext uri="{FF2B5EF4-FFF2-40B4-BE49-F238E27FC236}">
                <a16:creationId xmlns:a16="http://schemas.microsoft.com/office/drawing/2014/main" id="{CEE0C506-4377-982B-15AD-20785EF97BE6}"/>
              </a:ext>
            </a:extLst>
          </p:cNvPr>
          <p:cNvSpPr/>
          <p:nvPr/>
        </p:nvSpPr>
        <p:spPr>
          <a:xfrm>
            <a:off x="751047" y="1045657"/>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5" name="Grafinis elementas 24" descr="Daily calendar outline">
            <a:extLst>
              <a:ext uri="{FF2B5EF4-FFF2-40B4-BE49-F238E27FC236}">
                <a16:creationId xmlns:a16="http://schemas.microsoft.com/office/drawing/2014/main" id="{9C6C9E8E-714B-7335-8297-47676349B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7275" y="1127596"/>
            <a:ext cx="557705" cy="557705"/>
          </a:xfrm>
          <a:prstGeom prst="rect">
            <a:avLst/>
          </a:prstGeom>
        </p:spPr>
      </p:pic>
      <p:sp>
        <p:nvSpPr>
          <p:cNvPr id="6" name="TextBox 5">
            <a:extLst>
              <a:ext uri="{FF2B5EF4-FFF2-40B4-BE49-F238E27FC236}">
                <a16:creationId xmlns:a16="http://schemas.microsoft.com/office/drawing/2014/main" id="{F2408066-17AC-6DC6-E6DA-D9FA39581FB9}"/>
              </a:ext>
            </a:extLst>
          </p:cNvPr>
          <p:cNvSpPr txBox="1"/>
          <p:nvPr/>
        </p:nvSpPr>
        <p:spPr>
          <a:xfrm>
            <a:off x="1743331" y="4219161"/>
            <a:ext cx="994061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lt-LT" dirty="0" err="1">
                <a:solidFill>
                  <a:srgbClr val="302857"/>
                </a:solidFill>
                <a:latin typeface="Verdana" panose="020B0604030504040204" pitchFamily="34" charset="0"/>
                <a:ea typeface="Verdana" panose="020B0604030504040204" pitchFamily="34" charset="0"/>
              </a:rPr>
              <a:t>Projekt</a:t>
            </a:r>
            <a:r>
              <a:rPr lang="en-US" dirty="0">
                <a:solidFill>
                  <a:srgbClr val="302857"/>
                </a:solidFill>
                <a:latin typeface="Verdana" panose="020B0604030504040204" pitchFamily="34" charset="0"/>
                <a:ea typeface="Verdana" panose="020B0604030504040204" pitchFamily="34" charset="0"/>
              </a:rPr>
              <a:t>o</a:t>
            </a:r>
            <a:r>
              <a:rPr lang="lt-LT" dirty="0">
                <a:solidFill>
                  <a:srgbClr val="302857"/>
                </a:solidFill>
                <a:latin typeface="Verdana" panose="020B0604030504040204" pitchFamily="34" charset="0"/>
                <a:ea typeface="Verdana" panose="020B0604030504040204" pitchFamily="34" charset="0"/>
              </a:rPr>
              <a:t> </a:t>
            </a:r>
            <a:r>
              <a:rPr lang="lt-LT" b="1" dirty="0" err="1">
                <a:solidFill>
                  <a:srgbClr val="302857"/>
                </a:solidFill>
                <a:latin typeface="Verdana" panose="020B0604030504040204" pitchFamily="34" charset="0"/>
                <a:ea typeface="Verdana" panose="020B0604030504040204" pitchFamily="34" charset="0"/>
              </a:rPr>
              <a:t>veikl</a:t>
            </a:r>
            <a:r>
              <a:rPr lang="en-US" b="1" dirty="0" err="1">
                <a:solidFill>
                  <a:srgbClr val="302857"/>
                </a:solidFill>
                <a:latin typeface="Verdana" panose="020B0604030504040204" pitchFamily="34" charset="0"/>
                <a:ea typeface="Verdana" panose="020B0604030504040204" pitchFamily="34" charset="0"/>
              </a:rPr>
              <a:t>os</a:t>
            </a:r>
            <a:r>
              <a:rPr lang="lt-LT" b="1" dirty="0">
                <a:solidFill>
                  <a:srgbClr val="302857"/>
                </a:solidFill>
                <a:latin typeface="Verdana" panose="020B0604030504040204" pitchFamily="34" charset="0"/>
                <a:ea typeface="Verdana" panose="020B0604030504040204" pitchFamily="34" charset="0"/>
              </a:rPr>
              <a:t> įgyvendinimo</a:t>
            </a:r>
            <a:r>
              <a:rPr lang="en-US" b="1" dirty="0">
                <a:solidFill>
                  <a:srgbClr val="302857"/>
                </a:solidFill>
                <a:latin typeface="Verdana" panose="020B0604030504040204" pitchFamily="34" charset="0"/>
                <a:ea typeface="Verdana" panose="020B0604030504040204" pitchFamily="34" charset="0"/>
              </a:rPr>
              <a:t>s</a:t>
            </a:r>
            <a:r>
              <a:rPr lang="lt-LT" b="1" dirty="0">
                <a:solidFill>
                  <a:srgbClr val="302857"/>
                </a:solidFill>
                <a:latin typeface="Verdana" panose="020B0604030504040204" pitchFamily="34" charset="0"/>
                <a:ea typeface="Verdana" panose="020B0604030504040204" pitchFamily="34" charset="0"/>
              </a:rPr>
              <a:t> Kauno, Šiaulių ir Telšių regionuose </a:t>
            </a:r>
          </a:p>
        </p:txBody>
      </p:sp>
      <p:sp>
        <p:nvSpPr>
          <p:cNvPr id="8" name="Suapvalintas stačiakampis 4">
            <a:extLst>
              <a:ext uri="{FF2B5EF4-FFF2-40B4-BE49-F238E27FC236}">
                <a16:creationId xmlns:a16="http://schemas.microsoft.com/office/drawing/2014/main" id="{06D3E97E-3899-F910-C29F-56E1709C63F6}"/>
              </a:ext>
            </a:extLst>
          </p:cNvPr>
          <p:cNvSpPr/>
          <p:nvPr/>
        </p:nvSpPr>
        <p:spPr>
          <a:xfrm>
            <a:off x="1656199" y="1968707"/>
            <a:ext cx="10022293" cy="725989"/>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0" name="Suapvalintas stačiakampis 4">
            <a:extLst>
              <a:ext uri="{FF2B5EF4-FFF2-40B4-BE49-F238E27FC236}">
                <a16:creationId xmlns:a16="http://schemas.microsoft.com/office/drawing/2014/main" id="{2B4410CB-BF1F-1C75-5867-BE100F5AA4A3}"/>
              </a:ext>
            </a:extLst>
          </p:cNvPr>
          <p:cNvSpPr/>
          <p:nvPr/>
        </p:nvSpPr>
        <p:spPr>
          <a:xfrm>
            <a:off x="1614153" y="1025404"/>
            <a:ext cx="10022293" cy="725989"/>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1" name="Suapvalintas stačiakampis 4">
            <a:extLst>
              <a:ext uri="{FF2B5EF4-FFF2-40B4-BE49-F238E27FC236}">
                <a16:creationId xmlns:a16="http://schemas.microsoft.com/office/drawing/2014/main" id="{22C7DFE8-F2D9-9119-641B-67B43B2F2E92}"/>
              </a:ext>
            </a:extLst>
          </p:cNvPr>
          <p:cNvSpPr/>
          <p:nvPr/>
        </p:nvSpPr>
        <p:spPr>
          <a:xfrm>
            <a:off x="1661656" y="2936175"/>
            <a:ext cx="10022293" cy="1080402"/>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3" name="Suapvalintas stačiakampis 4">
            <a:extLst>
              <a:ext uri="{FF2B5EF4-FFF2-40B4-BE49-F238E27FC236}">
                <a16:creationId xmlns:a16="http://schemas.microsoft.com/office/drawing/2014/main" id="{3937C6E4-3E20-0430-8D2B-9E0E2420AC23}"/>
              </a:ext>
            </a:extLst>
          </p:cNvPr>
          <p:cNvSpPr/>
          <p:nvPr/>
        </p:nvSpPr>
        <p:spPr>
          <a:xfrm>
            <a:off x="1661656" y="4198168"/>
            <a:ext cx="10022293" cy="769441"/>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pic>
        <p:nvPicPr>
          <p:cNvPr id="5" name="Grafinis elementas 4" descr="Map with pin outline">
            <a:extLst>
              <a:ext uri="{FF2B5EF4-FFF2-40B4-BE49-F238E27FC236}">
                <a16:creationId xmlns:a16="http://schemas.microsoft.com/office/drawing/2014/main" id="{CFE86901-DCF4-6478-9FC1-564B6CD6B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859" y="4219161"/>
            <a:ext cx="594932" cy="594932"/>
          </a:xfrm>
          <a:prstGeom prst="rect">
            <a:avLst/>
          </a:prstGeom>
        </p:spPr>
      </p:pic>
      <p:sp>
        <p:nvSpPr>
          <p:cNvPr id="31" name="Suapvalintas stačiakampis 4">
            <a:extLst>
              <a:ext uri="{FF2B5EF4-FFF2-40B4-BE49-F238E27FC236}">
                <a16:creationId xmlns:a16="http://schemas.microsoft.com/office/drawing/2014/main" id="{785101DA-F405-BEAF-C404-1E3637D76305}"/>
              </a:ext>
            </a:extLst>
          </p:cNvPr>
          <p:cNvSpPr/>
          <p:nvPr/>
        </p:nvSpPr>
        <p:spPr>
          <a:xfrm>
            <a:off x="1690128" y="5149201"/>
            <a:ext cx="10047023" cy="1124038"/>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32" name="Ovalas 31">
            <a:extLst>
              <a:ext uri="{FF2B5EF4-FFF2-40B4-BE49-F238E27FC236}">
                <a16:creationId xmlns:a16="http://schemas.microsoft.com/office/drawing/2014/main" id="{FDE888A7-F1AF-4C04-875F-23CD5D67189F}"/>
              </a:ext>
            </a:extLst>
          </p:cNvPr>
          <p:cNvSpPr/>
          <p:nvPr/>
        </p:nvSpPr>
        <p:spPr>
          <a:xfrm>
            <a:off x="751047" y="1940584"/>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4" name="Grafinis elementas 23" descr="Hourglass 60% outline">
            <a:extLst>
              <a:ext uri="{FF2B5EF4-FFF2-40B4-BE49-F238E27FC236}">
                <a16:creationId xmlns:a16="http://schemas.microsoft.com/office/drawing/2014/main" id="{010BFF75-0C99-2A21-9A75-5FDFE2BEFE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3671" y="2041943"/>
            <a:ext cx="551309" cy="551309"/>
          </a:xfrm>
          <a:prstGeom prst="rect">
            <a:avLst/>
          </a:prstGeom>
        </p:spPr>
      </p:pic>
      <p:sp>
        <p:nvSpPr>
          <p:cNvPr id="35" name="Ovalas 34">
            <a:extLst>
              <a:ext uri="{FF2B5EF4-FFF2-40B4-BE49-F238E27FC236}">
                <a16:creationId xmlns:a16="http://schemas.microsoft.com/office/drawing/2014/main" id="{FBE5336F-3C46-E2EC-2056-D82041DEC43C}"/>
              </a:ext>
            </a:extLst>
          </p:cNvPr>
          <p:cNvSpPr/>
          <p:nvPr/>
        </p:nvSpPr>
        <p:spPr>
          <a:xfrm>
            <a:off x="794339" y="5532487"/>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sp>
        <p:nvSpPr>
          <p:cNvPr id="39" name="TextBox 38">
            <a:extLst>
              <a:ext uri="{FF2B5EF4-FFF2-40B4-BE49-F238E27FC236}">
                <a16:creationId xmlns:a16="http://schemas.microsoft.com/office/drawing/2014/main" id="{AC257CDC-2799-F4E2-74CE-CAF4918B2FDE}"/>
              </a:ext>
            </a:extLst>
          </p:cNvPr>
          <p:cNvSpPr txBox="1"/>
          <p:nvPr/>
        </p:nvSpPr>
        <p:spPr>
          <a:xfrm>
            <a:off x="1778987" y="5183028"/>
            <a:ext cx="9949107" cy="923330"/>
          </a:xfrm>
          <a:prstGeom prst="rect">
            <a:avLst/>
          </a:prstGeom>
          <a:noFill/>
          <a:ln>
            <a:noFill/>
          </a:ln>
        </p:spPr>
        <p:txBody>
          <a:bodyPr wrap="square">
            <a:spAutoFit/>
          </a:bodyPr>
          <a:lstStyle/>
          <a:p>
            <a:pPr algn="just"/>
            <a:r>
              <a:rPr lang="en-US" dirty="0" err="1">
                <a:solidFill>
                  <a:srgbClr val="0B0D32"/>
                </a:solidFill>
                <a:latin typeface="Verdana" panose="020B0604030504040204" pitchFamily="34" charset="0"/>
                <a:ea typeface="Verdana" panose="020B0604030504040204" pitchFamily="34" charset="0"/>
              </a:rPr>
              <a:t>Projekte</a:t>
            </a:r>
            <a:r>
              <a:rPr lang="en-US" dirty="0">
                <a:solidFill>
                  <a:srgbClr val="0B0D3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numatytos</a:t>
            </a:r>
            <a:r>
              <a:rPr lang="en-US" dirty="0">
                <a:solidFill>
                  <a:schemeClr val="accent2"/>
                </a:solidFill>
                <a:latin typeface="Verdana" panose="020B0604030504040204" pitchFamily="34" charset="0"/>
                <a:ea typeface="Verdana" panose="020B0604030504040204" pitchFamily="34" charset="0"/>
              </a:rPr>
              <a:t> </a:t>
            </a:r>
            <a:r>
              <a:rPr lang="en-US" b="1" dirty="0" err="1">
                <a:solidFill>
                  <a:schemeClr val="accent2"/>
                </a:solidFill>
                <a:latin typeface="Verdana" panose="020B0604030504040204" pitchFamily="34" charset="0"/>
                <a:ea typeface="Verdana" panose="020B0604030504040204" pitchFamily="34" charset="0"/>
              </a:rPr>
              <a:t>veiklos</a:t>
            </a:r>
            <a:r>
              <a:rPr lang="en-US" b="1" dirty="0">
                <a:solidFill>
                  <a:schemeClr val="accent2"/>
                </a:solidFill>
                <a:latin typeface="Verdana" panose="020B0604030504040204" pitchFamily="34" charset="0"/>
                <a:ea typeface="Verdana" panose="020B0604030504040204" pitchFamily="34" charset="0"/>
              </a:rPr>
              <a:t> </a:t>
            </a:r>
            <a:r>
              <a:rPr lang="en-US" b="1" dirty="0" err="1">
                <a:solidFill>
                  <a:schemeClr val="accent2"/>
                </a:solidFill>
                <a:latin typeface="Verdana" panose="020B0604030504040204" pitchFamily="34" charset="0"/>
                <a:ea typeface="Verdana" panose="020B0604030504040204" pitchFamily="34" charset="0"/>
              </a:rPr>
              <a:t>turi</a:t>
            </a:r>
            <a:r>
              <a:rPr lang="en-US" b="1" dirty="0">
                <a:solidFill>
                  <a:schemeClr val="accent2"/>
                </a:solidFill>
                <a:latin typeface="Verdana" panose="020B0604030504040204" pitchFamily="34" charset="0"/>
                <a:ea typeface="Verdana" panose="020B0604030504040204" pitchFamily="34" charset="0"/>
              </a:rPr>
              <a:t> </a:t>
            </a:r>
            <a:r>
              <a:rPr lang="en-US" b="1" dirty="0" err="1">
                <a:solidFill>
                  <a:schemeClr val="accent2"/>
                </a:solidFill>
                <a:latin typeface="Verdana" panose="020B0604030504040204" pitchFamily="34" charset="0"/>
                <a:ea typeface="Verdana" panose="020B0604030504040204" pitchFamily="34" charset="0"/>
              </a:rPr>
              <a:t>atitikti</a:t>
            </a:r>
            <a:r>
              <a:rPr lang="en-US" b="1"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kartu</a:t>
            </a:r>
            <a:r>
              <a:rPr lang="en-US"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su</a:t>
            </a:r>
            <a:r>
              <a:rPr lang="en-US" dirty="0">
                <a:solidFill>
                  <a:schemeClr val="accent2"/>
                </a:solidFill>
                <a:latin typeface="Verdana" panose="020B0604030504040204" pitchFamily="34" charset="0"/>
                <a:ea typeface="Verdana" panose="020B0604030504040204" pitchFamily="34" charset="0"/>
              </a:rPr>
              <a:t> PĮP </a:t>
            </a:r>
            <a:r>
              <a:rPr lang="en-US" dirty="0" err="1">
                <a:solidFill>
                  <a:schemeClr val="accent2"/>
                </a:solidFill>
                <a:latin typeface="Verdana" panose="020B0604030504040204" pitchFamily="34" charset="0"/>
                <a:ea typeface="Verdana" panose="020B0604030504040204" pitchFamily="34" charset="0"/>
              </a:rPr>
              <a:t>pateiktoje</a:t>
            </a:r>
            <a:r>
              <a:rPr lang="en-US"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energijos</a:t>
            </a:r>
            <a:r>
              <a:rPr lang="en-US"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vartojimo</a:t>
            </a:r>
            <a:r>
              <a:rPr lang="en-US"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audito</a:t>
            </a:r>
            <a:r>
              <a:rPr lang="en-US"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ataskaitoje</a:t>
            </a:r>
            <a:r>
              <a:rPr lang="lt-LT" dirty="0">
                <a:solidFill>
                  <a:schemeClr val="accent2"/>
                </a:solidFill>
                <a:latin typeface="Verdana" panose="020B0604030504040204" pitchFamily="34" charset="0"/>
                <a:ea typeface="Verdana" panose="020B0604030504040204" pitchFamily="34" charset="0"/>
              </a:rPr>
              <a:t>, </a:t>
            </a:r>
            <a:r>
              <a:rPr lang="lt-LT" b="1" dirty="0">
                <a:solidFill>
                  <a:schemeClr val="accent2"/>
                </a:solidFill>
                <a:effectLst/>
                <a:latin typeface="Verdana" panose="020B0604030504040204" pitchFamily="34" charset="0"/>
                <a:ea typeface="Verdana" panose="020B0604030504040204" pitchFamily="34" charset="0"/>
                <a:cs typeface="Times New Roman" panose="02020603050405020304" pitchFamily="18" charset="0"/>
              </a:rPr>
              <a:t>parengtoje ne anksčiau kaip 1 kalendoriniai metai</a:t>
            </a:r>
            <a:r>
              <a:rPr lang="lt-LT" dirty="0">
                <a:solidFill>
                  <a:schemeClr val="accent2"/>
                </a:solidFill>
                <a:effectLst/>
                <a:latin typeface="Verdana" panose="020B0604030504040204" pitchFamily="34" charset="0"/>
                <a:ea typeface="Verdana" panose="020B0604030504040204" pitchFamily="34" charset="0"/>
                <a:cs typeface="Times New Roman" panose="02020603050405020304" pitchFamily="18" charset="0"/>
              </a:rPr>
              <a:t> iki PĮP pateikimo Agentūrai, </a:t>
            </a:r>
            <a:r>
              <a:rPr lang="en-US" dirty="0" err="1">
                <a:solidFill>
                  <a:schemeClr val="accent2"/>
                </a:solidFill>
                <a:latin typeface="Verdana" panose="020B0604030504040204" pitchFamily="34" charset="0"/>
                <a:ea typeface="Verdana" panose="020B0604030504040204" pitchFamily="34" charset="0"/>
              </a:rPr>
              <a:t>rekomenduojamas</a:t>
            </a:r>
            <a:r>
              <a:rPr lang="en-US" dirty="0">
                <a:solidFill>
                  <a:schemeClr val="accent2"/>
                </a:solidFill>
                <a:latin typeface="Verdana" panose="020B0604030504040204" pitchFamily="34" charset="0"/>
                <a:ea typeface="Verdana" panose="020B0604030504040204" pitchFamily="34" charset="0"/>
              </a:rPr>
              <a:t> </a:t>
            </a:r>
            <a:r>
              <a:rPr lang="en-US" dirty="0" err="1">
                <a:solidFill>
                  <a:schemeClr val="accent2"/>
                </a:solidFill>
                <a:latin typeface="Verdana" panose="020B0604030504040204" pitchFamily="34" charset="0"/>
                <a:ea typeface="Verdana" panose="020B0604030504040204" pitchFamily="34" charset="0"/>
              </a:rPr>
              <a:t>priemones</a:t>
            </a:r>
            <a:endParaRPr lang="en-US" dirty="0">
              <a:solidFill>
                <a:schemeClr val="accent2"/>
              </a:solidFill>
              <a:latin typeface="Verdana" panose="020B0604030504040204" pitchFamily="34" charset="0"/>
              <a:ea typeface="Verdana" panose="020B0604030504040204" pitchFamily="34" charset="0"/>
            </a:endParaRPr>
          </a:p>
        </p:txBody>
      </p:sp>
      <p:pic>
        <p:nvPicPr>
          <p:cNvPr id="41" name="Grafinis elementas 40" descr="Closed book outline">
            <a:extLst>
              <a:ext uri="{FF2B5EF4-FFF2-40B4-BE49-F238E27FC236}">
                <a16:creationId xmlns:a16="http://schemas.microsoft.com/office/drawing/2014/main" id="{EDDC2F7B-791E-C2BA-7976-C6F277AB1C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366" y="5621849"/>
            <a:ext cx="523908" cy="523908"/>
          </a:xfrm>
          <a:prstGeom prst="rect">
            <a:avLst/>
          </a:prstGeom>
        </p:spPr>
      </p:pic>
      <p:sp>
        <p:nvSpPr>
          <p:cNvPr id="2" name="Ovalas 1">
            <a:extLst>
              <a:ext uri="{FF2B5EF4-FFF2-40B4-BE49-F238E27FC236}">
                <a16:creationId xmlns:a16="http://schemas.microsoft.com/office/drawing/2014/main" id="{8BE1C3FF-91A2-81F4-47CE-1985BB98AAD7}"/>
              </a:ext>
            </a:extLst>
          </p:cNvPr>
          <p:cNvSpPr/>
          <p:nvPr/>
        </p:nvSpPr>
        <p:spPr>
          <a:xfrm>
            <a:off x="751046" y="3089420"/>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1" name="Grafinis elementas 20" descr="Stopwatch 75% outline">
            <a:extLst>
              <a:ext uri="{FF2B5EF4-FFF2-40B4-BE49-F238E27FC236}">
                <a16:creationId xmlns:a16="http://schemas.microsoft.com/office/drawing/2014/main" id="{7808BAA4-C416-4435-3F8B-A9F186B0BA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94339" y="3130933"/>
            <a:ext cx="648935" cy="643351"/>
          </a:xfrm>
          <a:prstGeom prst="rect">
            <a:avLst/>
          </a:prstGeom>
        </p:spPr>
      </p:pic>
      <p:sp>
        <p:nvSpPr>
          <p:cNvPr id="3" name="Title 1">
            <a:extLst>
              <a:ext uri="{FF2B5EF4-FFF2-40B4-BE49-F238E27FC236}">
                <a16:creationId xmlns:a16="http://schemas.microsoft.com/office/drawing/2014/main" id="{C6291773-642D-4F2C-38CB-2BB2920F8B21}"/>
              </a:ext>
            </a:extLst>
          </p:cNvPr>
          <p:cNvSpPr txBox="1">
            <a:spLocks/>
          </p:cNvSpPr>
          <p:nvPr/>
        </p:nvSpPr>
        <p:spPr>
          <a:xfrm>
            <a:off x="809263" y="205767"/>
            <a:ext cx="6399609" cy="7305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Reikalavimai projektui</a:t>
            </a:r>
          </a:p>
        </p:txBody>
      </p:sp>
    </p:spTree>
    <p:extLst>
      <p:ext uri="{BB962C8B-B14F-4D97-AF65-F5344CB8AC3E}">
        <p14:creationId xmlns:p14="http://schemas.microsoft.com/office/powerpoint/2010/main" val="277001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
            <a:extLst>
              <a:ext uri="{FF2B5EF4-FFF2-40B4-BE49-F238E27FC236}">
                <a16:creationId xmlns:a16="http://schemas.microsoft.com/office/drawing/2014/main" id="{2EC94C87-A315-D624-9EA0-D82871A8BEA9}"/>
              </a:ext>
            </a:extLst>
          </p:cNvPr>
          <p:cNvSpPr txBox="1">
            <a:spLocks/>
          </p:cNvSpPr>
          <p:nvPr/>
        </p:nvSpPr>
        <p:spPr>
          <a:xfrm>
            <a:off x="815659" y="71021"/>
            <a:ext cx="6712192"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effectLst>
                  <a:outerShdw blurRad="38100" dist="38100" dir="2700000" algn="tl">
                    <a:srgbClr val="000000">
                      <a:alpha val="43137"/>
                    </a:srgbClr>
                  </a:outerShdw>
                </a:effectLst>
              </a:rPr>
              <a:t>Stebėsenos rodikliai</a:t>
            </a:r>
          </a:p>
        </p:txBody>
      </p:sp>
      <p:sp>
        <p:nvSpPr>
          <p:cNvPr id="17" name="Pavadinimas 1">
            <a:extLst>
              <a:ext uri="{FF2B5EF4-FFF2-40B4-BE49-F238E27FC236}">
                <a16:creationId xmlns:a16="http://schemas.microsoft.com/office/drawing/2014/main" id="{ED891A52-3621-C73B-D83E-A2F2A59C7388}"/>
              </a:ext>
            </a:extLst>
          </p:cNvPr>
          <p:cNvSpPr txBox="1">
            <a:spLocks/>
          </p:cNvSpPr>
          <p:nvPr/>
        </p:nvSpPr>
        <p:spPr>
          <a:xfrm>
            <a:off x="9611" y="98055"/>
            <a:ext cx="7011680" cy="953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endParaRPr lang="lt-LT" sz="3200">
              <a:solidFill>
                <a:srgbClr val="164194"/>
              </a:solidFill>
              <a:latin typeface="Arno Pro" panose="02020502040506020403" pitchFamily="18" charset="0"/>
            </a:endParaRPr>
          </a:p>
        </p:txBody>
      </p:sp>
      <p:sp>
        <p:nvSpPr>
          <p:cNvPr id="46" name="Rectangle 494">
            <a:extLst>
              <a:ext uri="{FF2B5EF4-FFF2-40B4-BE49-F238E27FC236}">
                <a16:creationId xmlns:a16="http://schemas.microsoft.com/office/drawing/2014/main" id="{E4A6468D-6DC3-F459-EF4F-4248FC0EE5E6}"/>
              </a:ext>
            </a:extLst>
          </p:cNvPr>
          <p:cNvSpPr/>
          <p:nvPr/>
        </p:nvSpPr>
        <p:spPr>
          <a:xfrm>
            <a:off x="431640" y="1431538"/>
            <a:ext cx="5061199"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9" name="TextBox 48">
            <a:extLst>
              <a:ext uri="{FF2B5EF4-FFF2-40B4-BE49-F238E27FC236}">
                <a16:creationId xmlns:a16="http://schemas.microsoft.com/office/drawing/2014/main" id="{B5925FB3-A391-CF39-21FF-474BF11F8519}"/>
              </a:ext>
            </a:extLst>
          </p:cNvPr>
          <p:cNvSpPr txBox="1"/>
          <p:nvPr/>
        </p:nvSpPr>
        <p:spPr>
          <a:xfrm>
            <a:off x="458850" y="1405333"/>
            <a:ext cx="4964797" cy="584775"/>
          </a:xfrm>
          <a:prstGeom prst="rect">
            <a:avLst/>
          </a:prstGeom>
          <a:noFill/>
        </p:spPr>
        <p:txBody>
          <a:bodyPr wrap="square" rtlCol="0">
            <a:spAutoFit/>
          </a:bodyPr>
          <a:lstStyle/>
          <a:p>
            <a:pPr algn="just"/>
            <a:r>
              <a:rPr lang="lt-LT" sz="1600" dirty="0">
                <a:solidFill>
                  <a:schemeClr val="bg1"/>
                </a:solidFill>
                <a:latin typeface="Verdana" panose="020B0604030504040204" pitchFamily="34" charset="0"/>
                <a:ea typeface="Verdana" panose="020B0604030504040204" pitchFamily="34" charset="0"/>
              </a:rPr>
              <a:t>Paramą gavusios įmonės (iš kurių: labai mažos, mažosios, vidutinės ir didelės)</a:t>
            </a:r>
            <a:endParaRPr lang="en-GB" sz="1600" dirty="0">
              <a:solidFill>
                <a:schemeClr val="bg1"/>
              </a:solidFill>
              <a:latin typeface="Verdana" panose="020B0604030504040204" pitchFamily="34" charset="0"/>
              <a:ea typeface="Verdana" panose="020B0604030504040204" pitchFamily="34" charset="0"/>
            </a:endParaRPr>
          </a:p>
        </p:txBody>
      </p:sp>
      <p:sp>
        <p:nvSpPr>
          <p:cNvPr id="73" name="TextBox 72">
            <a:extLst>
              <a:ext uri="{FF2B5EF4-FFF2-40B4-BE49-F238E27FC236}">
                <a16:creationId xmlns:a16="http://schemas.microsoft.com/office/drawing/2014/main" id="{4A5B5418-430C-C3D2-3CBC-94AD6C9B33B8}"/>
              </a:ext>
            </a:extLst>
          </p:cNvPr>
          <p:cNvSpPr txBox="1"/>
          <p:nvPr/>
        </p:nvSpPr>
        <p:spPr>
          <a:xfrm>
            <a:off x="580135" y="992949"/>
            <a:ext cx="2513830" cy="369332"/>
          </a:xfrm>
          <a:prstGeom prst="rect">
            <a:avLst/>
          </a:prstGeom>
          <a:noFill/>
        </p:spPr>
        <p:txBody>
          <a:bodyPr wrap="none" rtlCol="0">
            <a:spAutoFit/>
          </a:bodyPr>
          <a:lstStyle/>
          <a:p>
            <a:r>
              <a:rPr lang="lt-LT" b="1" dirty="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Produkto rodikliai</a:t>
            </a:r>
          </a:p>
        </p:txBody>
      </p:sp>
      <p:sp>
        <p:nvSpPr>
          <p:cNvPr id="74" name="Rectangle 494">
            <a:extLst>
              <a:ext uri="{FF2B5EF4-FFF2-40B4-BE49-F238E27FC236}">
                <a16:creationId xmlns:a16="http://schemas.microsoft.com/office/drawing/2014/main" id="{356923BA-0879-BA2A-87FF-E4CC98E67435}"/>
              </a:ext>
            </a:extLst>
          </p:cNvPr>
          <p:cNvSpPr/>
          <p:nvPr/>
        </p:nvSpPr>
        <p:spPr>
          <a:xfrm>
            <a:off x="765951" y="2106455"/>
            <a:ext cx="5061199" cy="500800"/>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600" dirty="0">
                <a:solidFill>
                  <a:schemeClr val="bg1"/>
                </a:solidFill>
                <a:latin typeface="Verdana" panose="020B0604030504040204" pitchFamily="34" charset="0"/>
                <a:ea typeface="Verdana" panose="020B0604030504040204" pitchFamily="34" charset="0"/>
              </a:rPr>
              <a:t>Paramą dotacijomis gavusios įmonės</a:t>
            </a:r>
            <a:endParaRPr lang="ko-KR" altLang="en-US" sz="1600" dirty="0">
              <a:solidFill>
                <a:schemeClr val="bg1"/>
              </a:solidFill>
              <a:latin typeface="Verdana" panose="020B0604030504040204" pitchFamily="34" charset="0"/>
            </a:endParaRPr>
          </a:p>
        </p:txBody>
      </p:sp>
      <p:sp>
        <p:nvSpPr>
          <p:cNvPr id="76" name="TextBox 75">
            <a:extLst>
              <a:ext uri="{FF2B5EF4-FFF2-40B4-BE49-F238E27FC236}">
                <a16:creationId xmlns:a16="http://schemas.microsoft.com/office/drawing/2014/main" id="{98D5EB9A-EAF4-4E06-A4CD-2E36A0B07E69}"/>
              </a:ext>
            </a:extLst>
          </p:cNvPr>
          <p:cNvSpPr txBox="1"/>
          <p:nvPr/>
        </p:nvSpPr>
        <p:spPr>
          <a:xfrm>
            <a:off x="1588419" y="2902000"/>
            <a:ext cx="6094520" cy="369332"/>
          </a:xfrm>
          <a:prstGeom prst="rect">
            <a:avLst/>
          </a:prstGeom>
          <a:noFill/>
        </p:spPr>
        <p:txBody>
          <a:bodyPr wrap="square">
            <a:spAutoFit/>
          </a:bodyPr>
          <a:lstStyle/>
          <a:p>
            <a:r>
              <a:rPr lang="lt-LT" b="1" dirty="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Rezultato rodikliai</a:t>
            </a:r>
          </a:p>
        </p:txBody>
      </p:sp>
      <p:sp>
        <p:nvSpPr>
          <p:cNvPr id="77" name="Rectangle 494">
            <a:extLst>
              <a:ext uri="{FF2B5EF4-FFF2-40B4-BE49-F238E27FC236}">
                <a16:creationId xmlns:a16="http://schemas.microsoft.com/office/drawing/2014/main" id="{35954ED2-A051-220E-020B-3122142E7B2D}"/>
              </a:ext>
            </a:extLst>
          </p:cNvPr>
          <p:cNvSpPr/>
          <p:nvPr/>
        </p:nvSpPr>
        <p:spPr>
          <a:xfrm>
            <a:off x="1596741" y="3293525"/>
            <a:ext cx="5061199" cy="775671"/>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lt-LT" altLang="ko-KR" sz="1600" dirty="0">
                <a:solidFill>
                  <a:schemeClr val="bg1"/>
                </a:solidFill>
                <a:latin typeface="Verdana"/>
                <a:ea typeface="Verdana"/>
              </a:rPr>
              <a:t>Privačiosios investicijos, papildančios viešąją paramą (iš kurių: dotacijos, finansinės priemonės)</a:t>
            </a:r>
            <a:endParaRPr lang="ko-KR" altLang="en-US" sz="1600" dirty="0">
              <a:solidFill>
                <a:schemeClr val="bg1"/>
              </a:solidFill>
              <a:latin typeface="Verdana" panose="020B0604030504040204" pitchFamily="34" charset="0"/>
            </a:endParaRPr>
          </a:p>
        </p:txBody>
      </p:sp>
      <p:sp>
        <p:nvSpPr>
          <p:cNvPr id="78" name="Rectangle 494">
            <a:extLst>
              <a:ext uri="{FF2B5EF4-FFF2-40B4-BE49-F238E27FC236}">
                <a16:creationId xmlns:a16="http://schemas.microsoft.com/office/drawing/2014/main" id="{91969D24-665A-0365-D818-286C829C830F}"/>
              </a:ext>
            </a:extLst>
          </p:cNvPr>
          <p:cNvSpPr/>
          <p:nvPr/>
        </p:nvSpPr>
        <p:spPr>
          <a:xfrm>
            <a:off x="2342681" y="4167068"/>
            <a:ext cx="5061199"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lt-LT" altLang="ko-KR" sz="1600" dirty="0">
                <a:solidFill>
                  <a:schemeClr val="bg1"/>
                </a:solidFill>
                <a:latin typeface="Verdana" panose="020B0604030504040204" pitchFamily="34" charset="0"/>
                <a:ea typeface="Verdana" panose="020B0604030504040204" pitchFamily="34" charset="0"/>
              </a:rPr>
              <a:t>Metinis pirminės energijos suvartojimo kiekis</a:t>
            </a:r>
          </a:p>
        </p:txBody>
      </p:sp>
      <p:sp>
        <p:nvSpPr>
          <p:cNvPr id="81" name="Rectangle 494">
            <a:extLst>
              <a:ext uri="{FF2B5EF4-FFF2-40B4-BE49-F238E27FC236}">
                <a16:creationId xmlns:a16="http://schemas.microsoft.com/office/drawing/2014/main" id="{FC52D8EF-1CFE-5BB6-A5FE-637BA4741CEC}"/>
              </a:ext>
            </a:extLst>
          </p:cNvPr>
          <p:cNvSpPr/>
          <p:nvPr/>
        </p:nvSpPr>
        <p:spPr>
          <a:xfrm>
            <a:off x="3093965" y="4903043"/>
            <a:ext cx="5061199"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lt-LT" altLang="ko-KR" sz="1600" dirty="0">
                <a:solidFill>
                  <a:schemeClr val="bg1"/>
                </a:solidFill>
                <a:latin typeface="Verdana" panose="020B0604030504040204" pitchFamily="34" charset="0"/>
                <a:ea typeface="Verdana" panose="020B0604030504040204" pitchFamily="34" charset="0"/>
              </a:rPr>
              <a:t>Numatomas išmetamas ŠESD kiekis</a:t>
            </a:r>
          </a:p>
        </p:txBody>
      </p:sp>
      <p:sp>
        <p:nvSpPr>
          <p:cNvPr id="87" name="Arrow27" descr="{&quot;Key&quot;:&quot;POWER_USER_SHAPE_ICON&quot;,&quot;Value&quot;:&quot;POWER_USER_SHAPE_ICON_STYLE_1&quot;}">
            <a:extLst>
              <a:ext uri="{FF2B5EF4-FFF2-40B4-BE49-F238E27FC236}">
                <a16:creationId xmlns:a16="http://schemas.microsoft.com/office/drawing/2014/main" id="{23F1F2CD-B5BA-5C6F-FA26-D22338E9DB41}"/>
              </a:ext>
            </a:extLst>
          </p:cNvPr>
          <p:cNvSpPr>
            <a:spLocks noChangeAspect="1"/>
          </p:cNvSpPr>
          <p:nvPr/>
        </p:nvSpPr>
        <p:spPr>
          <a:xfrm rot="2700000">
            <a:off x="5840562" y="1349796"/>
            <a:ext cx="543815" cy="542925"/>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noFill/>
          <a:ln w="19050">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88" name="Arrow27" descr="{&quot;Key&quot;:&quot;POWER_USER_SHAPE_ICON&quot;,&quot;Value&quot;:&quot;POWER_USER_SHAPE_ICON_STYLE_1&quot;}">
            <a:extLst>
              <a:ext uri="{FF2B5EF4-FFF2-40B4-BE49-F238E27FC236}">
                <a16:creationId xmlns:a16="http://schemas.microsoft.com/office/drawing/2014/main" id="{D7758507-0C2A-B6EB-385A-A48127A56D61}"/>
              </a:ext>
            </a:extLst>
          </p:cNvPr>
          <p:cNvSpPr>
            <a:spLocks noChangeAspect="1"/>
          </p:cNvSpPr>
          <p:nvPr/>
        </p:nvSpPr>
        <p:spPr>
          <a:xfrm rot="2700000">
            <a:off x="7030184" y="3376697"/>
            <a:ext cx="543815" cy="542925"/>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noFill/>
          <a:ln w="19050">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494">
            <a:extLst>
              <a:ext uri="{FF2B5EF4-FFF2-40B4-BE49-F238E27FC236}">
                <a16:creationId xmlns:a16="http://schemas.microsoft.com/office/drawing/2014/main" id="{14417455-FE99-7C75-DD30-2F10276FC39B}"/>
              </a:ext>
            </a:extLst>
          </p:cNvPr>
          <p:cNvSpPr/>
          <p:nvPr/>
        </p:nvSpPr>
        <p:spPr>
          <a:xfrm>
            <a:off x="6880984" y="1040945"/>
            <a:ext cx="4881295" cy="1566309"/>
          </a:xfrm>
          <a:prstGeom prst="rect">
            <a:avLst/>
          </a:prstGeom>
          <a:solidFill>
            <a:srgbClr val="7E9CE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400" b="1" dirty="0">
                <a:solidFill>
                  <a:schemeClr val="bg1"/>
                </a:solidFill>
                <a:latin typeface="Verdana" panose="020B0604030504040204" pitchFamily="34" charset="0"/>
                <a:ea typeface="Verdana" panose="020B0604030504040204" pitchFamily="34" charset="0"/>
              </a:rPr>
              <a:t>Privaloma pasirinkti ir </a:t>
            </a:r>
            <a:r>
              <a:rPr lang="lt-LT" altLang="ko-KR" sz="1400" b="1" dirty="0" err="1">
                <a:solidFill>
                  <a:schemeClr val="bg1"/>
                </a:solidFill>
                <a:latin typeface="Verdana" panose="020B0604030504040204" pitchFamily="34" charset="0"/>
                <a:ea typeface="Verdana" panose="020B0604030504040204" pitchFamily="34" charset="0"/>
              </a:rPr>
              <a:t>subrodiklį</a:t>
            </a:r>
            <a:r>
              <a:rPr lang="lt-LT" altLang="ko-KR" sz="1400" b="1" dirty="0">
                <a:solidFill>
                  <a:schemeClr val="bg1"/>
                </a:solidFill>
                <a:latin typeface="Verdana" panose="020B0604030504040204" pitchFamily="34" charset="0"/>
                <a:ea typeface="Verdana" panose="020B0604030504040204" pitchFamily="34" charset="0"/>
              </a:rPr>
              <a:t>:</a:t>
            </a:r>
          </a:p>
          <a:p>
            <a:pPr marL="285750" indent="-285750">
              <a:buFontTx/>
              <a:buChar char="-"/>
            </a:pPr>
            <a:r>
              <a:rPr lang="lt-LT" sz="1400" dirty="0">
                <a:effectLst/>
                <a:latin typeface="Verdana" panose="020B0604030504040204" pitchFamily="34" charset="0"/>
                <a:ea typeface="Verdana" panose="020B0604030504040204" pitchFamily="34" charset="0"/>
              </a:rPr>
              <a:t>Paramą gavusios įmonės (iš kurių: didelės)</a:t>
            </a:r>
            <a:endParaRPr lang="ko-KR" altLang="en-US" sz="1400" dirty="0">
              <a:solidFill>
                <a:schemeClr val="bg1"/>
              </a:solidFill>
              <a:latin typeface="Verdana" panose="020B0604030504040204" pitchFamily="34" charset="0"/>
            </a:endParaRPr>
          </a:p>
        </p:txBody>
      </p:sp>
      <p:sp>
        <p:nvSpPr>
          <p:cNvPr id="91" name="Rectangle 494">
            <a:extLst>
              <a:ext uri="{FF2B5EF4-FFF2-40B4-BE49-F238E27FC236}">
                <a16:creationId xmlns:a16="http://schemas.microsoft.com/office/drawing/2014/main" id="{63907C99-F78A-F19C-BE9F-6AABB89378D1}"/>
              </a:ext>
            </a:extLst>
          </p:cNvPr>
          <p:cNvSpPr/>
          <p:nvPr/>
        </p:nvSpPr>
        <p:spPr>
          <a:xfrm>
            <a:off x="7827600" y="3086666"/>
            <a:ext cx="3796967" cy="1003694"/>
          </a:xfrm>
          <a:prstGeom prst="rect">
            <a:avLst/>
          </a:prstGeom>
          <a:solidFill>
            <a:srgbClr val="7E9CE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400" b="1" dirty="0">
                <a:solidFill>
                  <a:schemeClr val="bg1"/>
                </a:solidFill>
                <a:latin typeface="Verdana" panose="020B0604030504040204" pitchFamily="34" charset="0"/>
                <a:ea typeface="Verdana" panose="020B0604030504040204" pitchFamily="34" charset="0"/>
              </a:rPr>
              <a:t>Privaloma pasirinkti ir </a:t>
            </a:r>
            <a:r>
              <a:rPr lang="lt-LT" altLang="ko-KR" sz="1400" b="1" dirty="0" err="1">
                <a:solidFill>
                  <a:schemeClr val="bg1"/>
                </a:solidFill>
                <a:latin typeface="Verdana" panose="020B0604030504040204" pitchFamily="34" charset="0"/>
                <a:ea typeface="Verdana" panose="020B0604030504040204" pitchFamily="34" charset="0"/>
              </a:rPr>
              <a:t>subrodiklį</a:t>
            </a:r>
            <a:r>
              <a:rPr lang="lt-LT" altLang="ko-KR" sz="1400" b="1" dirty="0">
                <a:solidFill>
                  <a:schemeClr val="bg1"/>
                </a:solidFill>
                <a:latin typeface="Verdana" panose="020B0604030504040204" pitchFamily="34" charset="0"/>
                <a:ea typeface="Verdana" panose="020B0604030504040204" pitchFamily="34" charset="0"/>
              </a:rPr>
              <a:t>:</a:t>
            </a:r>
          </a:p>
          <a:p>
            <a:pPr marL="285750" indent="-285750">
              <a:buFontTx/>
              <a:buChar char="-"/>
            </a:pPr>
            <a:r>
              <a:rPr lang="lt-LT" sz="1400" dirty="0">
                <a:effectLst/>
                <a:latin typeface="Verdana" panose="020B0604030504040204" pitchFamily="34" charset="0"/>
                <a:ea typeface="Verdana" panose="020B0604030504040204" pitchFamily="34" charset="0"/>
              </a:rPr>
              <a:t>Privačiosios investicijos, papildančios viešąją paramą (iš kurių: dotacijos)</a:t>
            </a:r>
          </a:p>
        </p:txBody>
      </p:sp>
      <p:sp>
        <p:nvSpPr>
          <p:cNvPr id="2" name="Rectangle 494">
            <a:extLst>
              <a:ext uri="{FF2B5EF4-FFF2-40B4-BE49-F238E27FC236}">
                <a16:creationId xmlns:a16="http://schemas.microsoft.com/office/drawing/2014/main" id="{0DD1EAA4-A3FD-78A5-4C32-A7C782F59293}"/>
              </a:ext>
            </a:extLst>
          </p:cNvPr>
          <p:cNvSpPr/>
          <p:nvPr/>
        </p:nvSpPr>
        <p:spPr>
          <a:xfrm>
            <a:off x="3875279" y="5602528"/>
            <a:ext cx="5061199"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lt-LT" altLang="ko-KR" sz="1600" dirty="0">
                <a:solidFill>
                  <a:schemeClr val="bg1"/>
                </a:solidFill>
                <a:latin typeface="Verdana" panose="020B0604030504040204" pitchFamily="34" charset="0"/>
                <a:ea typeface="Verdana" panose="020B0604030504040204" pitchFamily="34" charset="0"/>
              </a:rPr>
              <a:t>Paramą gavusiuose subjektuose sukurtos tvarios darbo vietos</a:t>
            </a:r>
          </a:p>
        </p:txBody>
      </p:sp>
      <p:pic>
        <p:nvPicPr>
          <p:cNvPr id="3" name="Grafinis elementas 2" descr="Eyes with solid fill">
            <a:extLst>
              <a:ext uri="{FF2B5EF4-FFF2-40B4-BE49-F238E27FC236}">
                <a16:creationId xmlns:a16="http://schemas.microsoft.com/office/drawing/2014/main" id="{ABE09673-8D86-9D21-A4DF-8B69A91947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753" y="4457056"/>
            <a:ext cx="1346691" cy="1489019"/>
          </a:xfrm>
          <a:prstGeom prst="rect">
            <a:avLst/>
          </a:prstGeom>
        </p:spPr>
      </p:pic>
    </p:spTree>
    <p:extLst>
      <p:ext uri="{BB962C8B-B14F-4D97-AF65-F5344CB8AC3E}">
        <p14:creationId xmlns:p14="http://schemas.microsoft.com/office/powerpoint/2010/main" val="98503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a 22">
            <a:extLst>
              <a:ext uri="{FF2B5EF4-FFF2-40B4-BE49-F238E27FC236}">
                <a16:creationId xmlns:a16="http://schemas.microsoft.com/office/drawing/2014/main" id="{EF9FD93D-7BF7-4AEC-4C5E-59CEA22EDCD0}"/>
              </a:ext>
            </a:extLst>
          </p:cNvPr>
          <p:cNvGraphicFramePr/>
          <p:nvPr>
            <p:extLst>
              <p:ext uri="{D42A27DB-BD31-4B8C-83A1-F6EECF244321}">
                <p14:modId xmlns:p14="http://schemas.microsoft.com/office/powerpoint/2010/main" val="3639251287"/>
              </p:ext>
            </p:extLst>
          </p:nvPr>
        </p:nvGraphicFramePr>
        <p:xfrm>
          <a:off x="1074396" y="975695"/>
          <a:ext cx="100432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Grafinis elementas 24" descr="Clipboard Checked outline">
            <a:extLst>
              <a:ext uri="{FF2B5EF4-FFF2-40B4-BE49-F238E27FC236}">
                <a16:creationId xmlns:a16="http://schemas.microsoft.com/office/drawing/2014/main" id="{8E83B15A-B996-470A-588A-879D454100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40265" y="1613019"/>
            <a:ext cx="914400" cy="914400"/>
          </a:xfrm>
          <a:prstGeom prst="rect">
            <a:avLst/>
          </a:prstGeom>
        </p:spPr>
      </p:pic>
      <p:pic>
        <p:nvPicPr>
          <p:cNvPr id="27" name="Grafinis elementas 26" descr="Browser window outline">
            <a:extLst>
              <a:ext uri="{FF2B5EF4-FFF2-40B4-BE49-F238E27FC236}">
                <a16:creationId xmlns:a16="http://schemas.microsoft.com/office/drawing/2014/main" id="{68E4D985-1EFD-95E0-DC0B-C0070B1678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97465" y="3227828"/>
            <a:ext cx="914400" cy="914400"/>
          </a:xfrm>
          <a:prstGeom prst="rect">
            <a:avLst/>
          </a:prstGeom>
        </p:spPr>
      </p:pic>
      <p:pic>
        <p:nvPicPr>
          <p:cNvPr id="29" name="Grafinis elementas 28" descr="Badge Tick outline">
            <a:extLst>
              <a:ext uri="{FF2B5EF4-FFF2-40B4-BE49-F238E27FC236}">
                <a16:creationId xmlns:a16="http://schemas.microsoft.com/office/drawing/2014/main" id="{D071932B-66B9-688E-1D66-5EDC9238D5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0265" y="4855960"/>
            <a:ext cx="914400" cy="914400"/>
          </a:xfrm>
          <a:prstGeom prst="rect">
            <a:avLst/>
          </a:prstGeom>
        </p:spPr>
      </p:pic>
      <p:sp>
        <p:nvSpPr>
          <p:cNvPr id="2" name="Title 1">
            <a:extLst>
              <a:ext uri="{FF2B5EF4-FFF2-40B4-BE49-F238E27FC236}">
                <a16:creationId xmlns:a16="http://schemas.microsoft.com/office/drawing/2014/main" id="{AB14A391-46BC-3682-C1B9-39397C2294EE}"/>
              </a:ext>
            </a:extLst>
          </p:cNvPr>
          <p:cNvSpPr txBox="1">
            <a:spLocks/>
          </p:cNvSpPr>
          <p:nvPr/>
        </p:nvSpPr>
        <p:spPr>
          <a:xfrm>
            <a:off x="781031" y="207856"/>
            <a:ext cx="6399609" cy="7305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Projektų atranka</a:t>
            </a:r>
          </a:p>
        </p:txBody>
      </p:sp>
    </p:spTree>
    <p:extLst>
      <p:ext uri="{BB962C8B-B14F-4D97-AF65-F5344CB8AC3E}">
        <p14:creationId xmlns:p14="http://schemas.microsoft.com/office/powerpoint/2010/main" val="8411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3B0D85-75F3-3445-A950-00ED9A334E50}"/>
              </a:ext>
            </a:extLst>
          </p:cNvPr>
          <p:cNvSpPr/>
          <p:nvPr/>
        </p:nvSpPr>
        <p:spPr>
          <a:xfrm>
            <a:off x="555477" y="1644666"/>
            <a:ext cx="11494093" cy="4653913"/>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graphicFrame>
        <p:nvGraphicFramePr>
          <p:cNvPr id="5" name="Table 3">
            <a:extLst>
              <a:ext uri="{FF2B5EF4-FFF2-40B4-BE49-F238E27FC236}">
                <a16:creationId xmlns:a16="http://schemas.microsoft.com/office/drawing/2014/main" id="{4A0916B5-1D3E-8A4E-ADE0-9067C2E7B001}"/>
              </a:ext>
            </a:extLst>
          </p:cNvPr>
          <p:cNvGraphicFramePr>
            <a:graphicFrameLocks noGrp="1"/>
          </p:cNvGraphicFramePr>
          <p:nvPr>
            <p:extLst>
              <p:ext uri="{D42A27DB-BD31-4B8C-83A1-F6EECF244321}">
                <p14:modId xmlns:p14="http://schemas.microsoft.com/office/powerpoint/2010/main" val="1849057309"/>
              </p:ext>
            </p:extLst>
          </p:nvPr>
        </p:nvGraphicFramePr>
        <p:xfrm>
          <a:off x="402536" y="1058674"/>
          <a:ext cx="11647034" cy="4432027"/>
        </p:xfrm>
        <a:graphic>
          <a:graphicData uri="http://schemas.openxmlformats.org/drawingml/2006/table">
            <a:tbl>
              <a:tblPr firstRow="1" bandRow="1">
                <a:tableStyleId>{0660B408-B3CF-4A94-85FC-2B1E0A45F4A2}</a:tableStyleId>
              </a:tblPr>
              <a:tblGrid>
                <a:gridCol w="1513458">
                  <a:extLst>
                    <a:ext uri="{9D8B030D-6E8A-4147-A177-3AD203B41FA5}">
                      <a16:colId xmlns:a16="http://schemas.microsoft.com/office/drawing/2014/main" val="3585830869"/>
                    </a:ext>
                  </a:extLst>
                </a:gridCol>
                <a:gridCol w="7484380">
                  <a:extLst>
                    <a:ext uri="{9D8B030D-6E8A-4147-A177-3AD203B41FA5}">
                      <a16:colId xmlns:a16="http://schemas.microsoft.com/office/drawing/2014/main" val="3611816430"/>
                    </a:ext>
                  </a:extLst>
                </a:gridCol>
                <a:gridCol w="1298960">
                  <a:extLst>
                    <a:ext uri="{9D8B030D-6E8A-4147-A177-3AD203B41FA5}">
                      <a16:colId xmlns:a16="http://schemas.microsoft.com/office/drawing/2014/main" val="1584518867"/>
                    </a:ext>
                  </a:extLst>
                </a:gridCol>
                <a:gridCol w="1350236">
                  <a:extLst>
                    <a:ext uri="{9D8B030D-6E8A-4147-A177-3AD203B41FA5}">
                      <a16:colId xmlns:a16="http://schemas.microsoft.com/office/drawing/2014/main" val="816115417"/>
                    </a:ext>
                  </a:extLst>
                </a:gridCol>
              </a:tblGrid>
              <a:tr h="937433">
                <a:tc>
                  <a:txBody>
                    <a:bodyPr/>
                    <a:lstStyle/>
                    <a:p>
                      <a:r>
                        <a:rPr lang="lt-LT" sz="13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Kriterijaus tipas</a:t>
                      </a:r>
                      <a:endParaRPr lang="en-LT" sz="13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lt-LT" sz="13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Kriterijus</a:t>
                      </a:r>
                      <a:endParaRPr lang="en-LT" sz="13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r>
                        <a:rPr lang="lt-LT" sz="13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Didžiausias galimas kriterijaus balas</a:t>
                      </a:r>
                      <a:endParaRPr lang="en-LT" sz="1300" b="1" dirty="0">
                        <a:ln>
                          <a:noFill/>
                        </a:ln>
                        <a:solidFill>
                          <a:srgbClr val="3027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lt-LT" sz="13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Kriterijaus svorio koeficientas</a:t>
                      </a:r>
                      <a:endParaRPr lang="en-LT" sz="13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51591149"/>
                  </a:ext>
                </a:extLst>
              </a:tr>
              <a:tr h="496267">
                <a:tc>
                  <a:txBody>
                    <a:bodyPr/>
                    <a:lstStyle/>
                    <a:p>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Specialusis*</a:t>
                      </a:r>
                      <a:endParaRPr lang="en-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Projekte numatytos veiklos turi atitikti kartu su PĮP pateiktoje privalomo energijos vartojimo audito ataskaitoje, parengtoje ne anksčiau kaip 1 kalendoriniai metai iki PĮP pateikimo, rekomenduojamas priemones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5054526"/>
                  </a:ext>
                </a:extLst>
              </a:tr>
              <a:tr h="1068883">
                <a:tc>
                  <a:txBody>
                    <a:bodyPr/>
                    <a:lstStyle/>
                    <a:p>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Specialusis*</a:t>
                      </a:r>
                      <a:endParaRPr lang="en-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3 metus veikianti ir </a:t>
                      </a:r>
                      <a:r>
                        <a:rPr lang="lt-LT" sz="1400" b="1" i="0" kern="1200" dirty="0">
                          <a:solidFill>
                            <a:schemeClr val="accent2"/>
                          </a:solidFill>
                          <a:effectLst/>
                          <a:latin typeface="Verdana" panose="020B0604030504040204" pitchFamily="34" charset="0"/>
                          <a:ea typeface="Verdana" panose="020B0604030504040204" pitchFamily="34" charset="0"/>
                          <a:cs typeface="+mn-cs"/>
                        </a:rPr>
                        <a:t>ES ATLPS nedalyvaujanti </a:t>
                      </a:r>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pramonės įmonė (ne mažiau kaip 51 proc. metinių pajamų iš savo pagamintos produkcijos)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vidutinės metinės pajamos iš savo pagamintos produkcijos per pastaruosius dvejus finansinius metus </a:t>
                      </a:r>
                      <a:r>
                        <a:rPr lang="lt-LT" sz="1400"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iki PĮP pateikimo yra </a:t>
                      </a:r>
                      <a:r>
                        <a:rPr lang="lt-LT" sz="1400" b="1" dirty="0">
                          <a:ln>
                            <a:noFill/>
                          </a:ln>
                          <a:solidFill>
                            <a:schemeClr val="accent2"/>
                          </a:solidFill>
                          <a:latin typeface="Verdana" panose="020B0604030504040204" pitchFamily="34" charset="0"/>
                          <a:ea typeface="Verdana" panose="020B0604030504040204" pitchFamily="34" charset="0"/>
                          <a:cs typeface="Verdana" panose="020B0604030504040204" pitchFamily="34" charset="0"/>
                        </a:rPr>
                        <a:t>ne mažesnės negu 300 000 Eur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3480404"/>
                  </a:ext>
                </a:extLst>
              </a:tr>
              <a:tr h="549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Prioritetinis</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Projekto efektyvumas </a:t>
                      </a:r>
                      <a:r>
                        <a:rPr lang="lt-LT" sz="1400" b="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a:t>
                      </a:r>
                      <a:r>
                        <a:rPr lang="en-US" sz="1400" b="0" dirty="0" err="1">
                          <a:ln>
                            <a:noFill/>
                          </a:ln>
                          <a:solidFill>
                            <a:srgbClr val="302857"/>
                          </a:solidFill>
                          <a:latin typeface="Verdana" panose="020B0604030504040204" pitchFamily="34" charset="0"/>
                          <a:ea typeface="Verdana" panose="020B0604030504040204" pitchFamily="34" charset="0"/>
                          <a:cs typeface="Verdana" panose="020B0604030504040204" pitchFamily="34" charset="0"/>
                        </a:rPr>
                        <a:t>santykis</a:t>
                      </a:r>
                      <a:r>
                        <a:rPr lang="en-US" sz="1400" b="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 </a:t>
                      </a:r>
                      <a:r>
                        <a:rPr lang="lt-LT" sz="1400" b="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tarp pareiškėjo planuojamo sumažinti šiltnamio efektą sukeliančių dujų kiekio ir prašomos finansavimo sumos)</a:t>
                      </a:r>
                      <a:endParaRPr lang="en-LT" sz="1400" b="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5</a:t>
                      </a:r>
                      <a:endParaRPr lang="en-LT" sz="140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9</a:t>
                      </a:r>
                      <a:endParaRPr lang="en-LT" sz="140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r h="520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Prioritetinis</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Projektu siekiama sumažinti didesnį tiesiogiai ir netiesiogiai išmetamų šiltnamio efektą sukeliančių dujų kiekį</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5</a:t>
                      </a:r>
                      <a:endParaRPr lang="en-LT" sz="1400" b="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7</a:t>
                      </a:r>
                      <a:endParaRPr lang="en-LT" sz="1400" b="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682038"/>
                  </a:ext>
                </a:extLst>
              </a:tr>
              <a:tr h="534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Prioritetinis</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140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Projektu siekiama </a:t>
                      </a: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sukurti didesnį kiekį tvarių darbo vietų </a:t>
                      </a:r>
                      <a:r>
                        <a:rPr lang="lt-LT" sz="1400"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ir ne mažiau kaip 3 metus po projekto įgyvendinimo pabaigos jas išlaikyti.</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5</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4</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036168"/>
                  </a:ext>
                </a:extLst>
              </a:tr>
            </a:tbl>
          </a:graphicData>
        </a:graphic>
      </p:graphicFrame>
      <p:sp>
        <p:nvSpPr>
          <p:cNvPr id="9" name="TextBox 8">
            <a:extLst>
              <a:ext uri="{FF2B5EF4-FFF2-40B4-BE49-F238E27FC236}">
                <a16:creationId xmlns:a16="http://schemas.microsoft.com/office/drawing/2014/main" id="{25B9C2DC-F132-B2F3-BC79-20F3586E076D}"/>
              </a:ext>
            </a:extLst>
          </p:cNvPr>
          <p:cNvSpPr txBox="1"/>
          <p:nvPr/>
        </p:nvSpPr>
        <p:spPr>
          <a:xfrm>
            <a:off x="1910230" y="5176779"/>
            <a:ext cx="9653605" cy="1123384"/>
          </a:xfrm>
          <a:prstGeom prst="rect">
            <a:avLst/>
          </a:prstGeom>
          <a:noFill/>
        </p:spPr>
        <p:txBody>
          <a:bodyPr wrap="none" rtlCol="0">
            <a:spAutoFit/>
          </a:bodyPr>
          <a:lstStyle/>
          <a:p>
            <a:endParaRPr lang="lt-LT" sz="1400" dirty="0">
              <a:solidFill>
                <a:srgbClr val="302857"/>
              </a:solidFill>
              <a:latin typeface="Verdana" panose="020B0604030504040204" pitchFamily="34" charset="0"/>
              <a:ea typeface="Verdana" panose="020B0604030504040204" pitchFamily="34" charset="0"/>
            </a:endParaRPr>
          </a:p>
          <a:p>
            <a:pPr algn="just"/>
            <a:endParaRPr lang="lt-LT" sz="1400" dirty="0">
              <a:solidFill>
                <a:srgbClr val="302857"/>
              </a:solidFill>
              <a:latin typeface="Verdana" panose="020B0604030504040204" pitchFamily="34" charset="0"/>
              <a:ea typeface="Verdana" panose="020B0604030504040204" pitchFamily="34" charset="0"/>
            </a:endParaRPr>
          </a:p>
          <a:p>
            <a:r>
              <a:rPr lang="it-IT" sz="1400" dirty="0">
                <a:solidFill>
                  <a:srgbClr val="302857"/>
                </a:solidFill>
                <a:latin typeface="Verdana" panose="020B0604030504040204" pitchFamily="34" charset="0"/>
                <a:ea typeface="Verdana" panose="020B0604030504040204" pitchFamily="34" charset="0"/>
              </a:rPr>
              <a:t>Minimali privaloma surinkti balų suma – </a:t>
            </a:r>
            <a:r>
              <a:rPr lang="lt-LT" sz="1400" dirty="0">
                <a:solidFill>
                  <a:srgbClr val="302857"/>
                </a:solidFill>
                <a:latin typeface="Verdana" panose="020B0604030504040204" pitchFamily="34" charset="0"/>
                <a:ea typeface="Verdana" panose="020B0604030504040204" pitchFamily="34" charset="0"/>
              </a:rPr>
              <a:t>5</a:t>
            </a:r>
            <a:r>
              <a:rPr lang="it-IT" sz="1400" dirty="0">
                <a:solidFill>
                  <a:srgbClr val="302857"/>
                </a:solidFill>
                <a:latin typeface="Verdana" panose="020B0604030504040204" pitchFamily="34" charset="0"/>
                <a:ea typeface="Verdana" panose="020B0604030504040204" pitchFamily="34" charset="0"/>
              </a:rPr>
              <a:t>0 balų</a:t>
            </a:r>
            <a:endParaRPr lang="lt-LT" sz="1400" dirty="0">
              <a:solidFill>
                <a:srgbClr val="302857"/>
              </a:solidFill>
              <a:latin typeface="Verdana" panose="020B0604030504040204" pitchFamily="34" charset="0"/>
              <a:ea typeface="Verdana" panose="020B0604030504040204" pitchFamily="34" charset="0"/>
            </a:endParaRPr>
          </a:p>
          <a:p>
            <a:r>
              <a:rPr lang="lt-LT" sz="1400" dirty="0">
                <a:solidFill>
                  <a:srgbClr val="302857"/>
                </a:solidFill>
                <a:latin typeface="Verdana" panose="020B0604030504040204" pitchFamily="34" charset="0"/>
                <a:ea typeface="Verdana" panose="020B0604030504040204" pitchFamily="34" charset="0"/>
              </a:rPr>
              <a:t>Maksimali galima balų suma (apvalinama iki sveiko skaičiaus) – 100 balų</a:t>
            </a:r>
          </a:p>
          <a:p>
            <a:r>
              <a:rPr lang="lt-LT" sz="1100" dirty="0">
                <a:solidFill>
                  <a:schemeClr val="tx2">
                    <a:lumMod val="25000"/>
                  </a:schemeClr>
                </a:solidFill>
                <a:latin typeface="Verdana" panose="020B0604030504040204" pitchFamily="34" charset="0"/>
                <a:ea typeface="Verdana" panose="020B0604030504040204" pitchFamily="34" charset="0"/>
              </a:rPr>
              <a:t>Sukurta darbo vieta bus laikoma tvaria, jei ji bus sukurta laikantis tvarios investicijos principų, nustatytų Reglamente </a:t>
            </a:r>
            <a:r>
              <a:rPr lang="lt-LT" sz="1100" u="sng" dirty="0">
                <a:solidFill>
                  <a:schemeClr val="tx2">
                    <a:lumMod val="25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(ES) 2020/852</a:t>
            </a:r>
            <a:endParaRPr lang="lt-LT" sz="1100" dirty="0">
              <a:solidFill>
                <a:schemeClr val="tx2">
                  <a:lumMod val="25000"/>
                </a:schemeClr>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E9B4B4C8-039A-AFA8-3660-536099FE36E7}"/>
              </a:ext>
            </a:extLst>
          </p:cNvPr>
          <p:cNvSpPr txBox="1"/>
          <p:nvPr/>
        </p:nvSpPr>
        <p:spPr>
          <a:xfrm>
            <a:off x="618264" y="6298580"/>
            <a:ext cx="7106982" cy="307777"/>
          </a:xfrm>
          <a:prstGeom prst="rect">
            <a:avLst/>
          </a:prstGeom>
          <a:noFill/>
        </p:spPr>
        <p:txBody>
          <a:bodyPr wrap="square" lIns="91440" tIns="45720" rIns="91440" bIns="45720" rtlCol="0" anchor="t">
            <a:spAutoFit/>
          </a:bodyPr>
          <a:lstStyle/>
          <a:p>
            <a:pPr>
              <a:spcBef>
                <a:spcPct val="0"/>
              </a:spcBef>
            </a:pPr>
            <a:r>
              <a:rPr lang="lt-LT" sz="1400" i="1" dirty="0">
                <a:solidFill>
                  <a:srgbClr val="302957"/>
                </a:solidFill>
                <a:latin typeface="Verdana"/>
                <a:ea typeface="Verdana"/>
              </a:rPr>
              <a:t>* </a:t>
            </a:r>
            <a:r>
              <a:rPr lang="lt-LT" sz="1400" b="0" i="1" dirty="0">
                <a:solidFill>
                  <a:srgbClr val="FF0000"/>
                </a:solidFill>
                <a:effectLst/>
                <a:latin typeface="Verdana"/>
                <a:ea typeface="Verdana"/>
              </a:rPr>
              <a:t>Neatitikus nors vieno specialiojo kriterijaus PĮP </a:t>
            </a:r>
            <a:r>
              <a:rPr lang="lt-LT" sz="1400" i="1" dirty="0">
                <a:solidFill>
                  <a:srgbClr val="FF0000"/>
                </a:solidFill>
                <a:latin typeface="Verdana"/>
                <a:ea typeface="Verdana"/>
              </a:rPr>
              <a:t>atmetamas</a:t>
            </a:r>
            <a:endParaRPr lang="lt-LT" sz="1400" b="0" i="1" dirty="0">
              <a:solidFill>
                <a:srgbClr val="FF0000"/>
              </a:solidFill>
              <a:effectLst/>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CA336C56-9720-46EC-B49C-D1649F5B40B4}"/>
              </a:ext>
            </a:extLst>
          </p:cNvPr>
          <p:cNvSpPr txBox="1">
            <a:spLocks/>
          </p:cNvSpPr>
          <p:nvPr/>
        </p:nvSpPr>
        <p:spPr>
          <a:xfrm>
            <a:off x="695079" y="237397"/>
            <a:ext cx="6712192" cy="730586"/>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Projektų atrankos kriterijai</a:t>
            </a:r>
          </a:p>
        </p:txBody>
      </p:sp>
    </p:spTree>
    <p:extLst>
      <p:ext uri="{BB962C8B-B14F-4D97-AF65-F5344CB8AC3E}">
        <p14:creationId xmlns:p14="http://schemas.microsoft.com/office/powerpoint/2010/main" val="97384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a:spLocks noChangeArrowheads="1"/>
          </p:cNvSpPr>
          <p:nvPr/>
        </p:nvSpPr>
        <p:spPr bwMode="auto">
          <a:xfrm>
            <a:off x="754658" y="303413"/>
            <a:ext cx="9270694"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rtlCol="0" anchor="b">
            <a:spAutoFit/>
          </a:bodyPr>
          <a:lstStyle>
            <a:lvl1pPr algn="l" defTabSz="914400" rtl="0" eaLnBrk="1" latinLnBrk="0" hangingPunct="1">
              <a:lnSpc>
                <a:spcPct val="90000"/>
              </a:lnSpc>
              <a:spcBef>
                <a:spcPct val="0"/>
              </a:spcBef>
              <a:buNone/>
              <a:defRPr lang="en-IN" sz="2100" b="1" kern="1200">
                <a:solidFill>
                  <a:schemeClr val="tx1"/>
                </a:solidFill>
                <a:latin typeface="Calibri" panose="020F0502020204030204" pitchFamily="34" charset="0"/>
                <a:ea typeface="MS PGothic" panose="020B0600070205080204" pitchFamily="34" charset="-128"/>
                <a:cs typeface="+mj-cs"/>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r>
              <a:rPr lang="lt-LT" altLang="lt-LT" sz="320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a:sym typeface="Arial" panose="020B0604020202020204" pitchFamily="34" charset="0"/>
              </a:rPr>
              <a:t>Nuosavo finansavimo šaltiniai </a:t>
            </a:r>
            <a:endParaRPr lang="lt-LT" altLang="lt-LT" sz="3200" cap="all">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sym typeface="Arial" panose="020B0604020202020204" pitchFamily="34" charset="0"/>
            </a:endParaRPr>
          </a:p>
        </p:txBody>
      </p:sp>
      <p:sp>
        <p:nvSpPr>
          <p:cNvPr id="2" name="Suapvalintas stačiakampis 1"/>
          <p:cNvSpPr/>
          <p:nvPr/>
        </p:nvSpPr>
        <p:spPr>
          <a:xfrm>
            <a:off x="340223" y="1385390"/>
            <a:ext cx="3655465" cy="929530"/>
          </a:xfrm>
          <a:prstGeom prst="roundRect">
            <a:avLst/>
          </a:prstGeom>
          <a:solidFill>
            <a:srgbClr val="EDE731"/>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pic>
        <p:nvPicPr>
          <p:cNvPr id="42" name="Paveikslėlis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4" y="1321203"/>
            <a:ext cx="965733" cy="1079262"/>
          </a:xfrm>
          <a:prstGeom prst="rect">
            <a:avLst/>
          </a:prstGeom>
        </p:spPr>
      </p:pic>
      <p:sp>
        <p:nvSpPr>
          <p:cNvPr id="3" name="TextBox 2"/>
          <p:cNvSpPr txBox="1"/>
          <p:nvPr/>
        </p:nvSpPr>
        <p:spPr>
          <a:xfrm>
            <a:off x="1523667" y="1566635"/>
            <a:ext cx="2360032" cy="646331"/>
          </a:xfrm>
          <a:prstGeom prst="rect">
            <a:avLst/>
          </a:prstGeom>
          <a:noFill/>
        </p:spPr>
        <p:txBody>
          <a:bodyPr wrap="square" rtlCol="0">
            <a:spAutoFit/>
          </a:bodyPr>
          <a:lstStyle/>
          <a:p>
            <a:r>
              <a:rPr lang="lt-LT" dirty="0">
                <a:solidFill>
                  <a:schemeClr val="accent2"/>
                </a:solidFill>
                <a:latin typeface="Verdana" panose="020B0604030504040204" pitchFamily="34" charset="0"/>
                <a:ea typeface="Verdana" panose="020B0604030504040204" pitchFamily="34" charset="0"/>
              </a:rPr>
              <a:t>Įmonės apyvartinės lėšos*</a:t>
            </a:r>
            <a:endParaRPr lang="en-GB" dirty="0">
              <a:solidFill>
                <a:schemeClr val="accent2"/>
              </a:solidFill>
              <a:latin typeface="Verdana" panose="020B0604030504040204" pitchFamily="34" charset="0"/>
              <a:ea typeface="Verdana" panose="020B0604030504040204" pitchFamily="34" charset="0"/>
            </a:endParaRPr>
          </a:p>
        </p:txBody>
      </p:sp>
      <p:sp>
        <p:nvSpPr>
          <p:cNvPr id="12" name="Stačiakampis 11"/>
          <p:cNvSpPr/>
          <p:nvPr/>
        </p:nvSpPr>
        <p:spPr>
          <a:xfrm>
            <a:off x="4334875" y="1537865"/>
            <a:ext cx="7219507" cy="1612838"/>
          </a:xfrm>
          <a:prstGeom prst="rect">
            <a:avLst/>
          </a:prstGeom>
          <a:noFill/>
          <a:ln w="1905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aveikslėlis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727" y="1738331"/>
            <a:ext cx="1086160" cy="1086160"/>
          </a:xfrm>
          <a:prstGeom prst="rect">
            <a:avLst/>
          </a:prstGeom>
        </p:spPr>
      </p:pic>
      <p:sp>
        <p:nvSpPr>
          <p:cNvPr id="28" name="TextBox 27"/>
          <p:cNvSpPr txBox="1"/>
          <p:nvPr/>
        </p:nvSpPr>
        <p:spPr>
          <a:xfrm>
            <a:off x="5333528" y="1542046"/>
            <a:ext cx="6240706" cy="1569660"/>
          </a:xfrm>
          <a:prstGeom prst="rect">
            <a:avLst/>
          </a:prstGeom>
          <a:noFill/>
        </p:spPr>
        <p:txBody>
          <a:bodyPr wrap="square" rtlCol="0">
            <a:spAutoFit/>
          </a:bodyPr>
          <a:lstStyle/>
          <a:p>
            <a:pPr algn="just"/>
            <a:r>
              <a:rPr lang="lt-LT" sz="1600" dirty="0">
                <a:solidFill>
                  <a:schemeClr val="accent2"/>
                </a:solidFill>
                <a:latin typeface="Verdana" panose="020B0604030504040204" pitchFamily="34" charset="0"/>
                <a:ea typeface="Verdana" panose="020B0604030504040204" pitchFamily="34" charset="0"/>
              </a:rPr>
              <a:t>Ne vėliau kaip iki projekto sutarties pasirašymo  pareiškėjas turi būti sudaręs paskolos sutartį.</a:t>
            </a:r>
          </a:p>
          <a:p>
            <a:pPr algn="just"/>
            <a:r>
              <a:rPr lang="lt-LT" sz="1600" dirty="0">
                <a:solidFill>
                  <a:schemeClr val="accent2"/>
                </a:solidFill>
                <a:latin typeface="Verdana" panose="020B0604030504040204" pitchFamily="34" charset="0"/>
                <a:ea typeface="Verdana" panose="020B0604030504040204" pitchFamily="34" charset="0"/>
              </a:rPr>
              <a:t>Jei paskola sudaryta su užsienio juridiniu asmeniu, iki projekto sutarties pasirašymo turi būti pateiktas LB patvirtinimas, kad paskolos sutartis įregistruota LB paskolų registre.</a:t>
            </a:r>
          </a:p>
        </p:txBody>
      </p:sp>
      <p:sp>
        <p:nvSpPr>
          <p:cNvPr id="30" name="Stačiakampis 29"/>
          <p:cNvSpPr/>
          <p:nvPr/>
        </p:nvSpPr>
        <p:spPr>
          <a:xfrm>
            <a:off x="4334875" y="4939176"/>
            <a:ext cx="7219508" cy="1147881"/>
          </a:xfrm>
          <a:prstGeom prst="rect">
            <a:avLst/>
          </a:prstGeom>
          <a:noFill/>
          <a:ln w="1905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aveikslėlis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0" y="5087494"/>
            <a:ext cx="819862" cy="819862"/>
          </a:xfrm>
          <a:prstGeom prst="rect">
            <a:avLst/>
          </a:prstGeom>
        </p:spPr>
      </p:pic>
      <p:sp>
        <p:nvSpPr>
          <p:cNvPr id="32" name="TextBox 31"/>
          <p:cNvSpPr txBox="1"/>
          <p:nvPr/>
        </p:nvSpPr>
        <p:spPr>
          <a:xfrm>
            <a:off x="5440887" y="4988506"/>
            <a:ext cx="6050607" cy="1077218"/>
          </a:xfrm>
          <a:prstGeom prst="rect">
            <a:avLst/>
          </a:prstGeom>
          <a:noFill/>
        </p:spPr>
        <p:txBody>
          <a:bodyPr wrap="square" rtlCol="0">
            <a:spAutoFit/>
          </a:bodyPr>
          <a:lstStyle/>
          <a:p>
            <a:pPr algn="just"/>
            <a:r>
              <a:rPr lang="lt-LT" sz="1600" dirty="0">
                <a:solidFill>
                  <a:schemeClr val="accent2"/>
                </a:solidFill>
                <a:latin typeface="Verdana" panose="020B0604030504040204" pitchFamily="34" charset="0"/>
                <a:ea typeface="Verdana" panose="020B0604030504040204" pitchFamily="34" charset="0"/>
              </a:rPr>
              <a:t>Jei pareiškėjas skolinasi ne iš banko (kredito unijos), pareiškėjas </a:t>
            </a:r>
            <a:r>
              <a:rPr lang="en-US" sz="1600" dirty="0">
                <a:solidFill>
                  <a:schemeClr val="accent2"/>
                </a:solidFill>
                <a:latin typeface="Verdana" panose="020B0604030504040204" pitchFamily="34" charset="0"/>
                <a:ea typeface="Verdana" panose="020B0604030504040204" pitchFamily="34" charset="0"/>
              </a:rPr>
              <a:t>PĮP </a:t>
            </a:r>
            <a:r>
              <a:rPr lang="lt-LT" sz="1600" dirty="0">
                <a:solidFill>
                  <a:schemeClr val="accent2"/>
                </a:solidFill>
                <a:latin typeface="Verdana" panose="020B0604030504040204" pitchFamily="34" charset="0"/>
                <a:ea typeface="Verdana" panose="020B0604030504040204" pitchFamily="34" charset="0"/>
              </a:rPr>
              <a:t>vertinimo metu turi pateikti ir skolintojo finansinį pajėgumą skolinti atitinkamą lėšų sumą įrodančius dokumentus.</a:t>
            </a:r>
          </a:p>
        </p:txBody>
      </p:sp>
      <p:sp>
        <p:nvSpPr>
          <p:cNvPr id="33" name="Stačiakampis 32"/>
          <p:cNvSpPr/>
          <p:nvPr/>
        </p:nvSpPr>
        <p:spPr>
          <a:xfrm>
            <a:off x="4334875" y="3486188"/>
            <a:ext cx="7219507" cy="1147881"/>
          </a:xfrm>
          <a:prstGeom prst="rect">
            <a:avLst/>
          </a:prstGeom>
          <a:noFill/>
          <a:ln w="1905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aveikslėlis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667" y="3660087"/>
            <a:ext cx="819862" cy="680294"/>
          </a:xfrm>
          <a:prstGeom prst="rect">
            <a:avLst/>
          </a:prstGeom>
        </p:spPr>
      </p:pic>
      <p:sp>
        <p:nvSpPr>
          <p:cNvPr id="35" name="TextBox 34"/>
          <p:cNvSpPr txBox="1"/>
          <p:nvPr/>
        </p:nvSpPr>
        <p:spPr>
          <a:xfrm>
            <a:off x="5472333" y="3459563"/>
            <a:ext cx="5889258" cy="1077218"/>
          </a:xfrm>
          <a:prstGeom prst="rect">
            <a:avLst/>
          </a:prstGeom>
          <a:noFill/>
        </p:spPr>
        <p:txBody>
          <a:bodyPr wrap="square" rtlCol="0">
            <a:spAutoFit/>
          </a:bodyPr>
          <a:lstStyle/>
          <a:p>
            <a:pPr algn="just"/>
            <a:r>
              <a:rPr lang="lt-LT" sz="1600" dirty="0">
                <a:solidFill>
                  <a:schemeClr val="accent2"/>
                </a:solidFill>
                <a:latin typeface="Verdana" panose="020B0604030504040204" pitchFamily="34" charset="0"/>
                <a:ea typeface="Verdana" panose="020B0604030504040204" pitchFamily="34" charset="0"/>
              </a:rPr>
              <a:t>Jei pareiškėjas per nustatytą projekto sutarties pasirašymo terminą neįvykdo šio reikalavimo, pasiūlymas pasirašyti projekto sutartį netenka galios ir projektas nefinansuojamas.</a:t>
            </a:r>
            <a:endParaRPr lang="en-GB" sz="1600" dirty="0">
              <a:solidFill>
                <a:schemeClr val="accent2"/>
              </a:solidFill>
              <a:latin typeface="Verdana" panose="020B0604030504040204" pitchFamily="34" charset="0"/>
              <a:ea typeface="Verdana" panose="020B0604030504040204" pitchFamily="34" charset="0"/>
            </a:endParaRPr>
          </a:p>
        </p:txBody>
      </p:sp>
      <p:sp>
        <p:nvSpPr>
          <p:cNvPr id="36" name="Suapvalintas stačiakampis 35"/>
          <p:cNvSpPr/>
          <p:nvPr/>
        </p:nvSpPr>
        <p:spPr>
          <a:xfrm>
            <a:off x="363172" y="2520748"/>
            <a:ext cx="3655464" cy="990378"/>
          </a:xfrm>
          <a:prstGeom prst="roundRect">
            <a:avLst/>
          </a:prstGeom>
          <a:solidFill>
            <a:srgbClr val="EDE731"/>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38" name="Suapvalintas stačiakampis 37"/>
          <p:cNvSpPr/>
          <p:nvPr/>
        </p:nvSpPr>
        <p:spPr>
          <a:xfrm>
            <a:off x="416006" y="4963232"/>
            <a:ext cx="3623947" cy="1082566"/>
          </a:xfrm>
          <a:prstGeom prst="roundRect">
            <a:avLst/>
          </a:prstGeom>
          <a:solidFill>
            <a:srgbClr val="EDE731"/>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uapvalintas stačiakampis 38"/>
          <p:cNvSpPr/>
          <p:nvPr/>
        </p:nvSpPr>
        <p:spPr>
          <a:xfrm>
            <a:off x="402520" y="3710930"/>
            <a:ext cx="3596552" cy="990378"/>
          </a:xfrm>
          <a:prstGeom prst="roundRect">
            <a:avLst/>
          </a:prstGeom>
          <a:solidFill>
            <a:srgbClr val="EDE731"/>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aveikslėlis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008" y="2534094"/>
            <a:ext cx="952461" cy="952511"/>
          </a:xfrm>
          <a:prstGeom prst="rect">
            <a:avLst/>
          </a:prstGeom>
        </p:spPr>
      </p:pic>
      <p:sp>
        <p:nvSpPr>
          <p:cNvPr id="41" name="TextBox 40"/>
          <p:cNvSpPr txBox="1"/>
          <p:nvPr/>
        </p:nvSpPr>
        <p:spPr>
          <a:xfrm>
            <a:off x="1411450" y="2687183"/>
            <a:ext cx="2444826" cy="646331"/>
          </a:xfrm>
          <a:prstGeom prst="rect">
            <a:avLst/>
          </a:prstGeom>
          <a:noFill/>
        </p:spPr>
        <p:txBody>
          <a:bodyPr wrap="square" rtlCol="0">
            <a:spAutoFit/>
          </a:bodyPr>
          <a:lstStyle/>
          <a:p>
            <a:r>
              <a:rPr lang="lt-LT" dirty="0">
                <a:solidFill>
                  <a:schemeClr val="accent2"/>
                </a:solidFill>
                <a:latin typeface="Verdana" panose="020B0604030504040204" pitchFamily="34" charset="0"/>
                <a:ea typeface="Verdana" panose="020B0604030504040204" pitchFamily="34" charset="0"/>
              </a:rPr>
              <a:t>Banko (kredito unijos) paskola</a:t>
            </a:r>
            <a:endParaRPr lang="en-GB" dirty="0">
              <a:solidFill>
                <a:schemeClr val="accent2"/>
              </a:solidFill>
              <a:latin typeface="Verdana" panose="020B0604030504040204" pitchFamily="34" charset="0"/>
              <a:ea typeface="Verdana" panose="020B0604030504040204" pitchFamily="34" charset="0"/>
            </a:endParaRPr>
          </a:p>
        </p:txBody>
      </p:sp>
      <p:pic>
        <p:nvPicPr>
          <p:cNvPr id="43" name="Paveikslėlis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298" y="3796968"/>
            <a:ext cx="898425" cy="770965"/>
          </a:xfrm>
          <a:prstGeom prst="rect">
            <a:avLst/>
          </a:prstGeom>
        </p:spPr>
      </p:pic>
      <p:sp>
        <p:nvSpPr>
          <p:cNvPr id="44" name="TextBox 43"/>
          <p:cNvSpPr txBox="1"/>
          <p:nvPr/>
        </p:nvSpPr>
        <p:spPr>
          <a:xfrm>
            <a:off x="1458970" y="3857340"/>
            <a:ext cx="2413855" cy="646331"/>
          </a:xfrm>
          <a:prstGeom prst="rect">
            <a:avLst/>
          </a:prstGeom>
          <a:noFill/>
        </p:spPr>
        <p:txBody>
          <a:bodyPr wrap="square" rtlCol="0">
            <a:spAutoFit/>
          </a:bodyPr>
          <a:lstStyle/>
          <a:p>
            <a:r>
              <a:rPr lang="lt-LT" dirty="0">
                <a:solidFill>
                  <a:schemeClr val="accent2"/>
                </a:solidFill>
                <a:latin typeface="Verdana" panose="020B0604030504040204" pitchFamily="34" charset="0"/>
                <a:ea typeface="Verdana" panose="020B0604030504040204" pitchFamily="34" charset="0"/>
              </a:rPr>
              <a:t>Juridinio asmens paskola</a:t>
            </a:r>
            <a:endParaRPr lang="en-GB" dirty="0">
              <a:solidFill>
                <a:schemeClr val="accent2"/>
              </a:solidFill>
              <a:latin typeface="Verdana" panose="020B0604030504040204" pitchFamily="34" charset="0"/>
              <a:ea typeface="Verdana" panose="020B0604030504040204" pitchFamily="34" charset="0"/>
            </a:endParaRPr>
          </a:p>
        </p:txBody>
      </p:sp>
      <p:pic>
        <p:nvPicPr>
          <p:cNvPr id="45" name="Paveikslėlis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588" y="5113411"/>
            <a:ext cx="788701" cy="788701"/>
          </a:xfrm>
          <a:prstGeom prst="rect">
            <a:avLst/>
          </a:prstGeom>
        </p:spPr>
      </p:pic>
      <p:sp>
        <p:nvSpPr>
          <p:cNvPr id="46" name="TextBox 45"/>
          <p:cNvSpPr txBox="1"/>
          <p:nvPr/>
        </p:nvSpPr>
        <p:spPr>
          <a:xfrm>
            <a:off x="1399599" y="5207264"/>
            <a:ext cx="2528365" cy="646331"/>
          </a:xfrm>
          <a:prstGeom prst="rect">
            <a:avLst/>
          </a:prstGeom>
          <a:noFill/>
        </p:spPr>
        <p:txBody>
          <a:bodyPr wrap="square" rtlCol="0">
            <a:spAutoFit/>
          </a:bodyPr>
          <a:lstStyle/>
          <a:p>
            <a:r>
              <a:rPr lang="lt-LT" dirty="0">
                <a:solidFill>
                  <a:schemeClr val="accent2"/>
                </a:solidFill>
                <a:latin typeface="Verdana" panose="020B0604030504040204" pitchFamily="34" charset="0"/>
                <a:ea typeface="Verdana" panose="020B0604030504040204" pitchFamily="34" charset="0"/>
              </a:rPr>
              <a:t>Fizinio asmens paskola</a:t>
            </a:r>
            <a:endParaRPr lang="en-GB" dirty="0">
              <a:solidFill>
                <a:schemeClr val="accent2"/>
              </a:solidFill>
              <a:latin typeface="Verdana" panose="020B0604030504040204" pitchFamily="34" charset="0"/>
              <a:ea typeface="Verdana" panose="020B0604030504040204" pitchFamily="34" charset="0"/>
            </a:endParaRPr>
          </a:p>
        </p:txBody>
      </p:sp>
      <p:sp>
        <p:nvSpPr>
          <p:cNvPr id="29" name="Stačiakampis 45"/>
          <p:cNvSpPr>
            <a:spLocks noChangeArrowheads="1"/>
          </p:cNvSpPr>
          <p:nvPr/>
        </p:nvSpPr>
        <p:spPr bwMode="auto">
          <a:xfrm>
            <a:off x="289576" y="6211453"/>
            <a:ext cx="11741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r>
              <a:rPr lang="lt-LT" altLang="lt-LT" sz="1400" dirty="0">
                <a:solidFill>
                  <a:schemeClr val="accent2"/>
                </a:solidFill>
                <a:latin typeface="Verdana"/>
                <a:ea typeface="Verdana"/>
              </a:rPr>
              <a:t>*Kai nuosavas įnašas finansuojamas įmonės apyvartinėmis lėšomis, prašome pateikti tarpinės 2025 m.</a:t>
            </a:r>
            <a:r>
              <a:rPr lang="en-US" altLang="lt-LT" sz="1400" dirty="0">
                <a:solidFill>
                  <a:schemeClr val="accent2"/>
                </a:solidFill>
                <a:latin typeface="Verdana"/>
                <a:ea typeface="Verdana"/>
              </a:rPr>
              <a:t> </a:t>
            </a:r>
            <a:r>
              <a:rPr lang="lt-LT" altLang="lt-LT" sz="1400" dirty="0">
                <a:solidFill>
                  <a:schemeClr val="accent2"/>
                </a:solidFill>
                <a:latin typeface="Verdana"/>
                <a:ea typeface="Verdana"/>
              </a:rPr>
              <a:t>finansinės atskaitomybės dokumentus </a:t>
            </a:r>
            <a:endParaRPr lang="lt-LT" altLang="lt-LT" sz="14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9743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Grp="1" noChangeArrowheads="1"/>
          </p:cNvSpPr>
          <p:nvPr>
            <p:ph type="title"/>
          </p:nvPr>
        </p:nvSpPr>
        <p:spPr bwMode="auto">
          <a:xfrm>
            <a:off x="794957" y="547374"/>
            <a:ext cx="9752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r>
              <a:rPr lang="lt-LT" altLang="lt-LT" sz="3200" b="1" dirty="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sym typeface="Arial" panose="020B0604020202020204" pitchFamily="34" charset="0"/>
              </a:rPr>
              <a:t>      Nuosavo finansavimo </a:t>
            </a:r>
            <a:r>
              <a:rPr lang="lt-LT" sz="3200" b="1" dirty="0">
                <a:solidFill>
                  <a:schemeClr val="bg1"/>
                </a:solidFill>
                <a:latin typeface="Verdana" panose="020B0604030504040204" pitchFamily="34" charset="0"/>
                <a:ea typeface="Verdana" panose="020B0604030504040204" pitchFamily="34" charset="0"/>
              </a:rPr>
              <a:t>užtikrinimas</a:t>
            </a:r>
            <a:endParaRPr lang="lt-LT" altLang="lt-LT" sz="3200" b="1" dirty="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sym typeface="Arial" panose="020B0604020202020204" pitchFamily="34" charset="0"/>
            </a:endParaRPr>
          </a:p>
        </p:txBody>
      </p:sp>
      <p:sp>
        <p:nvSpPr>
          <p:cNvPr id="28" name="Stačiakampis 27"/>
          <p:cNvSpPr/>
          <p:nvPr/>
        </p:nvSpPr>
        <p:spPr>
          <a:xfrm>
            <a:off x="1030200" y="1436885"/>
            <a:ext cx="5275238" cy="461665"/>
          </a:xfrm>
          <a:prstGeom prst="rect">
            <a:avLst/>
          </a:prstGeom>
        </p:spPr>
        <p:txBody>
          <a:bodyPr wrap="square">
            <a:spAutoFit/>
          </a:bodyPr>
          <a:lstStyle/>
          <a:p>
            <a:pPr algn="ctr"/>
            <a:r>
              <a:rPr lang="lt-LT" sz="2400" b="1" dirty="0">
                <a:solidFill>
                  <a:schemeClr val="accent2"/>
                </a:solidFill>
                <a:latin typeface="Verdana" panose="020B0604030504040204" pitchFamily="34" charset="0"/>
                <a:ea typeface="Verdana" panose="020B0604030504040204" pitchFamily="34" charset="0"/>
              </a:rPr>
              <a:t>Juridinis asmuo</a:t>
            </a:r>
          </a:p>
        </p:txBody>
      </p:sp>
      <p:pic>
        <p:nvPicPr>
          <p:cNvPr id="29" name="Paveikslėlis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73951" y="1373442"/>
            <a:ext cx="844560" cy="724742"/>
          </a:xfrm>
          <a:prstGeom prst="rect">
            <a:avLst/>
          </a:prstGeom>
        </p:spPr>
      </p:pic>
      <p:sp>
        <p:nvSpPr>
          <p:cNvPr id="47" name="Stačiakampis 46"/>
          <p:cNvSpPr/>
          <p:nvPr/>
        </p:nvSpPr>
        <p:spPr>
          <a:xfrm>
            <a:off x="8454217" y="1373442"/>
            <a:ext cx="2662909" cy="461665"/>
          </a:xfrm>
          <a:prstGeom prst="rect">
            <a:avLst/>
          </a:prstGeom>
        </p:spPr>
        <p:txBody>
          <a:bodyPr wrap="none">
            <a:spAutoFit/>
          </a:bodyPr>
          <a:lstStyle/>
          <a:p>
            <a:pPr algn="ctr"/>
            <a:r>
              <a:rPr lang="lt-LT" sz="2400" b="1" dirty="0">
                <a:solidFill>
                  <a:schemeClr val="bg1"/>
                </a:solidFill>
                <a:latin typeface="Verdana" panose="020B0604030504040204" pitchFamily="34" charset="0"/>
                <a:ea typeface="Verdana" panose="020B0604030504040204" pitchFamily="34" charset="0"/>
              </a:rPr>
              <a:t>Fizinis asmuo:</a:t>
            </a:r>
          </a:p>
        </p:txBody>
      </p:sp>
      <p:pic>
        <p:nvPicPr>
          <p:cNvPr id="48" name="Paveikslėlis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41124" y="1383138"/>
            <a:ext cx="705735" cy="715046"/>
          </a:xfrm>
          <a:prstGeom prst="rect">
            <a:avLst/>
          </a:prstGeom>
        </p:spPr>
      </p:pic>
      <p:sp>
        <p:nvSpPr>
          <p:cNvPr id="2" name="TextBox 1"/>
          <p:cNvSpPr txBox="1"/>
          <p:nvPr/>
        </p:nvSpPr>
        <p:spPr>
          <a:xfrm>
            <a:off x="431216" y="6270902"/>
            <a:ext cx="11265813" cy="61555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lt-LT" dirty="0"/>
              <a:t> </a:t>
            </a:r>
            <a:r>
              <a:rPr lang="lt-LT" sz="1600" dirty="0"/>
              <a:t>Vertinama pagal Pareiškėjo / projekto vykdytojo įnašo šaltinių užtikrinimo vertinimo metodiką </a:t>
            </a:r>
            <a:r>
              <a:rPr lang="lt-LT" sz="1600" dirty="0">
                <a:hlinkClick r:id="rId4"/>
              </a:rPr>
              <a:t>inaso-saltiniu-uztikrinimo-vertinimo-metodika-18.pdf</a:t>
            </a:r>
            <a:endParaRPr lang="lt-LT" sz="1600" dirty="0">
              <a:solidFill>
                <a:schemeClr val="accent2"/>
              </a:solidFill>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3454D40F-869D-8717-B70B-D8FDD0CABC63}"/>
              </a:ext>
            </a:extLst>
          </p:cNvPr>
          <p:cNvSpPr txBox="1"/>
          <p:nvPr/>
        </p:nvSpPr>
        <p:spPr>
          <a:xfrm>
            <a:off x="431216" y="2337060"/>
            <a:ext cx="5664784" cy="3801041"/>
          </a:xfrm>
          <a:prstGeom prst="rect">
            <a:avLst/>
          </a:prstGeom>
          <a:noFill/>
        </p:spPr>
        <p:txBody>
          <a:bodyPr wrap="square" rtlCol="0">
            <a:spAutoFit/>
          </a:bodyPr>
          <a:lstStyle/>
          <a:p>
            <a:pPr marL="285750" indent="-285750" algn="just">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Pareiškėjo akcininkų (juridinių asmenų) arba nesusijusio juridinio asmens</a:t>
            </a:r>
            <a:r>
              <a:rPr lang="en-US" sz="1800" dirty="0">
                <a:solidFill>
                  <a:schemeClr val="accent2"/>
                </a:solidFill>
                <a:latin typeface="Verdana" panose="020B0604030504040204" pitchFamily="34" charset="0"/>
                <a:ea typeface="Verdana" panose="020B0604030504040204" pitchFamily="34" charset="0"/>
              </a:rPr>
              <a:t> </a:t>
            </a:r>
            <a:r>
              <a:rPr lang="lt-LT" sz="1800" dirty="0" err="1">
                <a:solidFill>
                  <a:schemeClr val="accent2"/>
                </a:solidFill>
                <a:latin typeface="Verdana" panose="020B0604030504040204" pitchFamily="34" charset="0"/>
                <a:ea typeface="Verdana" panose="020B0604030504040204" pitchFamily="34" charset="0"/>
              </a:rPr>
              <a:t>sprendima</a:t>
            </a:r>
            <a:r>
              <a:rPr lang="en-US" sz="1800" dirty="0">
                <a:solidFill>
                  <a:schemeClr val="accent2"/>
                </a:solidFill>
                <a:latin typeface="Verdana" panose="020B0604030504040204" pitchFamily="34" charset="0"/>
                <a:ea typeface="Verdana" panose="020B0604030504040204" pitchFamily="34" charset="0"/>
              </a:rPr>
              <a:t>s </a:t>
            </a:r>
            <a:r>
              <a:rPr lang="lt-LT" sz="1800" dirty="0">
                <a:solidFill>
                  <a:schemeClr val="accent2"/>
                </a:solidFill>
                <a:latin typeface="Verdana" panose="020B0604030504040204" pitchFamily="34" charset="0"/>
                <a:ea typeface="Verdana" panose="020B0604030504040204" pitchFamily="34" charset="0"/>
              </a:rPr>
              <a:t> suteikti paskolą</a:t>
            </a:r>
            <a:endParaRPr lang="en-150" sz="1800" dirty="0">
              <a:solidFill>
                <a:schemeClr val="accent2"/>
              </a:solidFill>
              <a:latin typeface="Verdana" panose="020B0604030504040204" pitchFamily="34" charset="0"/>
              <a:ea typeface="Verdana" panose="020B0604030504040204" pitchFamily="34" charset="0"/>
            </a:endParaRPr>
          </a:p>
          <a:p>
            <a:pPr marL="285750" indent="-285750" algn="just">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Patvirtintų metinių finansinių ataskaitų rinkinys už paskutinius du metus</a:t>
            </a:r>
            <a:endParaRPr lang="ko-KR" altLang="en-US" sz="1800" dirty="0">
              <a:solidFill>
                <a:schemeClr val="accent2"/>
              </a:solidFill>
              <a:latin typeface="Verdana" panose="020B0604030504040204" pitchFamily="34" charset="0"/>
            </a:endParaRPr>
          </a:p>
          <a:p>
            <a:pPr marL="285750" indent="-285750" algn="just">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Skolintojo kreditorių ir </a:t>
            </a:r>
            <a:r>
              <a:rPr lang="lt-LT" sz="1800">
                <a:solidFill>
                  <a:schemeClr val="accent2"/>
                </a:solidFill>
                <a:latin typeface="Verdana" panose="020B0604030504040204" pitchFamily="34" charset="0"/>
                <a:ea typeface="Verdana" panose="020B0604030504040204" pitchFamily="34" charset="0"/>
              </a:rPr>
              <a:t>debitorių sąrašas</a:t>
            </a:r>
            <a:endParaRPr lang="en-150" sz="1800" dirty="0">
              <a:solidFill>
                <a:schemeClr val="accent2"/>
              </a:solidFill>
              <a:latin typeface="Verdana" panose="020B0604030504040204" pitchFamily="34" charset="0"/>
              <a:ea typeface="Verdana" panose="020B0604030504040204" pitchFamily="34" charset="0"/>
            </a:endParaRPr>
          </a:p>
          <a:p>
            <a:pPr marL="285750" indent="-285750" algn="just">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Prognoziniai pinigų srautai (mėnesiais) projekto įgyvendinimo laikotarpiu</a:t>
            </a:r>
            <a:endParaRPr lang="ko-KR" altLang="en-US" sz="1800" dirty="0">
              <a:solidFill>
                <a:schemeClr val="accent2"/>
              </a:solidFill>
              <a:latin typeface="Verdana" panose="020B0604030504040204" pitchFamily="34" charset="0"/>
            </a:endParaRPr>
          </a:p>
          <a:p>
            <a:pPr marL="285750" indent="-285750" algn="just">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Dokumentai, pagrindžiantys planuojamus pardavimus (turimos sutartys, užsakymai, ketinimų protokolai ir pan.)</a:t>
            </a:r>
            <a:endParaRPr lang="ko-KR" altLang="en-US" sz="1800" dirty="0">
              <a:solidFill>
                <a:schemeClr val="accent2"/>
              </a:solidFill>
              <a:latin typeface="Verdana" panose="020B0604030504040204" pitchFamily="34" charset="0"/>
            </a:endParaRPr>
          </a:p>
          <a:p>
            <a:pPr marL="285750" indent="-285750" algn="just">
              <a:spcAft>
                <a:spcPts val="600"/>
              </a:spcAft>
              <a:buClr>
                <a:srgbClr val="EDE731"/>
              </a:buClr>
              <a:buSzPct val="120000"/>
              <a:buFont typeface="Wingdings" panose="05000000000000000000" pitchFamily="2" charset="2"/>
              <a:buChar char="§"/>
            </a:pPr>
            <a:r>
              <a:rPr lang="en-US" sz="1800" dirty="0">
                <a:solidFill>
                  <a:schemeClr val="accent2"/>
                </a:solidFill>
                <a:latin typeface="Verdana" panose="020B0604030504040204" pitchFamily="34" charset="0"/>
                <a:ea typeface="Verdana" panose="020B0604030504040204" pitchFamily="34" charset="0"/>
              </a:rPr>
              <a:t>J</a:t>
            </a:r>
            <a:r>
              <a:rPr lang="lt-LT" sz="1800" dirty="0" err="1">
                <a:solidFill>
                  <a:schemeClr val="accent2"/>
                </a:solidFill>
                <a:latin typeface="Verdana" panose="020B0604030504040204" pitchFamily="34" charset="0"/>
                <a:ea typeface="Verdana" panose="020B0604030504040204" pitchFamily="34" charset="0"/>
              </a:rPr>
              <a:t>uridinio</a:t>
            </a:r>
            <a:r>
              <a:rPr lang="lt-LT" sz="1800" dirty="0">
                <a:solidFill>
                  <a:schemeClr val="accent2"/>
                </a:solidFill>
                <a:latin typeface="Verdana" panose="020B0604030504040204" pitchFamily="34" charset="0"/>
                <a:ea typeface="Verdana" panose="020B0604030504040204" pitchFamily="34" charset="0"/>
              </a:rPr>
              <a:t> asmens paskolos sutartis</a:t>
            </a:r>
            <a:endParaRPr lang="ko-KR" altLang="en-US" sz="1800" dirty="0">
              <a:solidFill>
                <a:schemeClr val="accent2"/>
              </a:solidFill>
              <a:latin typeface="Verdana" panose="020B0604030504040204" pitchFamily="34" charset="0"/>
            </a:endParaRPr>
          </a:p>
        </p:txBody>
      </p:sp>
      <p:sp>
        <p:nvSpPr>
          <p:cNvPr id="22" name="TextBox 21">
            <a:extLst>
              <a:ext uri="{FF2B5EF4-FFF2-40B4-BE49-F238E27FC236}">
                <a16:creationId xmlns:a16="http://schemas.microsoft.com/office/drawing/2014/main" id="{E390EA1B-3CD0-74B7-DECF-AD49A041C2C9}"/>
              </a:ext>
            </a:extLst>
          </p:cNvPr>
          <p:cNvSpPr txBox="1"/>
          <p:nvPr/>
        </p:nvSpPr>
        <p:spPr>
          <a:xfrm>
            <a:off x="6717968" y="2501929"/>
            <a:ext cx="5275239" cy="3477875"/>
          </a:xfrm>
          <a:prstGeom prst="rect">
            <a:avLst/>
          </a:prstGeom>
          <a:noFill/>
        </p:spPr>
        <p:txBody>
          <a:bodyPr wrap="square" rtlCol="0">
            <a:spAutoFit/>
          </a:bodyPr>
          <a:lstStyle/>
          <a:p>
            <a:pPr marL="285750" indent="-285750" algn="just">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Dokumentas, pagrindžiantis fizinio asmens kredito istoriją</a:t>
            </a:r>
            <a:endParaRPr lang="en-150" dirty="0">
              <a:solidFill>
                <a:schemeClr val="bg1"/>
              </a:solidFill>
              <a:latin typeface="Verdana" panose="020B0604030504040204" pitchFamily="34" charset="0"/>
              <a:ea typeface="Verdana" panose="020B0604030504040204" pitchFamily="34" charset="0"/>
            </a:endParaRPr>
          </a:p>
          <a:p>
            <a:pPr marL="285750" indent="-285750" algn="just">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Paskutinio laikotarpio pajamų deklaracija, teikta mokesčių administratoriui</a:t>
            </a:r>
          </a:p>
          <a:p>
            <a:pPr marL="285750" indent="-285750" algn="just">
              <a:spcAft>
                <a:spcPts val="1200"/>
              </a:spcAft>
              <a:buClr>
                <a:srgbClr val="EDE731"/>
              </a:buClr>
              <a:buSzPct val="120000"/>
              <a:buFont typeface="Wingdings" panose="05000000000000000000" pitchFamily="2" charset="2"/>
              <a:buChar char="§"/>
            </a:pPr>
            <a:r>
              <a:rPr lang="lt-LT" sz="1800" dirty="0">
                <a:solidFill>
                  <a:schemeClr val="bg1"/>
                </a:solidFill>
                <a:latin typeface="Verdana" panose="020B0604030504040204" pitchFamily="34" charset="0"/>
                <a:ea typeface="Verdana" panose="020B0604030504040204" pitchFamily="34" charset="0"/>
              </a:rPr>
              <a:t>Dokumentai, susiję su turimu turtu: paskutinio laikotarpio turto deklaracija, paaiškinimas apie disponuojamų lėšų / turto kilmę</a:t>
            </a:r>
          </a:p>
          <a:p>
            <a:pPr marL="285750" indent="-285750" algn="just">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Banko sąskaitų apyvartos</a:t>
            </a:r>
          </a:p>
          <a:p>
            <a:pPr marL="285750" indent="-285750" algn="just">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Turimų vertybinių popierių sąrašas</a:t>
            </a:r>
          </a:p>
        </p:txBody>
      </p:sp>
    </p:spTree>
    <p:extLst>
      <p:ext uri="{BB962C8B-B14F-4D97-AF65-F5344CB8AC3E}">
        <p14:creationId xmlns:p14="http://schemas.microsoft.com/office/powerpoint/2010/main" val="158085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59155B-822B-CDE6-119B-C3F7AA0AF91D}"/>
              </a:ext>
            </a:extLst>
          </p:cNvPr>
          <p:cNvSpPr txBox="1"/>
          <p:nvPr/>
        </p:nvSpPr>
        <p:spPr>
          <a:xfrm>
            <a:off x="6869950" y="1961415"/>
            <a:ext cx="4426721" cy="2677656"/>
          </a:xfrm>
          <a:prstGeom prst="rect">
            <a:avLst/>
          </a:prstGeom>
          <a:noFill/>
        </p:spPr>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lang="lt-LT" sz="2400" b="1" dirty="0">
                <a:solidFill>
                  <a:schemeClr val="tx2">
                    <a:lumMod val="25000"/>
                  </a:schemeClr>
                </a:solidFill>
                <a:latin typeface="Verdana" panose="020B0604030504040204" pitchFamily="34" charset="0"/>
                <a:ea typeface="Verdana" panose="020B0604030504040204" pitchFamily="34" charset="0"/>
              </a:rPr>
              <a:t>KARTU SU </a:t>
            </a:r>
            <a:r>
              <a:rPr lang="en-US" sz="2400" b="1" dirty="0">
                <a:solidFill>
                  <a:schemeClr val="tx2">
                    <a:lumMod val="25000"/>
                  </a:schemeClr>
                </a:solidFill>
                <a:latin typeface="Verdana" panose="020B0604030504040204" pitchFamily="34" charset="0"/>
                <a:ea typeface="Verdana" panose="020B0604030504040204" pitchFamily="34" charset="0"/>
              </a:rPr>
              <a:t>PĮP</a:t>
            </a:r>
            <a:r>
              <a:rPr lang="lt-LT" sz="2400" b="1" dirty="0">
                <a:solidFill>
                  <a:schemeClr val="tx2">
                    <a:lumMod val="25000"/>
                  </a:schemeClr>
                </a:solidFill>
                <a:latin typeface="Verdana" panose="020B0604030504040204" pitchFamily="34" charset="0"/>
                <a:ea typeface="Verdana" panose="020B0604030504040204" pitchFamily="34" charset="0"/>
              </a:rPr>
              <a:t> NEPATEIKUS BENT VIENO IŠ NURODYTŲ DOKUMENTŲ, </a:t>
            </a:r>
            <a:endParaRPr lang="en-US" sz="2400" b="1" dirty="0">
              <a:solidFill>
                <a:schemeClr val="tx2">
                  <a:lumMod val="25000"/>
                </a:schemeClr>
              </a:solidFill>
              <a:latin typeface="Verdana" panose="020B0604030504040204" pitchFamily="34" charset="0"/>
              <a:ea typeface="Verdana" panose="020B060403050404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US" sz="2400" b="1" dirty="0">
                <a:solidFill>
                  <a:schemeClr val="tx2">
                    <a:lumMod val="25000"/>
                  </a:schemeClr>
                </a:solidFill>
                <a:latin typeface="Verdana" panose="020B0604030504040204" pitchFamily="34" charset="0"/>
                <a:ea typeface="Verdana" panose="020B0604030504040204" pitchFamily="34" charset="0"/>
              </a:rPr>
              <a:t>PĮP</a:t>
            </a:r>
            <a:r>
              <a:rPr lang="lt-LT" sz="2400" b="1" dirty="0">
                <a:solidFill>
                  <a:schemeClr val="tx2">
                    <a:lumMod val="25000"/>
                  </a:schemeClr>
                </a:solidFill>
                <a:latin typeface="Verdana" panose="020B0604030504040204" pitchFamily="34" charset="0"/>
                <a:ea typeface="Verdana" panose="020B0604030504040204" pitchFamily="34" charset="0"/>
              </a:rPr>
              <a:t> ATMETAMA</a:t>
            </a:r>
            <a:r>
              <a:rPr lang="en-US" sz="2400" b="1" dirty="0">
                <a:solidFill>
                  <a:schemeClr val="tx2">
                    <a:lumMod val="25000"/>
                  </a:schemeClr>
                </a:solidFill>
                <a:latin typeface="Verdana" panose="020B0604030504040204" pitchFamily="34" charset="0"/>
                <a:ea typeface="Verdana" panose="020B0604030504040204" pitchFamily="34" charset="0"/>
              </a:rPr>
              <a:t>S</a:t>
            </a:r>
            <a:r>
              <a:rPr lang="lt-LT" sz="2400" b="1" dirty="0">
                <a:solidFill>
                  <a:schemeClr val="tx2">
                    <a:lumMod val="25000"/>
                  </a:schemeClr>
                </a:solidFill>
                <a:latin typeface="Verdana" panose="020B0604030504040204" pitchFamily="34" charset="0"/>
                <a:ea typeface="Verdana" panose="020B0604030504040204" pitchFamily="34" charset="0"/>
              </a:rPr>
              <a:t> NEPRAŠIUS PAPILDOMŲ DOKUMENTŲ</a:t>
            </a:r>
            <a:endParaRPr kumimoji="0" lang="en-GB" sz="2400" b="1" i="0" u="none" strike="noStrike" cap="none" spc="0" normalizeH="0" baseline="0" dirty="0">
              <a:ln>
                <a:noFill/>
              </a:ln>
              <a:solidFill>
                <a:schemeClr val="tx2">
                  <a:lumMod val="25000"/>
                </a:schemeClr>
              </a:solidFill>
              <a:effectLst/>
              <a:uFillTx/>
              <a:latin typeface="Verdana" panose="020B0604030504040204" pitchFamily="34" charset="0"/>
              <a:ea typeface="Verdana" panose="020B0604030504040204" pitchFamily="34" charset="0"/>
              <a:sym typeface="Helvetica"/>
            </a:endParaRPr>
          </a:p>
        </p:txBody>
      </p:sp>
      <p:sp>
        <p:nvSpPr>
          <p:cNvPr id="18" name="TextBox 17">
            <a:extLst>
              <a:ext uri="{FF2B5EF4-FFF2-40B4-BE49-F238E27FC236}">
                <a16:creationId xmlns:a16="http://schemas.microsoft.com/office/drawing/2014/main" id="{67AD6EA6-7080-A4F0-53AA-ED1763F90C31}"/>
              </a:ext>
            </a:extLst>
          </p:cNvPr>
          <p:cNvSpPr txBox="1"/>
          <p:nvPr/>
        </p:nvSpPr>
        <p:spPr>
          <a:xfrm>
            <a:off x="435835" y="1480265"/>
            <a:ext cx="5930782" cy="5016758"/>
          </a:xfrm>
          <a:prstGeom prst="rect">
            <a:avLst/>
          </a:prstGeom>
          <a:noFill/>
        </p:spPr>
        <p:txBody>
          <a:bodyPr wrap="square">
            <a:spAutoFit/>
          </a:bodyPr>
          <a:lstStyle/>
          <a:p>
            <a:pPr marL="285750" marR="0" indent="-285750" algn="just">
              <a:spcBef>
                <a:spcPts val="0"/>
              </a:spcBef>
              <a:spcAft>
                <a:spcPts val="0"/>
              </a:spcAft>
              <a:buFont typeface="Wingdings" panose="05000000000000000000" pitchFamily="2" charset="2"/>
              <a:buChar char="§"/>
              <a:tabLst>
                <a:tab pos="467360" algn="l"/>
                <a:tab pos="737235" algn="l"/>
              </a:tabLst>
            </a:pPr>
            <a:r>
              <a:rPr lang="en-US" sz="1600" dirty="0">
                <a:solidFill>
                  <a:srgbClr val="302857"/>
                </a:solidFill>
                <a:latin typeface="Verdana" panose="020B0604030504040204" pitchFamily="34" charset="0"/>
                <a:ea typeface="Verdana" panose="020B0604030504040204" pitchFamily="34" charset="0"/>
              </a:rPr>
              <a:t>P</a:t>
            </a:r>
            <a:r>
              <a:rPr lang="lt-LT" sz="1600" dirty="0" err="1">
                <a:solidFill>
                  <a:srgbClr val="302857"/>
                </a:solidFill>
                <a:effectLst/>
                <a:latin typeface="Verdana" panose="020B0604030504040204" pitchFamily="34" charset="0"/>
                <a:ea typeface="Verdana" panose="020B0604030504040204" pitchFamily="34" charset="0"/>
              </a:rPr>
              <a:t>rivalom</a:t>
            </a:r>
            <a:r>
              <a:rPr lang="en-US" sz="1600" dirty="0">
                <a:solidFill>
                  <a:srgbClr val="302857"/>
                </a:solidFill>
                <a:effectLst/>
                <a:latin typeface="Verdana" panose="020B0604030504040204" pitchFamily="34" charset="0"/>
                <a:ea typeface="Verdana" panose="020B0604030504040204" pitchFamily="34" charset="0"/>
              </a:rPr>
              <a:t>as</a:t>
            </a:r>
            <a:r>
              <a:rPr lang="lt-LT" sz="1600" dirty="0">
                <a:solidFill>
                  <a:srgbClr val="302857"/>
                </a:solidFill>
                <a:effectLst/>
                <a:latin typeface="Verdana" panose="020B0604030504040204" pitchFamily="34" charset="0"/>
                <a:ea typeface="Verdana" panose="020B0604030504040204" pitchFamily="34" charset="0"/>
              </a:rPr>
              <a:t> </a:t>
            </a:r>
            <a:r>
              <a:rPr lang="lt-LT" sz="1600" b="1" dirty="0">
                <a:solidFill>
                  <a:srgbClr val="302857"/>
                </a:solidFill>
                <a:effectLst/>
                <a:latin typeface="Verdana" panose="020B0604030504040204" pitchFamily="34" charset="0"/>
                <a:ea typeface="Verdana" panose="020B0604030504040204" pitchFamily="34" charset="0"/>
              </a:rPr>
              <a:t>energijos vartojimo </a:t>
            </a:r>
            <a:r>
              <a:rPr lang="lt-LT" sz="1600" b="1" dirty="0" err="1">
                <a:solidFill>
                  <a:srgbClr val="302857"/>
                </a:solidFill>
                <a:effectLst/>
                <a:latin typeface="Verdana" panose="020B0604030504040204" pitchFamily="34" charset="0"/>
                <a:ea typeface="Verdana" panose="020B0604030504040204" pitchFamily="34" charset="0"/>
              </a:rPr>
              <a:t>audit</a:t>
            </a:r>
            <a:r>
              <a:rPr lang="en-US" sz="1600" b="1" dirty="0">
                <a:solidFill>
                  <a:srgbClr val="302857"/>
                </a:solidFill>
                <a:effectLst/>
                <a:latin typeface="Verdana" panose="020B0604030504040204" pitchFamily="34" charset="0"/>
                <a:ea typeface="Verdana" panose="020B0604030504040204" pitchFamily="34" charset="0"/>
              </a:rPr>
              <a:t>as</a:t>
            </a:r>
            <a:r>
              <a:rPr lang="lt-LT" sz="1600" dirty="0">
                <a:solidFill>
                  <a:srgbClr val="302857"/>
                </a:solidFill>
                <a:effectLst/>
                <a:latin typeface="Verdana" panose="020B0604030504040204" pitchFamily="34" charset="0"/>
                <a:ea typeface="Verdana" panose="020B0604030504040204" pitchFamily="34" charset="0"/>
              </a:rPr>
              <a:t>, parengt</a:t>
            </a:r>
            <a:r>
              <a:rPr lang="en-US" sz="1600" dirty="0">
                <a:solidFill>
                  <a:srgbClr val="302857"/>
                </a:solidFill>
                <a:effectLst/>
                <a:latin typeface="Verdana" panose="020B0604030504040204" pitchFamily="34" charset="0"/>
                <a:ea typeface="Verdana" panose="020B0604030504040204" pitchFamily="34" charset="0"/>
              </a:rPr>
              <a:t>as</a:t>
            </a:r>
            <a:r>
              <a:rPr lang="lt-LT" sz="1600" dirty="0">
                <a:solidFill>
                  <a:srgbClr val="302857"/>
                </a:solidFill>
                <a:effectLst/>
                <a:latin typeface="Verdana" panose="020B0604030504040204" pitchFamily="34" charset="0"/>
                <a:ea typeface="Verdana" panose="020B0604030504040204" pitchFamily="34" charset="0"/>
              </a:rPr>
              <a:t> ne anksčiau kaip 1 kalendoriniai  metai iki PĮP pateikimo </a:t>
            </a:r>
            <a:r>
              <a:rPr lang="lt-LT" sz="1600" b="1" dirty="0">
                <a:solidFill>
                  <a:srgbClr val="302857"/>
                </a:solidFill>
                <a:effectLst/>
                <a:latin typeface="Verdana" panose="020B0604030504040204" pitchFamily="34" charset="0"/>
                <a:ea typeface="Verdana" panose="020B0604030504040204" pitchFamily="34" charset="0"/>
              </a:rPr>
              <a:t>ir papildom</a:t>
            </a:r>
            <a:r>
              <a:rPr lang="en-US" sz="1600" b="1" dirty="0">
                <a:solidFill>
                  <a:srgbClr val="302857"/>
                </a:solidFill>
                <a:effectLst/>
                <a:latin typeface="Verdana" panose="020B0604030504040204" pitchFamily="34" charset="0"/>
                <a:ea typeface="Verdana" panose="020B0604030504040204" pitchFamily="34" charset="0"/>
              </a:rPr>
              <a:t>as</a:t>
            </a:r>
            <a:r>
              <a:rPr lang="lt-LT" sz="1600" b="1" dirty="0">
                <a:solidFill>
                  <a:srgbClr val="302857"/>
                </a:solidFill>
                <a:effectLst/>
                <a:latin typeface="Verdana" panose="020B0604030504040204" pitchFamily="34" charset="0"/>
                <a:ea typeface="Verdana" panose="020B0604030504040204" pitchFamily="34" charset="0"/>
              </a:rPr>
              <a:t> energijos vartojimo </a:t>
            </a:r>
            <a:r>
              <a:rPr lang="lt-LT" sz="1600" b="1" dirty="0" err="1">
                <a:solidFill>
                  <a:srgbClr val="302857"/>
                </a:solidFill>
                <a:effectLst/>
                <a:latin typeface="Verdana" panose="020B0604030504040204" pitchFamily="34" charset="0"/>
                <a:ea typeface="Verdana" panose="020B0604030504040204" pitchFamily="34" charset="0"/>
              </a:rPr>
              <a:t>audit</a:t>
            </a:r>
            <a:r>
              <a:rPr lang="en-US" sz="1600" b="1" dirty="0">
                <a:solidFill>
                  <a:srgbClr val="302857"/>
                </a:solidFill>
                <a:effectLst/>
                <a:latin typeface="Verdana" panose="020B0604030504040204" pitchFamily="34" charset="0"/>
                <a:ea typeface="Verdana" panose="020B0604030504040204" pitchFamily="34" charset="0"/>
              </a:rPr>
              <a:t>as</a:t>
            </a:r>
            <a:r>
              <a:rPr lang="lt-LT" sz="1600" dirty="0">
                <a:solidFill>
                  <a:srgbClr val="302857"/>
                </a:solidFill>
                <a:effectLst/>
                <a:latin typeface="Verdana" panose="020B0604030504040204" pitchFamily="34" charset="0"/>
                <a:ea typeface="Verdana" panose="020B0604030504040204" pitchFamily="34" charset="0"/>
              </a:rPr>
              <a:t>, jeigu tokio audito atlikimo tikslingumas buvo nustatytas privalomo audito metu. Energijos audito ataskaita turi būti parengta galiojantį auditoriaus atestatą turinčio auditoriaus ir patvirtinta kvalifikuotu elektroniniu parašu</a:t>
            </a:r>
            <a:r>
              <a:rPr lang="lt-LT" sz="1600" u="sng" dirty="0">
                <a:solidFill>
                  <a:srgbClr val="302857"/>
                </a:solidFill>
                <a:effectLst/>
                <a:latin typeface="Verdana" panose="020B0604030504040204" pitchFamily="34" charset="0"/>
                <a:ea typeface="Verdana" panose="020B0604030504040204" pitchFamily="34" charset="0"/>
              </a:rPr>
              <a:t> </a:t>
            </a:r>
            <a:endParaRPr lang="en-US" sz="1600" u="sng" dirty="0">
              <a:solidFill>
                <a:srgbClr val="302857"/>
              </a:solidFill>
              <a:latin typeface="Verdana" panose="020B0604030504040204" pitchFamily="34" charset="0"/>
              <a:ea typeface="Verdana" panose="020B0604030504040204" pitchFamily="34" charset="0"/>
            </a:endParaRPr>
          </a:p>
          <a:p>
            <a:pPr marL="285750" marR="0" indent="-285750" algn="just">
              <a:spcBef>
                <a:spcPts val="0"/>
              </a:spcBef>
              <a:spcAft>
                <a:spcPts val="0"/>
              </a:spcAft>
              <a:buFont typeface="Wingdings" panose="05000000000000000000" pitchFamily="2" charset="2"/>
              <a:buChar char="§"/>
              <a:tabLst>
                <a:tab pos="467360" algn="l"/>
                <a:tab pos="737235" algn="l"/>
              </a:tabLst>
            </a:pPr>
            <a:r>
              <a:rPr lang="lt-LT" sz="1600" b="1" dirty="0">
                <a:solidFill>
                  <a:schemeClr val="tx2">
                    <a:lumMod val="25000"/>
                  </a:schemeClr>
                </a:solidFill>
                <a:latin typeface="Verdana" panose="020B0604030504040204" pitchFamily="34" charset="0"/>
                <a:ea typeface="Verdana" panose="020B0604030504040204" pitchFamily="34" charset="0"/>
              </a:rPr>
              <a:t>Daiktinės pareiškėjo teisės į nekilnojamąjį turtą</a:t>
            </a:r>
            <a:r>
              <a:rPr lang="lt-LT" sz="1600" dirty="0">
                <a:solidFill>
                  <a:schemeClr val="tx2">
                    <a:lumMod val="25000"/>
                  </a:schemeClr>
                </a:solidFill>
                <a:latin typeface="Verdana" panose="020B0604030504040204" pitchFamily="34" charset="0"/>
                <a:ea typeface="Verdana" panose="020B0604030504040204" pitchFamily="34" charset="0"/>
              </a:rPr>
              <a:t>, kuriame įgyvendinant projektą bus vykdomos projekto veiklos (montuojama įranga), </a:t>
            </a:r>
            <a:r>
              <a:rPr lang="lt-LT" sz="1600" b="1" dirty="0">
                <a:solidFill>
                  <a:schemeClr val="tx2">
                    <a:lumMod val="25000"/>
                  </a:schemeClr>
                </a:solidFill>
                <a:latin typeface="Verdana" panose="020B0604030504040204" pitchFamily="34" charset="0"/>
                <a:ea typeface="Verdana" panose="020B0604030504040204" pitchFamily="34" charset="0"/>
              </a:rPr>
              <a:t>ar nekilnojamojo turto valdymo formos (nuoma ar panauda) iki PĮP pateikimo dienos turi būti įregistruotos,</a:t>
            </a:r>
            <a:r>
              <a:rPr lang="lt-LT" sz="1600" dirty="0">
                <a:solidFill>
                  <a:schemeClr val="tx2">
                    <a:lumMod val="25000"/>
                  </a:schemeClr>
                </a:solidFill>
                <a:latin typeface="Verdana" panose="020B0604030504040204" pitchFamily="34" charset="0"/>
                <a:ea typeface="Verdana" panose="020B0604030504040204" pitchFamily="34" charset="0"/>
              </a:rPr>
              <a:t> vadovaujantis Nekilnojamojo turto registro nuostatais</a:t>
            </a:r>
            <a:endParaRPr lang="en-US" sz="1600" dirty="0">
              <a:solidFill>
                <a:schemeClr val="tx2">
                  <a:lumMod val="25000"/>
                </a:schemeClr>
              </a:solidFill>
              <a:latin typeface="Verdana" panose="020B0604030504040204" pitchFamily="34" charset="0"/>
              <a:ea typeface="Verdana" panose="020B0604030504040204" pitchFamily="34" charset="0"/>
            </a:endParaRPr>
          </a:p>
          <a:p>
            <a:pPr marL="285750" marR="0" indent="-285750" algn="just">
              <a:spcBef>
                <a:spcPts val="0"/>
              </a:spcBef>
              <a:spcAft>
                <a:spcPts val="0"/>
              </a:spcAft>
              <a:buFont typeface="Wingdings" panose="05000000000000000000" pitchFamily="2" charset="2"/>
              <a:buChar char="§"/>
              <a:tabLst>
                <a:tab pos="467360" algn="l"/>
                <a:tab pos="737235" algn="l"/>
              </a:tabLst>
            </a:pPr>
            <a:r>
              <a:rPr lang="lt-LT" sz="1600" b="1" dirty="0">
                <a:solidFill>
                  <a:srgbClr val="302857"/>
                </a:solidFill>
                <a:effectLst/>
                <a:latin typeface="Verdana" panose="020B0604030504040204" pitchFamily="34" charset="0"/>
                <a:ea typeface="Verdana" panose="020B0604030504040204" pitchFamily="34" charset="0"/>
              </a:rPr>
              <a:t>Užpildytas PFSA 3 priedas</a:t>
            </a:r>
            <a:r>
              <a:rPr lang="lt-LT" sz="1600" dirty="0">
                <a:solidFill>
                  <a:srgbClr val="302857"/>
                </a:solidFill>
                <a:effectLst/>
                <a:latin typeface="Verdana" panose="020B0604030504040204" pitchFamily="34" charset="0"/>
                <a:ea typeface="Verdana" panose="020B0604030504040204" pitchFamily="34" charset="0"/>
              </a:rPr>
              <a:t>, kuriame pateikiama informacija, reikalinga projekto atitikčiai projektų atrankos kriterijams ir išlaidų tinkamumui įvertinti </a:t>
            </a:r>
            <a:r>
              <a:rPr lang="lt-LT" sz="1600" dirty="0">
                <a:solidFill>
                  <a:srgbClr val="FF0000"/>
                </a:solidFill>
                <a:effectLst/>
                <a:latin typeface="Verdana" panose="020B0604030504040204" pitchFamily="34" charset="0"/>
                <a:ea typeface="Verdana" panose="020B0604030504040204" pitchFamily="34" charset="0"/>
              </a:rPr>
              <a:t>(</a:t>
            </a:r>
            <a:r>
              <a:rPr lang="lt-LT" sz="1600" dirty="0">
                <a:solidFill>
                  <a:srgbClr val="FF0000"/>
                </a:solidFill>
                <a:latin typeface="Verdana" panose="020B0604030504040204" pitchFamily="34" charset="0"/>
                <a:ea typeface="Verdana" panose="020B0604030504040204" pitchFamily="34" charset="0"/>
              </a:rPr>
              <a:t>pildyti PFSA 3 priedo Excel formą, pridėtą prie kvietimo dokumentų </a:t>
            </a:r>
            <a:r>
              <a:rPr lang="lt-LT" sz="1600" dirty="0" err="1">
                <a:solidFill>
                  <a:srgbClr val="FF0000"/>
                </a:solidFill>
                <a:latin typeface="Verdana" panose="020B0604030504040204" pitchFamily="34" charset="0"/>
                <a:ea typeface="Verdana" panose="020B0604030504040204" pitchFamily="34" charset="0"/>
              </a:rPr>
              <a:t>esinvesticijos.lt</a:t>
            </a:r>
            <a:r>
              <a:rPr lang="lt-LT" sz="1600" dirty="0">
                <a:solidFill>
                  <a:srgbClr val="FF0000"/>
                </a:solidFill>
                <a:latin typeface="Verdana" panose="020B0604030504040204" pitchFamily="34" charset="0"/>
                <a:ea typeface="Verdana" panose="020B0604030504040204" pitchFamily="34" charset="0"/>
              </a:rPr>
              <a:t> </a:t>
            </a:r>
            <a:r>
              <a:rPr lang="lt-LT" altLang="lt-LT" sz="1600" dirty="0">
                <a:solidFill>
                  <a:srgbClr val="FF0000"/>
                </a:solidFill>
                <a:latin typeface="Verdana"/>
                <a:ea typeface="Verdana"/>
              </a:rPr>
              <a:t>tinklapyje</a:t>
            </a:r>
            <a:r>
              <a:rPr lang="lt-LT" sz="1600" dirty="0">
                <a:solidFill>
                  <a:srgbClr val="FF0000"/>
                </a:solidFill>
                <a:latin typeface="Verdana" panose="020B0604030504040204" pitchFamily="34" charset="0"/>
                <a:ea typeface="Verdana" panose="020B0604030504040204" pitchFamily="34" charset="0"/>
              </a:rPr>
              <a:t>)</a:t>
            </a:r>
            <a:endParaRPr lang="en-US" sz="1600" dirty="0">
              <a:solidFill>
                <a:srgbClr val="FF0000"/>
              </a:solidFill>
              <a:effectLst/>
              <a:latin typeface="Verdana" panose="020B0604030504040204" pitchFamily="34" charset="0"/>
              <a:ea typeface="Verdana" panose="020B0604030504040204" pitchFamily="34" charset="0"/>
            </a:endParaRPr>
          </a:p>
        </p:txBody>
      </p:sp>
      <p:pic>
        <p:nvPicPr>
          <p:cNvPr id="19" name="Grafinis elementas 18" descr="Clipboard Partially Crossed outline">
            <a:extLst>
              <a:ext uri="{FF2B5EF4-FFF2-40B4-BE49-F238E27FC236}">
                <a16:creationId xmlns:a16="http://schemas.microsoft.com/office/drawing/2014/main" id="{F1978F9A-B842-9F99-9E36-4A7A4371F0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80427" y="4896585"/>
            <a:ext cx="1511573" cy="1511573"/>
          </a:xfrm>
          <a:prstGeom prst="rect">
            <a:avLst/>
          </a:prstGeom>
        </p:spPr>
      </p:pic>
      <p:pic>
        <p:nvPicPr>
          <p:cNvPr id="20" name="Grafinis elementas 19" descr="No sign with solid fill">
            <a:extLst>
              <a:ext uri="{FF2B5EF4-FFF2-40B4-BE49-F238E27FC236}">
                <a16:creationId xmlns:a16="http://schemas.microsoft.com/office/drawing/2014/main" id="{C6E59390-7DEB-FFCB-5663-FE7E35D060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484204" y="5528385"/>
            <a:ext cx="1021694" cy="1021694"/>
          </a:xfrm>
          <a:prstGeom prst="rect">
            <a:avLst/>
          </a:prstGeom>
        </p:spPr>
      </p:pic>
      <p:sp>
        <p:nvSpPr>
          <p:cNvPr id="6" name="TextBox 5">
            <a:extLst>
              <a:ext uri="{FF2B5EF4-FFF2-40B4-BE49-F238E27FC236}">
                <a16:creationId xmlns:a16="http://schemas.microsoft.com/office/drawing/2014/main" id="{681628FB-2BA6-A298-15E7-9CFE77C441C7}"/>
              </a:ext>
            </a:extLst>
          </p:cNvPr>
          <p:cNvSpPr txBox="1"/>
          <p:nvPr/>
        </p:nvSpPr>
        <p:spPr>
          <a:xfrm>
            <a:off x="688921" y="333437"/>
            <a:ext cx="6096344" cy="523220"/>
          </a:xfrm>
          <a:prstGeom prst="rect">
            <a:avLst/>
          </a:prstGeom>
          <a:noFill/>
        </p:spPr>
        <p:txBody>
          <a:bodyPr wrap="square">
            <a:spAutoFit/>
          </a:bodyPr>
          <a:lstStyle/>
          <a:p>
            <a:r>
              <a:rPr lang="lt-LT" sz="2800" b="1" dirty="0">
                <a:solidFill>
                  <a:srgbClr val="302957"/>
                </a:solidFill>
                <a:effectLst>
                  <a:outerShdw blurRad="38100" dist="38100" dir="2700000" algn="tl">
                    <a:srgbClr val="000000">
                      <a:alpha val="43137"/>
                    </a:srgbClr>
                  </a:outerShdw>
                </a:effectLst>
                <a:latin typeface="Verdana Pro"/>
                <a:ea typeface="Verdana"/>
              </a:rPr>
              <a:t>Su PĮP teikiami dokumentai</a:t>
            </a:r>
          </a:p>
        </p:txBody>
      </p:sp>
    </p:spTree>
    <p:extLst>
      <p:ext uri="{BB962C8B-B14F-4D97-AF65-F5344CB8AC3E}">
        <p14:creationId xmlns:p14="http://schemas.microsoft.com/office/powerpoint/2010/main" val="84104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28410-A466-1F05-8A76-53F4775EF802}"/>
            </a:ext>
          </a:extLst>
        </p:cNvPr>
        <p:cNvGrpSpPr/>
        <p:nvPr/>
      </p:nvGrpSpPr>
      <p:grpSpPr>
        <a:xfrm>
          <a:off x="0" y="0"/>
          <a:ext cx="0" cy="0"/>
          <a:chOff x="0" y="0"/>
          <a:chExt cx="0" cy="0"/>
        </a:xfrm>
      </p:grpSpPr>
      <p:sp>
        <p:nvSpPr>
          <p:cNvPr id="13" name="Stačiakampis 12">
            <a:extLst>
              <a:ext uri="{FF2B5EF4-FFF2-40B4-BE49-F238E27FC236}">
                <a16:creationId xmlns:a16="http://schemas.microsoft.com/office/drawing/2014/main" id="{0F584B0D-F731-8C55-C1A2-1BF441CACB3F}"/>
              </a:ext>
            </a:extLst>
          </p:cNvPr>
          <p:cNvSpPr/>
          <p:nvPr/>
        </p:nvSpPr>
        <p:spPr>
          <a:xfrm>
            <a:off x="8639798" y="6353798"/>
            <a:ext cx="2871387" cy="213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4BF2D5-E430-77DF-A406-62B50CB264F8}"/>
              </a:ext>
            </a:extLst>
          </p:cNvPr>
          <p:cNvSpPr txBox="1"/>
          <p:nvPr/>
        </p:nvSpPr>
        <p:spPr>
          <a:xfrm>
            <a:off x="252362" y="859986"/>
            <a:ext cx="11652945" cy="6093976"/>
          </a:xfrm>
          <a:prstGeom prst="rect">
            <a:avLst/>
          </a:prstGeom>
          <a:noFill/>
        </p:spPr>
        <p:txBody>
          <a:bodyPr wrap="square">
            <a:spAutoFit/>
          </a:bodyPr>
          <a:lstStyle/>
          <a:p>
            <a:endParaRPr lang="lt-LT" dirty="0"/>
          </a:p>
          <a:p>
            <a:r>
              <a:rPr lang="lt-LT" sz="1200" b="1" dirty="0">
                <a:solidFill>
                  <a:schemeClr val="tx2">
                    <a:lumMod val="25000"/>
                  </a:schemeClr>
                </a:solidFill>
                <a:latin typeface="Verdana" panose="020B0604030504040204" pitchFamily="34" charset="0"/>
                <a:ea typeface="Verdana" panose="020B0604030504040204" pitchFamily="34" charset="0"/>
              </a:rPr>
              <a:t>1. Atlikto privalomo energijos vartojimo audito ataskaita, parengta ne anksčiau kaip 1 kalendoriniai metai iki PĮP pateikimo ir papildoma energijos vartojimo audito ataskaita, jei tokio audito tikslingumas buvo nustatytas privalomo energijos vartojimo audito metu. </a:t>
            </a:r>
            <a:r>
              <a:rPr lang="lt-LT" sz="1200" dirty="0">
                <a:solidFill>
                  <a:schemeClr val="tx2">
                    <a:lumMod val="25000"/>
                  </a:schemeClr>
                </a:solidFill>
                <a:latin typeface="Verdana" panose="020B0604030504040204" pitchFamily="34" charset="0"/>
                <a:ea typeface="Verdana" panose="020B0604030504040204" pitchFamily="34" charset="0"/>
              </a:rPr>
              <a:t>Atlikto privalomo energijos vartojimo audito ataskaita turi būti parengta galiojantį auditoriaus atestatą turinčio auditoriaus ir patvirtinta kvalifikuotu elektroniniu parašu. Privalomas energijos vartojimo auditas turi būti atliktas ne anksčiau kaip 1 kalendoriniai metai iki PĮP pateikimo dienos</a:t>
            </a:r>
          </a:p>
          <a:p>
            <a:r>
              <a:rPr lang="lt-LT" sz="1200" b="1" dirty="0">
                <a:solidFill>
                  <a:schemeClr val="tx2">
                    <a:lumMod val="25000"/>
                  </a:schemeClr>
                </a:solidFill>
                <a:latin typeface="Verdana" panose="020B0604030504040204" pitchFamily="34" charset="0"/>
                <a:ea typeface="Verdana" panose="020B0604030504040204" pitchFamily="34" charset="0"/>
              </a:rPr>
              <a:t>2. Jeigu pramonės įmonės privalomą energijos vartojimo auditą atliko ir parengė ES valstybės narės auditorius, – auditą parengusio auditoriaus kvalifikacijos atestato kopija ir dokumentai</a:t>
            </a:r>
            <a:r>
              <a:rPr lang="lt-LT" sz="1200" dirty="0">
                <a:solidFill>
                  <a:schemeClr val="tx2">
                    <a:lumMod val="25000"/>
                  </a:schemeClr>
                </a:solidFill>
                <a:latin typeface="Verdana" panose="020B0604030504040204" pitchFamily="34" charset="0"/>
                <a:ea typeface="Verdana" panose="020B0604030504040204" pitchFamily="34" charset="0"/>
              </a:rPr>
              <a:t>, patvirtinantys, kad 2012 m. spalio 25 d. Europos Parlamento ir Tarybos direktyvos 2012/27/ES dėl energijos vartojimo efektyvumo, kuria iš dalies keičiamos direktyvos 2009/125/EB ir 2010/30/ES bei kuria panaikinamos direktyvos 2004/8/EB ir 2006/32/EB, su paskutiniais pakeitimais, padarytais 2022 m. gruodžio 15 d. Komisijos deleguotuoju reglamentu (ES) 2023/807, 16 straipsnio 1 dalyje nurodytos sertifikavimo ir (arba) akreditavimo sistemos ir (arba) lygiavertės kvalifikavimo sistemos yra palygintos tarpusavyje ir pripažintos Lietuvos Respublikos ir Europos Komisijos</a:t>
            </a:r>
          </a:p>
          <a:p>
            <a:r>
              <a:rPr lang="lt-LT" sz="1200" b="1" dirty="0">
                <a:solidFill>
                  <a:schemeClr val="tx2">
                    <a:lumMod val="25000"/>
                  </a:schemeClr>
                </a:solidFill>
                <a:latin typeface="Verdana" panose="020B0604030504040204" pitchFamily="34" charset="0"/>
                <a:ea typeface="Verdana" panose="020B0604030504040204" pitchFamily="34" charset="0"/>
              </a:rPr>
              <a:t>3. Daiktinės pareiškėjo teisės į nekilnojamąjį turtą</a:t>
            </a:r>
            <a:r>
              <a:rPr lang="lt-LT" sz="1200" dirty="0">
                <a:solidFill>
                  <a:schemeClr val="tx2">
                    <a:lumMod val="25000"/>
                  </a:schemeClr>
                </a:solidFill>
                <a:latin typeface="Verdana" panose="020B0604030504040204" pitchFamily="34" charset="0"/>
                <a:ea typeface="Verdana" panose="020B0604030504040204" pitchFamily="34" charset="0"/>
              </a:rPr>
              <a:t>, kuriame įgyvendinant projektą bus vykdomos projekto veiklos (montuojama įranga), </a:t>
            </a:r>
            <a:r>
              <a:rPr lang="lt-LT" sz="1200" b="1" dirty="0">
                <a:solidFill>
                  <a:schemeClr val="tx2">
                    <a:lumMod val="25000"/>
                  </a:schemeClr>
                </a:solidFill>
                <a:latin typeface="Verdana" panose="020B0604030504040204" pitchFamily="34" charset="0"/>
                <a:ea typeface="Verdana" panose="020B0604030504040204" pitchFamily="34" charset="0"/>
              </a:rPr>
              <a:t>ar nekilnojamojo turto valdymo formos (nuoma ar panauda) iki PĮP pateikimo dienos turi būti įregistruotos vadovaujantis Nekilnojamojo turto registro nuostatais</a:t>
            </a:r>
          </a:p>
          <a:p>
            <a:r>
              <a:rPr lang="lt-LT" sz="1200" b="1" dirty="0">
                <a:solidFill>
                  <a:schemeClr val="tx2">
                    <a:lumMod val="25000"/>
                  </a:schemeClr>
                </a:solidFill>
                <a:latin typeface="Verdana" panose="020B0604030504040204" pitchFamily="34" charset="0"/>
                <a:ea typeface="Verdana" panose="020B0604030504040204" pitchFamily="34" charset="0"/>
              </a:rPr>
              <a:t>4. Aprašo 3 priedas</a:t>
            </a:r>
            <a:r>
              <a:rPr lang="lt-LT" sz="1200" dirty="0">
                <a:solidFill>
                  <a:schemeClr val="tx2">
                    <a:lumMod val="25000"/>
                  </a:schemeClr>
                </a:solidFill>
                <a:latin typeface="Verdana" panose="020B0604030504040204" pitchFamily="34" charset="0"/>
                <a:ea typeface="Verdana" panose="020B0604030504040204" pitchFamily="34" charset="0"/>
              </a:rPr>
              <a:t>, kuriame pateikiama informacija, reikalinga projektų atrankos kriterijams ir išlaidų tinkamumui įvertinti (teikiama Excel formatu </a:t>
            </a:r>
          </a:p>
          <a:p>
            <a:r>
              <a:rPr lang="lt-LT" sz="1200" b="1" dirty="0">
                <a:solidFill>
                  <a:schemeClr val="tx2">
                    <a:lumMod val="25000"/>
                  </a:schemeClr>
                </a:solidFill>
                <a:latin typeface="Verdana" panose="020B0604030504040204" pitchFamily="34" charset="0"/>
                <a:ea typeface="Verdana" panose="020B0604030504040204" pitchFamily="34" charset="0"/>
              </a:rPr>
              <a:t>5. PAFT 1 priedo 4 priedas </a:t>
            </a:r>
            <a:r>
              <a:rPr lang="lt-LT" sz="1200" dirty="0">
                <a:solidFill>
                  <a:schemeClr val="tx2">
                    <a:lumMod val="25000"/>
                  </a:schemeClr>
                </a:solidFill>
                <a:latin typeface="Verdana" panose="020B0604030504040204" pitchFamily="34" charset="0"/>
                <a:ea typeface="Verdana" panose="020B0604030504040204" pitchFamily="34" charset="0"/>
              </a:rPr>
              <a:t>–Informacijos apie pareiškėjui arba partneriui suteiktą ar planuojamą gauti valstybės pagalbą (išskyrus de </a:t>
            </a:r>
            <a:r>
              <a:rPr lang="lt-LT" sz="1200" dirty="0" err="1">
                <a:solidFill>
                  <a:schemeClr val="tx2">
                    <a:lumMod val="25000"/>
                  </a:schemeClr>
                </a:solidFill>
                <a:latin typeface="Verdana" panose="020B0604030504040204" pitchFamily="34" charset="0"/>
                <a:ea typeface="Verdana" panose="020B0604030504040204" pitchFamily="34" charset="0"/>
              </a:rPr>
              <a:t>minimis</a:t>
            </a:r>
            <a:r>
              <a:rPr lang="lt-LT" sz="1200" dirty="0">
                <a:solidFill>
                  <a:schemeClr val="tx2">
                    <a:lumMod val="25000"/>
                  </a:schemeClr>
                </a:solidFill>
                <a:latin typeface="Verdana" panose="020B0604030504040204" pitchFamily="34" charset="0"/>
                <a:ea typeface="Verdana" panose="020B0604030504040204" pitchFamily="34" charset="0"/>
              </a:rPr>
              <a:t>) forma</a:t>
            </a:r>
          </a:p>
          <a:p>
            <a:r>
              <a:rPr lang="lt-LT" sz="1200" b="1" dirty="0">
                <a:solidFill>
                  <a:schemeClr val="tx2">
                    <a:lumMod val="25000"/>
                  </a:schemeClr>
                </a:solidFill>
                <a:latin typeface="Verdana" panose="020B0604030504040204" pitchFamily="34" charset="0"/>
                <a:ea typeface="Verdana" panose="020B0604030504040204" pitchFamily="34" charset="0"/>
              </a:rPr>
              <a:t>6. PAFT 1 priedo 3 priedas </a:t>
            </a:r>
            <a:r>
              <a:rPr lang="lt-LT" sz="1200" dirty="0">
                <a:solidFill>
                  <a:schemeClr val="tx2">
                    <a:lumMod val="25000"/>
                  </a:schemeClr>
                </a:solidFill>
                <a:latin typeface="Verdana" panose="020B0604030504040204" pitchFamily="34" charset="0"/>
                <a:ea typeface="Verdana" panose="020B0604030504040204" pitchFamily="34" charset="0"/>
              </a:rPr>
              <a:t>ir jame nurodyti reikalingi pateikti dokumentai – Informacijos apie projektui taikomus aplinkosaugos reikalavimus forma </a:t>
            </a:r>
          </a:p>
          <a:p>
            <a:r>
              <a:rPr lang="lt-LT" sz="1200" b="1" dirty="0">
                <a:solidFill>
                  <a:schemeClr val="tx2">
                    <a:lumMod val="25000"/>
                  </a:schemeClr>
                </a:solidFill>
                <a:latin typeface="Verdana" panose="020B0604030504040204" pitchFamily="34" charset="0"/>
                <a:ea typeface="Verdana" panose="020B0604030504040204" pitchFamily="34" charset="0"/>
              </a:rPr>
              <a:t>7. Aprašo 4 priedas - </a:t>
            </a:r>
            <a:r>
              <a:rPr lang="lt-LT" sz="1200" dirty="0">
                <a:solidFill>
                  <a:schemeClr val="tx2">
                    <a:lumMod val="25000"/>
                  </a:schemeClr>
                </a:solidFill>
                <a:latin typeface="Verdana" panose="020B0604030504040204" pitchFamily="34" charset="0"/>
                <a:ea typeface="Verdana" panose="020B0604030504040204" pitchFamily="34" charset="0"/>
              </a:rPr>
              <a:t>DNSH Deklaracija ir joje nurodyti dokumentai </a:t>
            </a:r>
          </a:p>
          <a:p>
            <a:r>
              <a:rPr lang="lt-LT" sz="1200" b="1" dirty="0">
                <a:solidFill>
                  <a:schemeClr val="tx2">
                    <a:lumMod val="25000"/>
                  </a:schemeClr>
                </a:solidFill>
                <a:latin typeface="Verdana" panose="020B0604030504040204" pitchFamily="34" charset="0"/>
                <a:ea typeface="Verdana" panose="020B0604030504040204" pitchFamily="34" charset="0"/>
              </a:rPr>
              <a:t>8. Aprašo 5 priedas </a:t>
            </a:r>
            <a:r>
              <a:rPr lang="lt-LT" sz="1200" dirty="0">
                <a:solidFill>
                  <a:schemeClr val="tx2">
                    <a:lumMod val="25000"/>
                  </a:schemeClr>
                </a:solidFill>
                <a:latin typeface="Verdana" panose="020B0604030504040204" pitchFamily="34" charset="0"/>
                <a:ea typeface="Verdana" panose="020B0604030504040204" pitchFamily="34" charset="0"/>
              </a:rPr>
              <a:t>- Deklaracija dėl prekybinių įsipareigojimų</a:t>
            </a:r>
          </a:p>
          <a:p>
            <a:r>
              <a:rPr lang="lt-LT" sz="1200" b="1" dirty="0">
                <a:solidFill>
                  <a:schemeClr val="tx2">
                    <a:lumMod val="25000"/>
                  </a:schemeClr>
                </a:solidFill>
                <a:latin typeface="Verdana" panose="020B0604030504040204" pitchFamily="34" charset="0"/>
                <a:ea typeface="Verdana" panose="020B0604030504040204" pitchFamily="34" charset="0"/>
              </a:rPr>
              <a:t>9. Laisvos formos verslo subjekto deklaracija, patvirtinti didelės įmonės statusą</a:t>
            </a:r>
            <a:r>
              <a:rPr lang="lt-LT" sz="1200" dirty="0">
                <a:solidFill>
                  <a:schemeClr val="tx2">
                    <a:lumMod val="25000"/>
                  </a:schemeClr>
                </a:solidFill>
                <a:latin typeface="Verdana" panose="020B0604030504040204" pitchFamily="34" charset="0"/>
                <a:ea typeface="Verdana" panose="020B0604030504040204" pitchFamily="34" charset="0"/>
              </a:rPr>
              <a:t> (kartu pateikiamas susijusių įmonių sąrašas ir nurodyti įmonių kodai)</a:t>
            </a:r>
          </a:p>
          <a:p>
            <a:r>
              <a:rPr lang="lt-LT" sz="1200" b="1" dirty="0">
                <a:solidFill>
                  <a:schemeClr val="tx2">
                    <a:lumMod val="25000"/>
                  </a:schemeClr>
                </a:solidFill>
                <a:latin typeface="Verdana" panose="020B0604030504040204" pitchFamily="34" charset="0"/>
                <a:ea typeface="Verdana" panose="020B0604030504040204" pitchFamily="34" charset="0"/>
              </a:rPr>
              <a:t>10. Dokumentai, pagrindžiantys projekto biudžeto pagrįstumą </a:t>
            </a:r>
            <a:r>
              <a:rPr lang="lt-LT" sz="1200" dirty="0">
                <a:solidFill>
                  <a:schemeClr val="tx2">
                    <a:lumMod val="25000"/>
                  </a:schemeClr>
                </a:solidFill>
                <a:latin typeface="Verdana" panose="020B0604030504040204" pitchFamily="34" charset="0"/>
                <a:ea typeface="Verdana" panose="020B0604030504040204" pitchFamily="34" charset="0"/>
              </a:rPr>
              <a:t>(lygiaverčiai komerciniai pasiūlymai, nuorodas į rinkoje esančias kainas ir kita)</a:t>
            </a:r>
            <a:r>
              <a:rPr lang="lt-LT" sz="1200" b="1" dirty="0">
                <a:solidFill>
                  <a:schemeClr val="tx2">
                    <a:lumMod val="25000"/>
                  </a:schemeClr>
                </a:solidFill>
                <a:latin typeface="Verdana" panose="020B0604030504040204" pitchFamily="34" charset="0"/>
                <a:ea typeface="Verdana" panose="020B0604030504040204" pitchFamily="34" charset="0"/>
              </a:rPr>
              <a:t> </a:t>
            </a:r>
            <a:endParaRPr lang="lt-LT" sz="1200" dirty="0">
              <a:solidFill>
                <a:schemeClr val="tx2">
                  <a:lumMod val="25000"/>
                </a:schemeClr>
              </a:solidFill>
              <a:latin typeface="Verdana" panose="020B0604030504040204" pitchFamily="34" charset="0"/>
              <a:ea typeface="Verdana" panose="020B0604030504040204" pitchFamily="34" charset="0"/>
            </a:endParaRPr>
          </a:p>
          <a:p>
            <a:r>
              <a:rPr lang="lt-LT" sz="1200" b="1" dirty="0">
                <a:solidFill>
                  <a:schemeClr val="tx2">
                    <a:lumMod val="25000"/>
                  </a:schemeClr>
                </a:solidFill>
                <a:latin typeface="Verdana" panose="020B0604030504040204" pitchFamily="34" charset="0"/>
                <a:ea typeface="Verdana" panose="020B0604030504040204" pitchFamily="34" charset="0"/>
              </a:rPr>
              <a:t>11. Dokumentai, reikalingi tinkamoms finansuoti išlaidoms apskaičiuoti, priklausomai nuo pasirinkto apskaičiavimo būdo, nurodyto Aprašo 11.</a:t>
            </a:r>
            <a:r>
              <a:rPr lang="en-US" sz="1200" b="1" dirty="0">
                <a:solidFill>
                  <a:schemeClr val="tx2">
                    <a:lumMod val="25000"/>
                  </a:schemeClr>
                </a:solidFill>
                <a:latin typeface="Verdana" panose="020B0604030504040204" pitchFamily="34" charset="0"/>
                <a:ea typeface="Verdana" panose="020B0604030504040204" pitchFamily="34" charset="0"/>
              </a:rPr>
              <a:t>7</a:t>
            </a:r>
            <a:r>
              <a:rPr lang="lt-LT" sz="1200" b="1" dirty="0">
                <a:solidFill>
                  <a:schemeClr val="tx2">
                    <a:lumMod val="25000"/>
                  </a:schemeClr>
                </a:solidFill>
                <a:latin typeface="Verdana" panose="020B0604030504040204" pitchFamily="34" charset="0"/>
                <a:ea typeface="Verdana" panose="020B0604030504040204" pitchFamily="34" charset="0"/>
              </a:rPr>
              <a:t> papunktyje. </a:t>
            </a:r>
            <a:r>
              <a:rPr lang="lt-LT" sz="1200" dirty="0">
                <a:solidFill>
                  <a:schemeClr val="tx2">
                    <a:lumMod val="25000"/>
                  </a:schemeClr>
                </a:solidFill>
                <a:latin typeface="Verdana" panose="020B0604030504040204" pitchFamily="34" charset="0"/>
                <a:ea typeface="Verdana" panose="020B0604030504040204" pitchFamily="34" charset="0"/>
              </a:rPr>
              <a:t>Tinkamas finansuoti išlaidas pagrindžiančiuose dokumentuose, vadovaujantis Aprašo 11.8 papunkčiu, privalo būti nurodyta atitinkama informacija (įrenginio pagaminimo data, atitiktis galiojantiems ES standartams ir įrangos našumą įrodantys techniniai parametrai)</a:t>
            </a:r>
          </a:p>
          <a:p>
            <a:r>
              <a:rPr lang="lt-LT" sz="1200" b="1" dirty="0">
                <a:solidFill>
                  <a:schemeClr val="tx2">
                    <a:lumMod val="25000"/>
                  </a:schemeClr>
                </a:solidFill>
                <a:latin typeface="Verdana" panose="020B0604030504040204" pitchFamily="34" charset="0"/>
                <a:ea typeface="Verdana" panose="020B0604030504040204" pitchFamily="34" charset="0"/>
              </a:rPr>
              <a:t>12. Finansavimo šaltinius pagrindžiantys dokumentai.</a:t>
            </a:r>
            <a:endParaRPr lang="lt-LT" sz="1200" dirty="0">
              <a:solidFill>
                <a:schemeClr val="tx2">
                  <a:lumMod val="25000"/>
                </a:schemeClr>
              </a:solidFill>
              <a:latin typeface="Verdana" panose="020B0604030504040204" pitchFamily="34" charset="0"/>
              <a:ea typeface="Verdana" panose="020B0604030504040204" pitchFamily="34" charset="0"/>
            </a:endParaRPr>
          </a:p>
        </p:txBody>
      </p:sp>
      <p:sp>
        <p:nvSpPr>
          <p:cNvPr id="3" name="Title 1">
            <a:extLst>
              <a:ext uri="{FF2B5EF4-FFF2-40B4-BE49-F238E27FC236}">
                <a16:creationId xmlns:a16="http://schemas.microsoft.com/office/drawing/2014/main" id="{E5E16478-ABE8-E227-079B-7A1FCA818421}"/>
              </a:ext>
            </a:extLst>
          </p:cNvPr>
          <p:cNvSpPr txBox="1">
            <a:spLocks/>
          </p:cNvSpPr>
          <p:nvPr/>
        </p:nvSpPr>
        <p:spPr>
          <a:xfrm>
            <a:off x="748759" y="266923"/>
            <a:ext cx="6887989" cy="7305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Su PĮP teikiami dokumentai</a:t>
            </a:r>
          </a:p>
        </p:txBody>
      </p:sp>
      <p:pic>
        <p:nvPicPr>
          <p:cNvPr id="2" name="Grafinis elementas 1" descr="Remote learning language outline">
            <a:extLst>
              <a:ext uri="{FF2B5EF4-FFF2-40B4-BE49-F238E27FC236}">
                <a16:creationId xmlns:a16="http://schemas.microsoft.com/office/drawing/2014/main" id="{2C10A998-1DDF-1038-746F-5C32CC8373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6174" y="180294"/>
            <a:ext cx="914400" cy="914400"/>
          </a:xfrm>
          <a:prstGeom prst="rect">
            <a:avLst/>
          </a:prstGeom>
        </p:spPr>
      </p:pic>
    </p:spTree>
    <p:extLst>
      <p:ext uri="{BB962C8B-B14F-4D97-AF65-F5344CB8AC3E}">
        <p14:creationId xmlns:p14="http://schemas.microsoft.com/office/powerpoint/2010/main" val="165389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E613C6-4338-7C92-CFE3-C8352638402C}"/>
              </a:ext>
            </a:extLst>
          </p:cNvPr>
          <p:cNvSpPr>
            <a:spLocks noGrp="1"/>
          </p:cNvSpPr>
          <p:nvPr>
            <p:ph type="title"/>
          </p:nvPr>
        </p:nvSpPr>
        <p:spPr>
          <a:xfrm>
            <a:off x="788886" y="637495"/>
            <a:ext cx="5996214" cy="309562"/>
          </a:xfrm>
        </p:spPr>
        <p:txBody>
          <a:bodyPr>
            <a:normAutofit fontScale="90000"/>
          </a:bodyPr>
          <a:lstStyle/>
          <a:p>
            <a:r>
              <a:rPr lang="lt-LT" sz="3600" b="1" dirty="0"/>
              <a:t>PĮP pateikimo tvarka</a:t>
            </a:r>
            <a:br>
              <a:rPr lang="lt-LT" sz="3600" b="1" dirty="0"/>
            </a:br>
            <a:endParaRPr lang="en-US" dirty="0"/>
          </a:p>
        </p:txBody>
      </p:sp>
      <p:sp>
        <p:nvSpPr>
          <p:cNvPr id="11" name="Text Placeholder 2">
            <a:extLst>
              <a:ext uri="{FF2B5EF4-FFF2-40B4-BE49-F238E27FC236}">
                <a16:creationId xmlns:a16="http://schemas.microsoft.com/office/drawing/2014/main" id="{96430286-1E90-10F3-BA5E-B77E404C14F8}"/>
              </a:ext>
            </a:extLst>
          </p:cNvPr>
          <p:cNvSpPr>
            <a:spLocks noGrp="1"/>
          </p:cNvSpPr>
          <p:nvPr>
            <p:ph type="body" sz="half" idx="2"/>
          </p:nvPr>
        </p:nvSpPr>
        <p:spPr>
          <a:xfrm>
            <a:off x="7805057" y="2960914"/>
            <a:ext cx="3793963" cy="1567543"/>
          </a:xfrm>
        </p:spPr>
        <p:txBody>
          <a:bodyPr>
            <a:noAutofit/>
          </a:bodyPr>
          <a:lstStyle/>
          <a:p>
            <a:pPr algn="ctr"/>
            <a:r>
              <a:rPr lang="lt-LT" sz="1900" b="1" dirty="0">
                <a:solidFill>
                  <a:srgbClr val="EEE730"/>
                </a:solidFill>
              </a:rPr>
              <a:t>TERMINAS</a:t>
            </a:r>
            <a:r>
              <a:rPr lang="lt-LT" sz="1900" dirty="0">
                <a:solidFill>
                  <a:srgbClr val="EEE730"/>
                </a:solidFill>
              </a:rPr>
              <a:t> </a:t>
            </a:r>
          </a:p>
          <a:p>
            <a:pPr algn="ctr"/>
            <a:r>
              <a:rPr lang="lt-LT" sz="1900" b="1" dirty="0">
                <a:solidFill>
                  <a:srgbClr val="EEE730"/>
                </a:solidFill>
              </a:rPr>
              <a:t>2025 m. gruodžio 30 d.</a:t>
            </a:r>
            <a:r>
              <a:rPr lang="lt-LT" sz="1900" dirty="0">
                <a:solidFill>
                  <a:srgbClr val="EEE730"/>
                </a:solidFill>
              </a:rPr>
              <a:t> (antradienis)</a:t>
            </a:r>
          </a:p>
          <a:p>
            <a:pPr algn="ctr"/>
            <a:r>
              <a:rPr lang="lt-LT" sz="1900" b="1" dirty="0">
                <a:solidFill>
                  <a:srgbClr val="EEE730"/>
                </a:solidFill>
              </a:rPr>
              <a:t> 17:00 val.</a:t>
            </a:r>
            <a:endParaRPr lang="en-US" sz="1900" b="1" dirty="0">
              <a:solidFill>
                <a:srgbClr val="EEE730"/>
              </a:solidFill>
            </a:endParaRPr>
          </a:p>
        </p:txBody>
      </p:sp>
      <p:sp>
        <p:nvSpPr>
          <p:cNvPr id="13" name="Text Placeholder 3">
            <a:extLst>
              <a:ext uri="{FF2B5EF4-FFF2-40B4-BE49-F238E27FC236}">
                <a16:creationId xmlns:a16="http://schemas.microsoft.com/office/drawing/2014/main" id="{08958DB9-359D-D4E1-D236-13F29D9439D2}"/>
              </a:ext>
            </a:extLst>
          </p:cNvPr>
          <p:cNvSpPr>
            <a:spLocks noGrp="1"/>
          </p:cNvSpPr>
          <p:nvPr>
            <p:ph type="body" sz="half" idx="10"/>
          </p:nvPr>
        </p:nvSpPr>
        <p:spPr>
          <a:xfrm>
            <a:off x="443620" y="1204111"/>
            <a:ext cx="6588551" cy="4772146"/>
          </a:xfrm>
        </p:spPr>
        <p:txBody>
          <a:bodyPr>
            <a:normAutofit fontScale="70000" lnSpcReduction="20000"/>
          </a:bodyPr>
          <a:lstStyle/>
          <a:p>
            <a:r>
              <a:rPr lang="lt-LT" sz="2300" dirty="0"/>
              <a:t>PĮP turi būti parengtas pagal PAFT 1 priedą  (</a:t>
            </a:r>
            <a:r>
              <a:rPr lang="lt-LT" sz="2300" dirty="0">
                <a:hlinkClick r:id="rId3"/>
              </a:rPr>
              <a:t>https://esinvesticijos.lt/dokumentai/projekto-igyvendinimo-plano-forma</a:t>
            </a:r>
            <a:r>
              <a:rPr lang="lt-LT" sz="2300" dirty="0"/>
              <a:t>)</a:t>
            </a:r>
          </a:p>
          <a:p>
            <a:r>
              <a:rPr lang="lt-LT" sz="2300" b="0" i="0" dirty="0">
                <a:solidFill>
                  <a:srgbClr val="302857"/>
                </a:solidFill>
                <a:effectLst/>
                <a:latin typeface="Verdana" panose="020B0604030504040204" pitchFamily="34" charset="0"/>
                <a:ea typeface="Verdana" panose="020B0604030504040204" pitchFamily="34" charset="0"/>
              </a:rPr>
              <a:t>  </a:t>
            </a:r>
          </a:p>
          <a:p>
            <a:r>
              <a:rPr lang="lt-LT" sz="2300" dirty="0">
                <a:solidFill>
                  <a:srgbClr val="212529"/>
                </a:solidFill>
                <a:effectLst/>
              </a:rPr>
              <a:t>Parengtas PĮP (su visais privalomais priedais) teikiamas per 2021-2027 m. Duomenų mainų svetainę (</a:t>
            </a:r>
            <a:r>
              <a:rPr lang="lt-LT" sz="2300" dirty="0">
                <a:solidFill>
                  <a:schemeClr val="accent2">
                    <a:lumMod val="75000"/>
                    <a:lumOff val="25000"/>
                  </a:schemeClr>
                </a:solidFill>
                <a:effectLst/>
                <a:hlinkClick r:id="rId4">
                  <a:extLst>
                    <a:ext uri="{A12FA001-AC4F-418D-AE19-62706E023703}">
                      <ahyp:hlinkClr xmlns:ahyp="http://schemas.microsoft.com/office/drawing/2018/hyperlinkcolor" val="tx"/>
                    </a:ext>
                  </a:extLst>
                </a:hlinkClick>
              </a:rPr>
              <a:t>DMS</a:t>
            </a:r>
            <a:r>
              <a:rPr lang="lt-LT" sz="2300" dirty="0">
                <a:solidFill>
                  <a:srgbClr val="212529"/>
                </a:solidFill>
                <a:effectLst/>
              </a:rPr>
              <a:t>) adresu </a:t>
            </a:r>
            <a:r>
              <a:rPr lang="lt-LT" sz="2300" u="sng" dirty="0">
                <a:solidFill>
                  <a:schemeClr val="accent2">
                    <a:lumMod val="75000"/>
                    <a:lumOff val="25000"/>
                  </a:schemeClr>
                </a:solidFill>
                <a:effectLst/>
                <a:cs typeface="Arial" panose="020B0604020202020204" pitchFamily="34" charset="0"/>
                <a:hlinkClick r:id="rId5">
                  <a:extLst>
                    <a:ext uri="{A12FA001-AC4F-418D-AE19-62706E023703}">
                      <ahyp:hlinkClr xmlns:ahyp="http://schemas.microsoft.com/office/drawing/2018/hyperlinkcolor" val="tx"/>
                    </a:ext>
                  </a:extLst>
                </a:hlinkClick>
              </a:rPr>
              <a:t>https://dms.investis.lt</a:t>
            </a:r>
            <a:r>
              <a:rPr lang="lt-LT" sz="2300" dirty="0">
                <a:solidFill>
                  <a:srgbClr val="212529"/>
                </a:solidFill>
                <a:effectLst/>
              </a:rPr>
              <a:t> </a:t>
            </a:r>
          </a:p>
          <a:p>
            <a:r>
              <a:rPr lang="es-ES" sz="1300" b="1" dirty="0">
                <a:solidFill>
                  <a:srgbClr val="FF0000"/>
                </a:solidFill>
              </a:rPr>
              <a:t>El. paštu PĮP nėra priimami </a:t>
            </a:r>
            <a:endParaRPr lang="lt-LT" sz="1300" b="1" dirty="0">
              <a:solidFill>
                <a:srgbClr val="FF0000"/>
              </a:solidFill>
            </a:endParaRPr>
          </a:p>
          <a:p>
            <a:endParaRPr lang="es-ES" sz="1300" dirty="0">
              <a:solidFill>
                <a:srgbClr val="FF0000"/>
              </a:solidFill>
            </a:endParaRPr>
          </a:p>
          <a:p>
            <a:r>
              <a:rPr lang="lt-LT" sz="1300" dirty="0"/>
              <a:t>Į INVESTIS galima įkelti tik šių tipų rinkmenas: </a:t>
            </a:r>
            <a:r>
              <a:rPr lang="lt-LT" sz="1300" dirty="0" err="1"/>
              <a:t>doc</a:t>
            </a:r>
            <a:r>
              <a:rPr lang="lt-LT" sz="1300" dirty="0"/>
              <a:t>; </a:t>
            </a:r>
            <a:r>
              <a:rPr lang="lt-LT" sz="1300" dirty="0" err="1"/>
              <a:t>docx</a:t>
            </a:r>
            <a:r>
              <a:rPr lang="lt-LT" sz="1300" dirty="0"/>
              <a:t> ;</a:t>
            </a:r>
            <a:r>
              <a:rPr lang="lt-LT" sz="1300" dirty="0" err="1"/>
              <a:t>xls</a:t>
            </a:r>
            <a:r>
              <a:rPr lang="lt-LT" sz="1300" dirty="0"/>
              <a:t>; </a:t>
            </a:r>
            <a:r>
              <a:rPr lang="lt-LT" sz="1300" dirty="0" err="1"/>
              <a:t>xlsx</a:t>
            </a:r>
            <a:r>
              <a:rPr lang="lt-LT" sz="1300" dirty="0"/>
              <a:t>; </a:t>
            </a:r>
            <a:r>
              <a:rPr lang="lt-LT" sz="1300" dirty="0" err="1"/>
              <a:t>pdf</a:t>
            </a:r>
            <a:r>
              <a:rPr lang="lt-LT" sz="1300" dirty="0"/>
              <a:t>; </a:t>
            </a:r>
            <a:r>
              <a:rPr lang="lt-LT" sz="1300" dirty="0" err="1"/>
              <a:t>adoc</a:t>
            </a:r>
            <a:r>
              <a:rPr lang="lt-LT" sz="1300" dirty="0"/>
              <a:t>, </a:t>
            </a:r>
            <a:r>
              <a:rPr lang="lt-LT" sz="1300" dirty="0">
                <a:solidFill>
                  <a:srgbClr val="FF0000"/>
                </a:solidFill>
              </a:rPr>
              <a:t>prie vieno pranešimo negalima prisegti daugiau nei 5 dokumentų</a:t>
            </a:r>
            <a:r>
              <a:rPr lang="lt-LT" sz="1300" dirty="0"/>
              <a:t> </a:t>
            </a:r>
          </a:p>
          <a:p>
            <a:r>
              <a:rPr lang="lt-LT" sz="1300" dirty="0"/>
              <a:t>Siekiant paprasčiau pateikti dokumentus į INVESTIS, rekomenduojame kurti </a:t>
            </a:r>
            <a:r>
              <a:rPr lang="lt-LT" sz="1300" dirty="0" err="1"/>
              <a:t>adoc</a:t>
            </a:r>
            <a:r>
              <a:rPr lang="lt-LT" sz="1300" dirty="0"/>
              <a:t> tipo dokumentą, į jį kelti visus </a:t>
            </a:r>
            <a:r>
              <a:rPr lang="lt-LT" sz="1300" dirty="0" err="1"/>
              <a:t>teiktinus</a:t>
            </a:r>
            <a:r>
              <a:rPr lang="lt-LT" sz="1300" dirty="0"/>
              <a:t> dokumentus ir šį įkelti į INVESTIS</a:t>
            </a:r>
          </a:p>
          <a:p>
            <a:r>
              <a:rPr lang="lt-LT" sz="1300" dirty="0"/>
              <a:t>Paprastesnei dokumentų paieškai, prašome dokumentus teikti atskiromis bylomis, t. y. nerekomenduojama skenuoti ir jungti skirtingų dokumentų į vieną didelę bylą </a:t>
            </a:r>
          </a:p>
          <a:p>
            <a:r>
              <a:rPr lang="lt-LT" sz="1300" dirty="0"/>
              <a:t>Dokumentų pavadinimai turėtų atspindėti dokumento turinį, rekomenduojama žymėti versijas (vertinimo metu dokumentus gali prireikti koreguoti), pvz. Audito ataskaita_v1 arba Audito </a:t>
            </a:r>
            <a:r>
              <a:rPr lang="lt-LT" sz="1300" dirty="0" err="1"/>
              <a:t>ataskaita_data</a:t>
            </a:r>
            <a:r>
              <a:rPr lang="lt-LT" sz="1300" dirty="0"/>
              <a:t>, taip pat, pavyzdžiui, X įmonės komercinis </a:t>
            </a:r>
            <a:r>
              <a:rPr lang="lt-LT" sz="1300" dirty="0" err="1"/>
              <a:t>pasiūlymas_data</a:t>
            </a:r>
            <a:endParaRPr lang="lt-LT" sz="1300" dirty="0"/>
          </a:p>
          <a:p>
            <a:endParaRPr lang="en-US" dirty="0"/>
          </a:p>
        </p:txBody>
      </p:sp>
      <p:pic>
        <p:nvPicPr>
          <p:cNvPr id="5" name="Grafinis elementas 4" descr="Warning with solid fill">
            <a:extLst>
              <a:ext uri="{FF2B5EF4-FFF2-40B4-BE49-F238E27FC236}">
                <a16:creationId xmlns:a16="http://schemas.microsoft.com/office/drawing/2014/main" id="{A9B21DE3-9D6E-C43B-C926-A4D6CAEA74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6969" y="1635090"/>
            <a:ext cx="1010138" cy="1010138"/>
          </a:xfrm>
          <a:prstGeom prst="rect">
            <a:avLst/>
          </a:prstGeom>
          <a:effectLst>
            <a:outerShdw blurRad="50800" dist="50800" dir="5400000" algn="ctr" rotWithShape="0">
              <a:srgbClr val="041B3D"/>
            </a:outerShdw>
          </a:effectLst>
        </p:spPr>
      </p:pic>
    </p:spTree>
    <p:extLst>
      <p:ext uri="{BB962C8B-B14F-4D97-AF65-F5344CB8AC3E}">
        <p14:creationId xmlns:p14="http://schemas.microsoft.com/office/powerpoint/2010/main" val="94288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a:extLst>
              <a:ext uri="{FF2B5EF4-FFF2-40B4-BE49-F238E27FC236}">
                <a16:creationId xmlns:a16="http://schemas.microsoft.com/office/drawing/2014/main" id="{6F0573B7-61AB-EE1B-69FD-F0CBE4EADBCA}"/>
              </a:ext>
            </a:extLst>
          </p:cNvPr>
          <p:cNvSpPr>
            <a:spLocks noGrp="1"/>
          </p:cNvSpPr>
          <p:nvPr>
            <p:ph type="body" sz="half" idx="10"/>
          </p:nvPr>
        </p:nvSpPr>
        <p:spPr>
          <a:xfrm>
            <a:off x="295135" y="1510247"/>
            <a:ext cx="6949726" cy="4228445"/>
          </a:xfrm>
        </p:spPr>
        <p:txBody>
          <a:bodyPr>
            <a:noAutofit/>
          </a:bodyPr>
          <a:lstStyle/>
          <a:p>
            <a:pPr marL="342900" indent="-342900">
              <a:lnSpc>
                <a:spcPct val="110000"/>
              </a:lnSpc>
              <a:spcBef>
                <a:spcPts val="0"/>
              </a:spcBef>
              <a:buClr>
                <a:srgbClr val="EEE730"/>
              </a:buClr>
              <a:buFont typeface="Wingdings" panose="05000000000000000000" pitchFamily="2" charset="2"/>
              <a:buChar char="§"/>
              <a:defRPr/>
            </a:pPr>
            <a:endParaRPr lang="lt-LT" sz="2400" dirty="0">
              <a:solidFill>
                <a:srgbClr val="302857"/>
              </a:solidFill>
            </a:endParaRPr>
          </a:p>
          <a:p>
            <a:pPr marL="342900" indent="-342900">
              <a:lnSpc>
                <a:spcPct val="110000"/>
              </a:lnSpc>
              <a:spcBef>
                <a:spcPts val="0"/>
              </a:spcBef>
              <a:buClr>
                <a:srgbClr val="EEE730"/>
              </a:buClr>
              <a:buFont typeface="Wingdings" panose="05000000000000000000" pitchFamily="2" charset="2"/>
              <a:buChar char="§"/>
              <a:defRPr/>
            </a:pPr>
            <a:r>
              <a:rPr lang="lt-LT" sz="2400" dirty="0">
                <a:solidFill>
                  <a:srgbClr val="302857"/>
                </a:solidFill>
              </a:rPr>
              <a:t>R</a:t>
            </a:r>
            <a:r>
              <a:rPr kumimoji="0" lang="lt-LT" sz="2400" b="0" i="0" u="none" strike="noStrike" kern="1200" cap="none" normalizeH="0" baseline="0" noProof="0" dirty="0" err="1">
                <a:ln>
                  <a:noFill/>
                </a:ln>
                <a:solidFill>
                  <a:srgbClr val="302857"/>
                </a:solidFill>
                <a:effectLst/>
                <a:uLnTx/>
                <a:uFillTx/>
              </a:rPr>
              <a:t>emiama</a:t>
            </a:r>
            <a:r>
              <a:rPr kumimoji="0" lang="lt-LT" sz="2400" b="0" i="0" u="none" strike="noStrike" kern="1200" cap="none" normalizeH="0" baseline="0" noProof="0" dirty="0">
                <a:ln>
                  <a:noFill/>
                </a:ln>
                <a:solidFill>
                  <a:srgbClr val="302857"/>
                </a:solidFill>
                <a:effectLst/>
                <a:uLnTx/>
                <a:uFillTx/>
              </a:rPr>
              <a:t> veikla ir finansavimas</a:t>
            </a:r>
          </a:p>
          <a:p>
            <a:pPr marL="342900" indent="-342900">
              <a:lnSpc>
                <a:spcPct val="110000"/>
              </a:lnSpc>
              <a:spcBef>
                <a:spcPts val="0"/>
              </a:spcBef>
              <a:buClr>
                <a:srgbClr val="EEE730"/>
              </a:buClr>
              <a:buFont typeface="Wingdings" panose="05000000000000000000" pitchFamily="2" charset="2"/>
              <a:buChar char="§"/>
              <a:defRPr/>
            </a:pPr>
            <a:r>
              <a:rPr kumimoji="0" lang="lt-LT" sz="2400" b="0" i="0" u="none" strike="noStrike" kern="1200" cap="none" normalizeH="0" baseline="0" noProof="0" dirty="0">
                <a:ln>
                  <a:noFill/>
                </a:ln>
                <a:solidFill>
                  <a:srgbClr val="302857"/>
                </a:solidFill>
                <a:effectLst/>
                <a:uLnTx/>
                <a:uFillTx/>
              </a:rPr>
              <a:t>Reikalavimai pareiškėjui</a:t>
            </a:r>
          </a:p>
          <a:p>
            <a:pPr marL="342900" indent="-342900">
              <a:lnSpc>
                <a:spcPct val="110000"/>
              </a:lnSpc>
              <a:spcBef>
                <a:spcPts val="0"/>
              </a:spcBef>
              <a:buClr>
                <a:srgbClr val="EEE730"/>
              </a:buClr>
              <a:buFont typeface="Wingdings" panose="05000000000000000000" pitchFamily="2" charset="2"/>
              <a:buChar char="§"/>
              <a:defRPr/>
            </a:pPr>
            <a:r>
              <a:rPr lang="lt-LT" sz="2400" dirty="0">
                <a:solidFill>
                  <a:srgbClr val="302857"/>
                </a:solidFill>
              </a:rPr>
              <a:t>Tinkamos ir netinkamos finansuoti išlaidos</a:t>
            </a:r>
          </a:p>
          <a:p>
            <a:pPr marL="342900" indent="-342900">
              <a:lnSpc>
                <a:spcPct val="110000"/>
              </a:lnSpc>
              <a:spcBef>
                <a:spcPts val="0"/>
              </a:spcBef>
              <a:buClr>
                <a:srgbClr val="EEE730"/>
              </a:buClr>
              <a:buFont typeface="Wingdings" panose="05000000000000000000" pitchFamily="2" charset="2"/>
              <a:buChar char="§"/>
              <a:defRPr/>
            </a:pPr>
            <a:r>
              <a:rPr lang="lt-LT" sz="2400" dirty="0">
                <a:solidFill>
                  <a:srgbClr val="302857"/>
                </a:solidFill>
              </a:rPr>
              <a:t>Bendrieji reikalavimai projektui</a:t>
            </a:r>
          </a:p>
          <a:p>
            <a:pPr marL="342900" indent="-342900">
              <a:lnSpc>
                <a:spcPct val="110000"/>
              </a:lnSpc>
              <a:spcBef>
                <a:spcPts val="0"/>
              </a:spcBef>
              <a:buClr>
                <a:srgbClr val="EEE730"/>
              </a:buClr>
              <a:buFont typeface="Wingdings" panose="05000000000000000000" pitchFamily="2" charset="2"/>
              <a:buChar char="§"/>
              <a:defRPr/>
            </a:pPr>
            <a:r>
              <a:rPr lang="lt-LT" sz="2400" dirty="0">
                <a:solidFill>
                  <a:srgbClr val="302857"/>
                </a:solidFill>
              </a:rPr>
              <a:t>Projektų atranka</a:t>
            </a:r>
          </a:p>
          <a:p>
            <a:pPr marL="342900" indent="-342900">
              <a:lnSpc>
                <a:spcPct val="110000"/>
              </a:lnSpc>
              <a:spcBef>
                <a:spcPts val="0"/>
              </a:spcBef>
              <a:buClr>
                <a:srgbClr val="EEE730"/>
              </a:buClr>
              <a:buFont typeface="Wingdings" panose="05000000000000000000" pitchFamily="2" charset="2"/>
              <a:buChar char="§"/>
              <a:defRPr/>
            </a:pPr>
            <a:r>
              <a:rPr kumimoji="0" lang="lt-LT" sz="2400" b="0" i="0" u="none" strike="noStrike" kern="1200" cap="none" normalizeH="0" baseline="0" noProof="0" dirty="0">
                <a:ln>
                  <a:noFill/>
                </a:ln>
                <a:solidFill>
                  <a:srgbClr val="302857"/>
                </a:solidFill>
                <a:effectLst/>
                <a:uLnTx/>
                <a:uFillTx/>
              </a:rPr>
              <a:t>Su PĮP teikiami dokumentai</a:t>
            </a:r>
          </a:p>
        </p:txBody>
      </p:sp>
      <p:pic>
        <p:nvPicPr>
          <p:cNvPr id="7" name="Grafinis elementas 6" descr="Presentation with checklist with solid fill">
            <a:extLst>
              <a:ext uri="{FF2B5EF4-FFF2-40B4-BE49-F238E27FC236}">
                <a16:creationId xmlns:a16="http://schemas.microsoft.com/office/drawing/2014/main" id="{1B4B9496-CB69-CBD8-CC39-9CD55CEBAC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9158" y="2174033"/>
            <a:ext cx="1928328" cy="1978091"/>
          </a:xfrm>
          <a:prstGeom prst="rect">
            <a:avLst/>
          </a:prstGeom>
        </p:spPr>
      </p:pic>
      <p:sp>
        <p:nvSpPr>
          <p:cNvPr id="3" name="Title 1">
            <a:extLst>
              <a:ext uri="{FF2B5EF4-FFF2-40B4-BE49-F238E27FC236}">
                <a16:creationId xmlns:a16="http://schemas.microsoft.com/office/drawing/2014/main" id="{0CE508D9-A068-2BEF-B91B-81EE759A16DF}"/>
              </a:ext>
            </a:extLst>
          </p:cNvPr>
          <p:cNvSpPr txBox="1">
            <a:spLocks/>
          </p:cNvSpPr>
          <p:nvPr/>
        </p:nvSpPr>
        <p:spPr>
          <a:xfrm>
            <a:off x="761112" y="254571"/>
            <a:ext cx="6399609" cy="7305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Pranešimo turinys</a:t>
            </a:r>
          </a:p>
        </p:txBody>
      </p:sp>
    </p:spTree>
    <p:extLst>
      <p:ext uri="{BB962C8B-B14F-4D97-AF65-F5344CB8AC3E}">
        <p14:creationId xmlns:p14="http://schemas.microsoft.com/office/powerpoint/2010/main" val="402197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a:extLst>
              <a:ext uri="{FF2B5EF4-FFF2-40B4-BE49-F238E27FC236}">
                <a16:creationId xmlns:a16="http://schemas.microsoft.com/office/drawing/2014/main" id="{E7002A9B-7631-F725-9E1A-8ADA83CFE999}"/>
              </a:ext>
            </a:extLst>
          </p:cNvPr>
          <p:cNvSpPr txBox="1">
            <a:spLocks/>
          </p:cNvSpPr>
          <p:nvPr/>
        </p:nvSpPr>
        <p:spPr>
          <a:xfrm>
            <a:off x="9611" y="98055"/>
            <a:ext cx="7011680" cy="953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endParaRPr lang="lt-LT" sz="1400" dirty="0">
              <a:solidFill>
                <a:srgbClr val="164194"/>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A5FB7ED0-BC72-BD34-FA1B-F9247ECC7AC4}"/>
              </a:ext>
            </a:extLst>
          </p:cNvPr>
          <p:cNvSpPr txBox="1"/>
          <p:nvPr/>
        </p:nvSpPr>
        <p:spPr>
          <a:xfrm>
            <a:off x="327282" y="2782536"/>
            <a:ext cx="1564857" cy="307777"/>
          </a:xfrm>
          <a:prstGeom prst="rect">
            <a:avLst/>
          </a:prstGeom>
          <a:noFill/>
        </p:spPr>
        <p:txBody>
          <a:bodyPr wrap="square" rtlCol="0">
            <a:spAutoFit/>
          </a:bodyPr>
          <a:lstStyle/>
          <a:p>
            <a:r>
              <a:rPr lang="lt-LT" sz="1400" b="1" dirty="0">
                <a:solidFill>
                  <a:srgbClr val="302857"/>
                </a:solidFill>
                <a:latin typeface="Verdana" panose="020B0604030504040204" pitchFamily="34" charset="0"/>
                <a:ea typeface="Verdana" panose="020B0604030504040204" pitchFamily="34" charset="0"/>
              </a:rPr>
              <a:t>2025-10-08</a:t>
            </a:r>
            <a:endParaRPr lang="en-GB" sz="1400" b="1" dirty="0">
              <a:solidFill>
                <a:srgbClr val="302857"/>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7AC17562-F4BC-694F-896F-49818BF55CB2}"/>
              </a:ext>
            </a:extLst>
          </p:cNvPr>
          <p:cNvSpPr txBox="1"/>
          <p:nvPr/>
        </p:nvSpPr>
        <p:spPr>
          <a:xfrm>
            <a:off x="1950253" y="2762252"/>
            <a:ext cx="1564461" cy="738664"/>
          </a:xfrm>
          <a:prstGeom prst="rect">
            <a:avLst/>
          </a:prstGeom>
          <a:noFill/>
        </p:spPr>
        <p:txBody>
          <a:bodyPr wrap="square" rtlCol="0">
            <a:spAutoFit/>
          </a:bodyPr>
          <a:lstStyle/>
          <a:p>
            <a:pPr algn="ctr"/>
            <a:r>
              <a:rPr lang="lt-LT" sz="1400" b="1" dirty="0">
                <a:solidFill>
                  <a:srgbClr val="302857"/>
                </a:solidFill>
                <a:latin typeface="Verdana" panose="020B0604030504040204" pitchFamily="34" charset="0"/>
                <a:ea typeface="Verdana" panose="020B0604030504040204" pitchFamily="34" charset="0"/>
              </a:rPr>
              <a:t>2025-12-30</a:t>
            </a:r>
          </a:p>
          <a:p>
            <a:pPr algn="ctr"/>
            <a:endParaRPr lang="lt-LT" sz="1400" b="1" dirty="0">
              <a:solidFill>
                <a:srgbClr val="302857"/>
              </a:solidFill>
              <a:latin typeface="Verdana" panose="020B0604030504040204" pitchFamily="34" charset="0"/>
              <a:ea typeface="Verdana" panose="020B0604030504040204" pitchFamily="34" charset="0"/>
            </a:endParaRPr>
          </a:p>
          <a:p>
            <a:endParaRPr lang="en-GB" sz="1400" b="1" dirty="0">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BF62297A-BDE6-993C-5944-AF891A2B9E59}"/>
              </a:ext>
            </a:extLst>
          </p:cNvPr>
          <p:cNvSpPr txBox="1"/>
          <p:nvPr/>
        </p:nvSpPr>
        <p:spPr>
          <a:xfrm>
            <a:off x="3622163" y="2744473"/>
            <a:ext cx="1472389" cy="307777"/>
          </a:xfrm>
          <a:prstGeom prst="rect">
            <a:avLst/>
          </a:prstGeom>
          <a:noFill/>
        </p:spPr>
        <p:txBody>
          <a:bodyPr wrap="square" lIns="91440" tIns="45720" rIns="91440" bIns="45720" rtlCol="0" anchor="t">
            <a:spAutoFit/>
          </a:bodyPr>
          <a:lstStyle/>
          <a:p>
            <a:pPr algn="ctr" defTabSz="801654"/>
            <a:r>
              <a:rPr lang="lt-LT" sz="1400" b="1" dirty="0">
                <a:solidFill>
                  <a:srgbClr val="302857"/>
                </a:solidFill>
                <a:latin typeface="Verdana" panose="020B0604030504040204" pitchFamily="34" charset="0"/>
                <a:ea typeface="Verdana" panose="020B0604030504040204" pitchFamily="34" charset="0"/>
              </a:rPr>
              <a:t>Per 70 d. d.</a:t>
            </a:r>
            <a:endParaRPr lang="en-GB" sz="1400" b="1" dirty="0">
              <a:solidFill>
                <a:srgbClr val="302857"/>
              </a:solidFill>
              <a:latin typeface="Verdana" panose="020B0604030504040204" pitchFamily="34" charset="0"/>
              <a:ea typeface="Verdana" panose="020B0604030504040204" pitchFamily="34" charset="0"/>
            </a:endParaRPr>
          </a:p>
        </p:txBody>
      </p:sp>
      <p:sp>
        <p:nvSpPr>
          <p:cNvPr id="29" name="AutoShape 12">
            <a:extLst>
              <a:ext uri="{FF2B5EF4-FFF2-40B4-BE49-F238E27FC236}">
                <a16:creationId xmlns:a16="http://schemas.microsoft.com/office/drawing/2014/main" id="{0E4F13BB-F272-4B68-61CB-35CC5A8C6AFD}"/>
              </a:ext>
            </a:extLst>
          </p:cNvPr>
          <p:cNvSpPr>
            <a:spLocks noChangeArrowheads="1"/>
          </p:cNvSpPr>
          <p:nvPr/>
        </p:nvSpPr>
        <p:spPr bwMode="auto">
          <a:xfrm>
            <a:off x="385396" y="3040101"/>
            <a:ext cx="10756080" cy="2123440"/>
          </a:xfrm>
          <a:prstGeom prst="rightArrow">
            <a:avLst>
              <a:gd name="adj1" fmla="val 45285"/>
              <a:gd name="adj2" fmla="val 53565"/>
            </a:avLst>
          </a:prstGeom>
          <a:solidFill>
            <a:schemeClr val="bg1"/>
          </a:solidFill>
          <a:ln w="7620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Verdana" panose="020B0604030504040204" pitchFamily="34" charset="0"/>
            </a:endParaRPr>
          </a:p>
        </p:txBody>
      </p:sp>
      <p:sp>
        <p:nvSpPr>
          <p:cNvPr id="30" name="AutoShape 12">
            <a:extLst>
              <a:ext uri="{FF2B5EF4-FFF2-40B4-BE49-F238E27FC236}">
                <a16:creationId xmlns:a16="http://schemas.microsoft.com/office/drawing/2014/main" id="{7A26594C-3211-41AA-CD4C-D0DD46697D49}"/>
              </a:ext>
            </a:extLst>
          </p:cNvPr>
          <p:cNvSpPr>
            <a:spLocks noChangeArrowheads="1"/>
          </p:cNvSpPr>
          <p:nvPr/>
        </p:nvSpPr>
        <p:spPr bwMode="auto">
          <a:xfrm>
            <a:off x="9611" y="3257178"/>
            <a:ext cx="675075" cy="684246"/>
          </a:xfrm>
          <a:prstGeom prst="chevron">
            <a:avLst/>
          </a:prstGeom>
          <a:solidFill>
            <a:schemeClr val="accent1">
              <a:lumMod val="25000"/>
              <a:lumOff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34" name="Rounded Rectangle 17">
            <a:extLst>
              <a:ext uri="{FF2B5EF4-FFF2-40B4-BE49-F238E27FC236}">
                <a16:creationId xmlns:a16="http://schemas.microsoft.com/office/drawing/2014/main" id="{60508098-7C77-4D46-7984-7F6617DAEA2C}"/>
              </a:ext>
            </a:extLst>
          </p:cNvPr>
          <p:cNvSpPr/>
          <p:nvPr/>
        </p:nvSpPr>
        <p:spPr>
          <a:xfrm>
            <a:off x="347148" y="5357574"/>
            <a:ext cx="1640209" cy="1099347"/>
          </a:xfrm>
          <a:prstGeom prst="roundRect">
            <a:avLst>
              <a:gd name="adj" fmla="val 0"/>
            </a:avLst>
          </a:prstGeom>
          <a:solidFill>
            <a:srgbClr val="30295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bg1"/>
              </a:solidFill>
              <a:latin typeface="Verdana" panose="020B0604030504040204" pitchFamily="34" charset="0"/>
            </a:endParaRPr>
          </a:p>
        </p:txBody>
      </p:sp>
      <p:sp>
        <p:nvSpPr>
          <p:cNvPr id="35" name="AutoShape 12">
            <a:extLst>
              <a:ext uri="{FF2B5EF4-FFF2-40B4-BE49-F238E27FC236}">
                <a16:creationId xmlns:a16="http://schemas.microsoft.com/office/drawing/2014/main" id="{0E5E05C1-431E-DD26-F87E-4E0205C59D1F}"/>
              </a:ext>
            </a:extLst>
          </p:cNvPr>
          <p:cNvSpPr>
            <a:spLocks noChangeArrowheads="1"/>
          </p:cNvSpPr>
          <p:nvPr/>
        </p:nvSpPr>
        <p:spPr bwMode="auto">
          <a:xfrm>
            <a:off x="1845108" y="4302291"/>
            <a:ext cx="675075" cy="684246"/>
          </a:xfrm>
          <a:prstGeom prst="chevron">
            <a:avLst/>
          </a:prstGeom>
          <a:solidFill>
            <a:schemeClr val="accent2">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37" name="TextBox 36">
            <a:extLst>
              <a:ext uri="{FF2B5EF4-FFF2-40B4-BE49-F238E27FC236}">
                <a16:creationId xmlns:a16="http://schemas.microsoft.com/office/drawing/2014/main" id="{09C15D30-A500-3D0F-EE91-B0CF9F91CFD2}"/>
              </a:ext>
            </a:extLst>
          </p:cNvPr>
          <p:cNvSpPr txBox="1"/>
          <p:nvPr/>
        </p:nvSpPr>
        <p:spPr>
          <a:xfrm>
            <a:off x="385396" y="5547369"/>
            <a:ext cx="1413365" cy="738664"/>
          </a:xfrm>
          <a:prstGeom prst="rect">
            <a:avLst/>
          </a:prstGeom>
          <a:noFill/>
        </p:spPr>
        <p:txBody>
          <a:bodyPr wrap="square" rtlCol="0">
            <a:spAutoFit/>
          </a:bodyPr>
          <a:lstStyle/>
          <a:p>
            <a:pPr algn="ctr"/>
            <a:r>
              <a:rPr lang="lt-LT" sz="1400" dirty="0">
                <a:solidFill>
                  <a:schemeClr val="bg1"/>
                </a:solidFill>
                <a:latin typeface="Verdana" panose="020B0604030504040204" pitchFamily="34" charset="0"/>
              </a:rPr>
              <a:t>GALIMA PROJEKTO PRADŽIA</a:t>
            </a:r>
            <a:endParaRPr lang="en-GB" sz="1400" dirty="0">
              <a:solidFill>
                <a:schemeClr val="bg1"/>
              </a:solidFill>
              <a:latin typeface="Verdana" panose="020B0604030504040204" pitchFamily="34" charset="0"/>
            </a:endParaRPr>
          </a:p>
        </p:txBody>
      </p:sp>
      <p:sp>
        <p:nvSpPr>
          <p:cNvPr id="39" name="AutoShape 12">
            <a:extLst>
              <a:ext uri="{FF2B5EF4-FFF2-40B4-BE49-F238E27FC236}">
                <a16:creationId xmlns:a16="http://schemas.microsoft.com/office/drawing/2014/main" id="{79DC9319-490E-A855-8CAC-B7766BE67ADC}"/>
              </a:ext>
            </a:extLst>
          </p:cNvPr>
          <p:cNvSpPr>
            <a:spLocks noChangeArrowheads="1"/>
          </p:cNvSpPr>
          <p:nvPr/>
        </p:nvSpPr>
        <p:spPr bwMode="auto">
          <a:xfrm>
            <a:off x="1684647" y="3232940"/>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40" name="Rounded Rectangle 17">
            <a:extLst>
              <a:ext uri="{FF2B5EF4-FFF2-40B4-BE49-F238E27FC236}">
                <a16:creationId xmlns:a16="http://schemas.microsoft.com/office/drawing/2014/main" id="{055EE6F5-84BF-107C-1EEB-3EEB11855A34}"/>
              </a:ext>
            </a:extLst>
          </p:cNvPr>
          <p:cNvSpPr/>
          <p:nvPr/>
        </p:nvSpPr>
        <p:spPr>
          <a:xfrm>
            <a:off x="2007256" y="1686567"/>
            <a:ext cx="1402773" cy="857941"/>
          </a:xfrm>
          <a:prstGeom prst="roundRect">
            <a:avLst>
              <a:gd name="adj" fmla="val 0"/>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Verdana" panose="020B0604030504040204" pitchFamily="34" charset="0"/>
            </a:endParaRPr>
          </a:p>
        </p:txBody>
      </p:sp>
      <p:sp>
        <p:nvSpPr>
          <p:cNvPr id="41" name="TextBox 40">
            <a:extLst>
              <a:ext uri="{FF2B5EF4-FFF2-40B4-BE49-F238E27FC236}">
                <a16:creationId xmlns:a16="http://schemas.microsoft.com/office/drawing/2014/main" id="{173307F9-4549-79CE-76C3-0CE235BF5E7E}"/>
              </a:ext>
            </a:extLst>
          </p:cNvPr>
          <p:cNvSpPr txBox="1"/>
          <p:nvPr/>
        </p:nvSpPr>
        <p:spPr>
          <a:xfrm>
            <a:off x="403506" y="4575293"/>
            <a:ext cx="1863238" cy="738664"/>
          </a:xfrm>
          <a:prstGeom prst="rect">
            <a:avLst/>
          </a:prstGeom>
          <a:noFill/>
        </p:spPr>
        <p:txBody>
          <a:bodyPr wrap="square" rtlCol="0">
            <a:spAutoFit/>
          </a:bodyPr>
          <a:lstStyle/>
          <a:p>
            <a:r>
              <a:rPr lang="lt-LT" sz="1400" b="1" dirty="0">
                <a:latin typeface="Verdana" panose="020B0604030504040204" pitchFamily="34" charset="0"/>
                <a:ea typeface="Verdana" panose="020B0604030504040204" pitchFamily="34" charset="0"/>
              </a:rPr>
              <a:t>Nuo PĮP registravimo dienos</a:t>
            </a:r>
            <a:endParaRPr lang="en-GB" sz="1400" b="1" dirty="0">
              <a:latin typeface="Verdana" panose="020B0604030504040204" pitchFamily="34" charset="0"/>
              <a:ea typeface="Verdana" panose="020B0604030504040204" pitchFamily="34" charset="0"/>
            </a:endParaRPr>
          </a:p>
        </p:txBody>
      </p:sp>
      <p:sp>
        <p:nvSpPr>
          <p:cNvPr id="43" name="TextBox 42">
            <a:extLst>
              <a:ext uri="{FF2B5EF4-FFF2-40B4-BE49-F238E27FC236}">
                <a16:creationId xmlns:a16="http://schemas.microsoft.com/office/drawing/2014/main" id="{35EE41A6-2479-D59F-F9C6-6FA3C051B77A}"/>
              </a:ext>
            </a:extLst>
          </p:cNvPr>
          <p:cNvSpPr txBox="1"/>
          <p:nvPr/>
        </p:nvSpPr>
        <p:spPr>
          <a:xfrm>
            <a:off x="2011849" y="1853927"/>
            <a:ext cx="1402773" cy="523220"/>
          </a:xfrm>
          <a:prstGeom prst="rect">
            <a:avLst/>
          </a:prstGeom>
          <a:noFill/>
        </p:spPr>
        <p:txBody>
          <a:bodyPr wrap="square" rtlCol="0">
            <a:spAutoFit/>
          </a:bodyPr>
          <a:lstStyle/>
          <a:p>
            <a:pPr algn="ctr"/>
            <a:r>
              <a:rPr lang="lt-LT" sz="1400" dirty="0">
                <a:solidFill>
                  <a:srgbClr val="302957"/>
                </a:solidFill>
                <a:latin typeface="Verdana" panose="020B0604030504040204" pitchFamily="34" charset="0"/>
              </a:rPr>
              <a:t>Kvietimo pabaiga</a:t>
            </a:r>
          </a:p>
        </p:txBody>
      </p:sp>
      <p:sp>
        <p:nvSpPr>
          <p:cNvPr id="45" name="AutoShape 12">
            <a:extLst>
              <a:ext uri="{FF2B5EF4-FFF2-40B4-BE49-F238E27FC236}">
                <a16:creationId xmlns:a16="http://schemas.microsoft.com/office/drawing/2014/main" id="{62C90EFF-F05C-C93F-EAC0-E1592F311BBA}"/>
              </a:ext>
            </a:extLst>
          </p:cNvPr>
          <p:cNvSpPr>
            <a:spLocks noChangeArrowheads="1"/>
          </p:cNvSpPr>
          <p:nvPr/>
        </p:nvSpPr>
        <p:spPr bwMode="auto">
          <a:xfrm>
            <a:off x="3606891" y="3231945"/>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56" name="Rounded Rectangle 17">
            <a:extLst>
              <a:ext uri="{FF2B5EF4-FFF2-40B4-BE49-F238E27FC236}">
                <a16:creationId xmlns:a16="http://schemas.microsoft.com/office/drawing/2014/main" id="{62ECA5EB-CAA9-3C5B-AC81-9AC4353BFFD1}"/>
              </a:ext>
            </a:extLst>
          </p:cNvPr>
          <p:cNvSpPr/>
          <p:nvPr/>
        </p:nvSpPr>
        <p:spPr>
          <a:xfrm>
            <a:off x="385396" y="1675404"/>
            <a:ext cx="1402773" cy="857941"/>
          </a:xfrm>
          <a:prstGeom prst="roundRect">
            <a:avLst>
              <a:gd name="adj" fmla="val 0"/>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rgbClr val="302957"/>
                </a:solidFill>
                <a:latin typeface="Verdana" panose="020B0604030504040204" pitchFamily="34" charset="0"/>
              </a:rPr>
              <a:t>Kvietimo pradžia</a:t>
            </a:r>
            <a:endParaRPr lang="ko-KR" altLang="en-US" sz="1400" dirty="0">
              <a:solidFill>
                <a:srgbClr val="302957"/>
              </a:solidFill>
              <a:latin typeface="Verdana" panose="020B0604030504040204" pitchFamily="34" charset="0"/>
            </a:endParaRPr>
          </a:p>
        </p:txBody>
      </p:sp>
      <p:sp>
        <p:nvSpPr>
          <p:cNvPr id="58" name="Rounded Rectangle 17">
            <a:extLst>
              <a:ext uri="{FF2B5EF4-FFF2-40B4-BE49-F238E27FC236}">
                <a16:creationId xmlns:a16="http://schemas.microsoft.com/office/drawing/2014/main" id="{10FA87E9-BE81-E131-DFAB-00EF63B4D0F6}"/>
              </a:ext>
            </a:extLst>
          </p:cNvPr>
          <p:cNvSpPr/>
          <p:nvPr/>
        </p:nvSpPr>
        <p:spPr>
          <a:xfrm>
            <a:off x="3656972" y="1694021"/>
            <a:ext cx="1402773" cy="850487"/>
          </a:xfrm>
          <a:prstGeom prst="roundRect">
            <a:avLst>
              <a:gd name="adj" fmla="val 0"/>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rgbClr val="302957"/>
                </a:solidFill>
                <a:latin typeface="Verdana" panose="020B0604030504040204" pitchFamily="34" charset="0"/>
              </a:rPr>
              <a:t>Vertinimo terminas</a:t>
            </a:r>
            <a:endParaRPr lang="ko-KR" altLang="en-US" sz="1400" dirty="0">
              <a:solidFill>
                <a:srgbClr val="302957"/>
              </a:solidFill>
              <a:latin typeface="Verdana" panose="020B0604030504040204" pitchFamily="34" charset="0"/>
            </a:endParaRPr>
          </a:p>
        </p:txBody>
      </p:sp>
      <p:sp>
        <p:nvSpPr>
          <p:cNvPr id="59" name="Rounded Rectangle 17">
            <a:extLst>
              <a:ext uri="{FF2B5EF4-FFF2-40B4-BE49-F238E27FC236}">
                <a16:creationId xmlns:a16="http://schemas.microsoft.com/office/drawing/2014/main" id="{BD899FBE-95E5-7E84-75E0-E5A3E2A2F839}"/>
              </a:ext>
            </a:extLst>
          </p:cNvPr>
          <p:cNvSpPr/>
          <p:nvPr/>
        </p:nvSpPr>
        <p:spPr>
          <a:xfrm>
            <a:off x="5196769" y="1694459"/>
            <a:ext cx="1402773" cy="838886"/>
          </a:xfrm>
          <a:prstGeom prst="roundRect">
            <a:avLst>
              <a:gd name="adj" fmla="val 0"/>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rgbClr val="302957"/>
                </a:solidFill>
                <a:latin typeface="Verdana" panose="020B0604030504040204" pitchFamily="34" charset="0"/>
              </a:rPr>
              <a:t>Sutarčių pasirašymas</a:t>
            </a:r>
            <a:endParaRPr lang="ko-KR" altLang="en-US" sz="1400" dirty="0">
              <a:solidFill>
                <a:srgbClr val="302957"/>
              </a:solidFill>
              <a:latin typeface="Verdana" panose="020B0604030504040204" pitchFamily="34" charset="0"/>
            </a:endParaRPr>
          </a:p>
        </p:txBody>
      </p:sp>
      <p:sp>
        <p:nvSpPr>
          <p:cNvPr id="61" name="TextBox 60">
            <a:extLst>
              <a:ext uri="{FF2B5EF4-FFF2-40B4-BE49-F238E27FC236}">
                <a16:creationId xmlns:a16="http://schemas.microsoft.com/office/drawing/2014/main" id="{32AA25E8-519F-36BA-FA7F-BA357974F3D3}"/>
              </a:ext>
            </a:extLst>
          </p:cNvPr>
          <p:cNvSpPr txBox="1"/>
          <p:nvPr/>
        </p:nvSpPr>
        <p:spPr>
          <a:xfrm>
            <a:off x="5141009" y="2733958"/>
            <a:ext cx="1402773" cy="523220"/>
          </a:xfrm>
          <a:prstGeom prst="rect">
            <a:avLst/>
          </a:prstGeom>
          <a:noFill/>
        </p:spPr>
        <p:txBody>
          <a:bodyPr wrap="square">
            <a:spAutoFit/>
          </a:bodyPr>
          <a:lstStyle/>
          <a:p>
            <a:pPr algn="ctr" defTabSz="801654"/>
            <a:r>
              <a:rPr lang="lt-LT" sz="1400" b="1" dirty="0">
                <a:solidFill>
                  <a:srgbClr val="302857"/>
                </a:solidFill>
                <a:latin typeface="Verdana" panose="020B0604030504040204" pitchFamily="34" charset="0"/>
                <a:ea typeface="Verdana" panose="020B0604030504040204" pitchFamily="34" charset="0"/>
              </a:rPr>
              <a:t>Per 18 d.</a:t>
            </a:r>
            <a:r>
              <a:rPr lang="en-GB" sz="1400" b="1" dirty="0">
                <a:solidFill>
                  <a:srgbClr val="302857"/>
                </a:solidFill>
                <a:latin typeface="Verdana" panose="020B0604030504040204" pitchFamily="34" charset="0"/>
                <a:ea typeface="Verdana" panose="020B0604030504040204" pitchFamily="34" charset="0"/>
              </a:rPr>
              <a:t> </a:t>
            </a:r>
            <a:r>
              <a:rPr lang="lt-LT" sz="1400" b="1" dirty="0">
                <a:solidFill>
                  <a:srgbClr val="302857"/>
                </a:solidFill>
                <a:latin typeface="Verdana" panose="020B0604030504040204" pitchFamily="34" charset="0"/>
                <a:ea typeface="Verdana" panose="020B0604030504040204" pitchFamily="34" charset="0"/>
              </a:rPr>
              <a:t>d. po įsakymo</a:t>
            </a:r>
          </a:p>
        </p:txBody>
      </p:sp>
      <p:sp>
        <p:nvSpPr>
          <p:cNvPr id="62" name="AutoShape 12">
            <a:extLst>
              <a:ext uri="{FF2B5EF4-FFF2-40B4-BE49-F238E27FC236}">
                <a16:creationId xmlns:a16="http://schemas.microsoft.com/office/drawing/2014/main" id="{1CDC9DA7-8DB9-70F0-AC3D-4377CDAFBC10}"/>
              </a:ext>
            </a:extLst>
          </p:cNvPr>
          <p:cNvSpPr>
            <a:spLocks noChangeArrowheads="1"/>
          </p:cNvSpPr>
          <p:nvPr/>
        </p:nvSpPr>
        <p:spPr bwMode="auto">
          <a:xfrm>
            <a:off x="5135713" y="3242105"/>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64" name="Rounded Rectangle 17">
            <a:extLst>
              <a:ext uri="{FF2B5EF4-FFF2-40B4-BE49-F238E27FC236}">
                <a16:creationId xmlns:a16="http://schemas.microsoft.com/office/drawing/2014/main" id="{83D1ACB9-355C-74F2-7336-C66B09FBCF8E}"/>
              </a:ext>
            </a:extLst>
          </p:cNvPr>
          <p:cNvSpPr/>
          <p:nvPr/>
        </p:nvSpPr>
        <p:spPr>
          <a:xfrm>
            <a:off x="7693478" y="1694459"/>
            <a:ext cx="1522315" cy="857941"/>
          </a:xfrm>
          <a:prstGeom prst="roundRect">
            <a:avLst>
              <a:gd name="adj" fmla="val 0"/>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rgbClr val="302957"/>
                </a:solidFill>
                <a:latin typeface="Verdana" panose="020B0604030504040204" pitchFamily="34" charset="0"/>
              </a:rPr>
              <a:t>Projekto įgyvendinimas</a:t>
            </a:r>
            <a:endParaRPr lang="ko-KR" altLang="en-US" sz="1400" dirty="0">
              <a:solidFill>
                <a:srgbClr val="302957"/>
              </a:solidFill>
              <a:latin typeface="Verdana" panose="020B0604030504040204" pitchFamily="34" charset="0"/>
            </a:endParaRPr>
          </a:p>
        </p:txBody>
      </p:sp>
      <p:sp>
        <p:nvSpPr>
          <p:cNvPr id="65" name="TextBox 64">
            <a:extLst>
              <a:ext uri="{FF2B5EF4-FFF2-40B4-BE49-F238E27FC236}">
                <a16:creationId xmlns:a16="http://schemas.microsoft.com/office/drawing/2014/main" id="{C9EC7EE9-66C5-D96E-366A-281D05DBF57F}"/>
              </a:ext>
            </a:extLst>
          </p:cNvPr>
          <p:cNvSpPr txBox="1"/>
          <p:nvPr/>
        </p:nvSpPr>
        <p:spPr>
          <a:xfrm>
            <a:off x="7693478" y="2754848"/>
            <a:ext cx="1402773" cy="307777"/>
          </a:xfrm>
          <a:prstGeom prst="rect">
            <a:avLst/>
          </a:prstGeom>
          <a:noFill/>
        </p:spPr>
        <p:txBody>
          <a:bodyPr wrap="square">
            <a:spAutoFit/>
          </a:bodyPr>
          <a:lstStyle/>
          <a:p>
            <a:pPr algn="ctr" defTabSz="801654"/>
            <a:r>
              <a:rPr lang="lt-LT" sz="1400" b="1" dirty="0">
                <a:solidFill>
                  <a:srgbClr val="302857"/>
                </a:solidFill>
                <a:latin typeface="Verdana" panose="020B0604030504040204" pitchFamily="34" charset="0"/>
                <a:ea typeface="Verdana" panose="020B0604030504040204" pitchFamily="34" charset="0"/>
              </a:rPr>
              <a:t>Iki</a:t>
            </a:r>
            <a:r>
              <a:rPr lang="en-US" sz="1400" b="1" dirty="0">
                <a:solidFill>
                  <a:srgbClr val="302857"/>
                </a:solidFill>
                <a:latin typeface="Verdana" panose="020B0604030504040204" pitchFamily="34" charset="0"/>
                <a:ea typeface="Verdana" panose="020B0604030504040204" pitchFamily="34" charset="0"/>
              </a:rPr>
              <a:t> </a:t>
            </a:r>
            <a:r>
              <a:rPr lang="lt-LT" sz="1400" b="1" dirty="0">
                <a:solidFill>
                  <a:srgbClr val="302857"/>
                </a:solidFill>
                <a:latin typeface="Verdana" panose="020B0604030504040204" pitchFamily="34" charset="0"/>
                <a:ea typeface="Verdana" panose="020B0604030504040204" pitchFamily="34" charset="0"/>
              </a:rPr>
              <a:t>30 mėn.</a:t>
            </a:r>
          </a:p>
        </p:txBody>
      </p:sp>
      <p:sp>
        <p:nvSpPr>
          <p:cNvPr id="67" name="Rounded Rectangle 17">
            <a:extLst>
              <a:ext uri="{FF2B5EF4-FFF2-40B4-BE49-F238E27FC236}">
                <a16:creationId xmlns:a16="http://schemas.microsoft.com/office/drawing/2014/main" id="{D817956E-6032-E80E-0218-B8983B09BA56}"/>
              </a:ext>
            </a:extLst>
          </p:cNvPr>
          <p:cNvSpPr/>
          <p:nvPr/>
        </p:nvSpPr>
        <p:spPr>
          <a:xfrm>
            <a:off x="10355887" y="1731892"/>
            <a:ext cx="1402773" cy="820508"/>
          </a:xfrm>
          <a:prstGeom prst="roundRect">
            <a:avLst>
              <a:gd name="adj" fmla="val 0"/>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rgbClr val="302957"/>
                </a:solidFill>
                <a:latin typeface="Verdana" panose="020B0604030504040204" pitchFamily="34" charset="0"/>
              </a:rPr>
              <a:t>Projekto tęstinumas</a:t>
            </a:r>
            <a:endParaRPr lang="ko-KR" altLang="en-US" sz="1400" dirty="0">
              <a:solidFill>
                <a:srgbClr val="302957"/>
              </a:solidFill>
              <a:latin typeface="Verdana" panose="020B0604030504040204" pitchFamily="34" charset="0"/>
            </a:endParaRPr>
          </a:p>
        </p:txBody>
      </p:sp>
      <p:sp>
        <p:nvSpPr>
          <p:cNvPr id="69" name="TextBox 68">
            <a:extLst>
              <a:ext uri="{FF2B5EF4-FFF2-40B4-BE49-F238E27FC236}">
                <a16:creationId xmlns:a16="http://schemas.microsoft.com/office/drawing/2014/main" id="{3163D0E9-09AF-C04E-601E-398860B6D46C}"/>
              </a:ext>
            </a:extLst>
          </p:cNvPr>
          <p:cNvSpPr txBox="1"/>
          <p:nvPr/>
        </p:nvSpPr>
        <p:spPr>
          <a:xfrm>
            <a:off x="10001861" y="2733958"/>
            <a:ext cx="2315840" cy="523220"/>
          </a:xfrm>
          <a:prstGeom prst="rect">
            <a:avLst/>
          </a:prstGeom>
          <a:noFill/>
        </p:spPr>
        <p:txBody>
          <a:bodyPr wrap="square">
            <a:spAutoFit/>
          </a:bodyPr>
          <a:lstStyle/>
          <a:p>
            <a:pPr algn="ctr" defTabSz="801654"/>
            <a:r>
              <a:rPr lang="lt-LT" sz="1400" b="1" dirty="0">
                <a:solidFill>
                  <a:srgbClr val="302857"/>
                </a:solidFill>
                <a:latin typeface="Verdana" panose="020B0604030504040204" pitchFamily="34" charset="0"/>
                <a:ea typeface="Verdana" panose="020B0604030504040204" pitchFamily="34" charset="0"/>
              </a:rPr>
              <a:t>5 metai po projekto pabaigos</a:t>
            </a:r>
          </a:p>
        </p:txBody>
      </p:sp>
      <p:sp>
        <p:nvSpPr>
          <p:cNvPr id="70" name="Rounded Rectangle 17">
            <a:extLst>
              <a:ext uri="{FF2B5EF4-FFF2-40B4-BE49-F238E27FC236}">
                <a16:creationId xmlns:a16="http://schemas.microsoft.com/office/drawing/2014/main" id="{4D18170B-80DE-FAFC-1284-915876F6B389}"/>
              </a:ext>
            </a:extLst>
          </p:cNvPr>
          <p:cNvSpPr/>
          <p:nvPr/>
        </p:nvSpPr>
        <p:spPr>
          <a:xfrm>
            <a:off x="8688908" y="5389403"/>
            <a:ext cx="1640209" cy="1067518"/>
          </a:xfrm>
          <a:prstGeom prst="roundRect">
            <a:avLst>
              <a:gd name="adj" fmla="val 0"/>
            </a:avLst>
          </a:prstGeom>
          <a:solidFill>
            <a:srgbClr val="30295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chemeClr val="bg1"/>
                </a:solidFill>
                <a:latin typeface="Verdana" panose="020B0604030504040204" pitchFamily="34" charset="0"/>
              </a:rPr>
              <a:t>PROJEKTO PABAIGA</a:t>
            </a:r>
            <a:endParaRPr lang="ko-KR" altLang="en-US" sz="1400" dirty="0">
              <a:solidFill>
                <a:schemeClr val="bg1"/>
              </a:solidFill>
              <a:latin typeface="Verdana" panose="020B0604030504040204" pitchFamily="34" charset="0"/>
            </a:endParaRPr>
          </a:p>
        </p:txBody>
      </p:sp>
      <p:sp>
        <p:nvSpPr>
          <p:cNvPr id="71" name="AutoShape 12">
            <a:extLst>
              <a:ext uri="{FF2B5EF4-FFF2-40B4-BE49-F238E27FC236}">
                <a16:creationId xmlns:a16="http://schemas.microsoft.com/office/drawing/2014/main" id="{81AFFD43-BAF5-9D36-E3F6-10BF03165529}"/>
              </a:ext>
            </a:extLst>
          </p:cNvPr>
          <p:cNvSpPr>
            <a:spLocks noChangeArrowheads="1"/>
          </p:cNvSpPr>
          <p:nvPr/>
        </p:nvSpPr>
        <p:spPr bwMode="auto">
          <a:xfrm>
            <a:off x="6683753" y="4302291"/>
            <a:ext cx="675075" cy="684246"/>
          </a:xfrm>
          <a:prstGeom prst="chevron">
            <a:avLst/>
          </a:prstGeom>
          <a:solidFill>
            <a:schemeClr val="accent2">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81" name="AutoShape 12">
            <a:extLst>
              <a:ext uri="{FF2B5EF4-FFF2-40B4-BE49-F238E27FC236}">
                <a16:creationId xmlns:a16="http://schemas.microsoft.com/office/drawing/2014/main" id="{910112C3-C922-730E-424E-FDC193FF069D}"/>
              </a:ext>
            </a:extLst>
          </p:cNvPr>
          <p:cNvSpPr>
            <a:spLocks noChangeArrowheads="1"/>
          </p:cNvSpPr>
          <p:nvPr/>
        </p:nvSpPr>
        <p:spPr bwMode="auto">
          <a:xfrm>
            <a:off x="7685152" y="3227258"/>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82" name="AutoShape 12">
            <a:extLst>
              <a:ext uri="{FF2B5EF4-FFF2-40B4-BE49-F238E27FC236}">
                <a16:creationId xmlns:a16="http://schemas.microsoft.com/office/drawing/2014/main" id="{1700CA22-971F-5033-5556-29101310CBAE}"/>
              </a:ext>
            </a:extLst>
          </p:cNvPr>
          <p:cNvSpPr>
            <a:spLocks noChangeArrowheads="1"/>
          </p:cNvSpPr>
          <p:nvPr/>
        </p:nvSpPr>
        <p:spPr bwMode="auto">
          <a:xfrm>
            <a:off x="9171476" y="4302718"/>
            <a:ext cx="675075" cy="684246"/>
          </a:xfrm>
          <a:prstGeom prst="chevron">
            <a:avLst/>
          </a:prstGeom>
          <a:solidFill>
            <a:schemeClr val="accent2">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dirty="0">
              <a:latin typeface="Verdana" panose="020B0604030504040204" pitchFamily="34" charset="0"/>
            </a:endParaRPr>
          </a:p>
        </p:txBody>
      </p:sp>
      <p:sp>
        <p:nvSpPr>
          <p:cNvPr id="84" name="Struktūrinė schema: jungtis 83">
            <a:extLst>
              <a:ext uri="{FF2B5EF4-FFF2-40B4-BE49-F238E27FC236}">
                <a16:creationId xmlns:a16="http://schemas.microsoft.com/office/drawing/2014/main" id="{32DD8BFF-B3CF-CA36-429A-B6311F9B0784}"/>
              </a:ext>
            </a:extLst>
          </p:cNvPr>
          <p:cNvSpPr/>
          <p:nvPr/>
        </p:nvSpPr>
        <p:spPr>
          <a:xfrm>
            <a:off x="11354029" y="3873221"/>
            <a:ext cx="457200" cy="457200"/>
          </a:xfrm>
          <a:prstGeom prst="flowChartConnector">
            <a:avLst/>
          </a:prstGeom>
          <a:solidFill>
            <a:srgbClr val="302957"/>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ln>
                <a:solidFill>
                  <a:srgbClr val="302957"/>
                </a:solidFill>
              </a:ln>
              <a:solidFill>
                <a:srgbClr val="302957"/>
              </a:solidFill>
            </a:endParaRPr>
          </a:p>
        </p:txBody>
      </p:sp>
      <p:sp>
        <p:nvSpPr>
          <p:cNvPr id="3" name="Pavadinimas 1">
            <a:extLst>
              <a:ext uri="{FF2B5EF4-FFF2-40B4-BE49-F238E27FC236}">
                <a16:creationId xmlns:a16="http://schemas.microsoft.com/office/drawing/2014/main" id="{07408802-B42A-8AAD-08BA-0825167AC520}"/>
              </a:ext>
            </a:extLst>
          </p:cNvPr>
          <p:cNvSpPr txBox="1">
            <a:spLocks/>
          </p:cNvSpPr>
          <p:nvPr/>
        </p:nvSpPr>
        <p:spPr>
          <a:xfrm>
            <a:off x="739387" y="308679"/>
            <a:ext cx="9700447" cy="515356"/>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en-US" sz="2400" b="1" dirty="0" err="1"/>
              <a:t>Procesai</a:t>
            </a:r>
            <a:r>
              <a:rPr lang="en-US" sz="2400" b="1" dirty="0"/>
              <a:t> </a:t>
            </a:r>
            <a:r>
              <a:rPr lang="en-US" sz="2400" b="1" dirty="0" err="1"/>
              <a:t>laiko</a:t>
            </a:r>
            <a:r>
              <a:rPr lang="en-US" sz="2400" b="1" dirty="0"/>
              <a:t> </a:t>
            </a:r>
            <a:r>
              <a:rPr lang="en-US" sz="2400" b="1" dirty="0" err="1"/>
              <a:t>juostoje</a:t>
            </a:r>
            <a:endParaRPr lang="lt-LT" sz="2400" b="1" dirty="0"/>
          </a:p>
        </p:txBody>
      </p:sp>
      <p:sp>
        <p:nvSpPr>
          <p:cNvPr id="4" name="Pavadinimas 1">
            <a:extLst>
              <a:ext uri="{FF2B5EF4-FFF2-40B4-BE49-F238E27FC236}">
                <a16:creationId xmlns:a16="http://schemas.microsoft.com/office/drawing/2014/main" id="{8D1A2567-F48F-8B7E-7DC0-B3D147A53399}"/>
              </a:ext>
            </a:extLst>
          </p:cNvPr>
          <p:cNvSpPr txBox="1">
            <a:spLocks/>
          </p:cNvSpPr>
          <p:nvPr/>
        </p:nvSpPr>
        <p:spPr>
          <a:xfrm>
            <a:off x="802515" y="615725"/>
            <a:ext cx="8295185"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endParaRPr lang="lt-LT" sz="2800" b="1" dirty="0">
              <a:effectLst>
                <a:outerShdw blurRad="38100" dist="38100" dir="2700000" algn="tl">
                  <a:srgbClr val="000000">
                    <a:alpha val="43137"/>
                  </a:srgbClr>
                </a:outerShdw>
              </a:effectLst>
            </a:endParaRPr>
          </a:p>
        </p:txBody>
      </p:sp>
      <p:sp>
        <p:nvSpPr>
          <p:cNvPr id="5" name="Rounded Rectangle 17">
            <a:extLst>
              <a:ext uri="{FF2B5EF4-FFF2-40B4-BE49-F238E27FC236}">
                <a16:creationId xmlns:a16="http://schemas.microsoft.com/office/drawing/2014/main" id="{961A9135-3DAE-741F-EDC8-2C16E614A79B}"/>
              </a:ext>
            </a:extLst>
          </p:cNvPr>
          <p:cNvSpPr/>
          <p:nvPr/>
        </p:nvSpPr>
        <p:spPr>
          <a:xfrm>
            <a:off x="10420701" y="5379949"/>
            <a:ext cx="1640209" cy="1054596"/>
          </a:xfrm>
          <a:prstGeom prst="roundRect">
            <a:avLst>
              <a:gd name="adj" fmla="val 0"/>
            </a:avLst>
          </a:prstGeom>
          <a:solidFill>
            <a:srgbClr val="30295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dirty="0">
                <a:solidFill>
                  <a:schemeClr val="bg1"/>
                </a:solidFill>
                <a:latin typeface="Verdana" panose="020B0604030504040204" pitchFamily="34" charset="0"/>
              </a:rPr>
              <a:t>REZULTATO RODIKLIAI</a:t>
            </a:r>
            <a:endParaRPr lang="ko-KR" altLang="en-US" sz="14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765461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ačiakampis: suapvalinti kampai 15">
            <a:extLst>
              <a:ext uri="{FF2B5EF4-FFF2-40B4-BE49-F238E27FC236}">
                <a16:creationId xmlns:a16="http://schemas.microsoft.com/office/drawing/2014/main" id="{AF52CDAD-DD08-3527-54D6-764A9A88B3D4}"/>
              </a:ext>
            </a:extLst>
          </p:cNvPr>
          <p:cNvSpPr/>
          <p:nvPr/>
        </p:nvSpPr>
        <p:spPr>
          <a:xfrm>
            <a:off x="1274797" y="1260440"/>
            <a:ext cx="4986155" cy="48747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12">
            <a:extLst>
              <a:ext uri="{FF2B5EF4-FFF2-40B4-BE49-F238E27FC236}">
                <a16:creationId xmlns:a16="http://schemas.microsoft.com/office/drawing/2014/main" id="{998E4D21-C6CC-9F52-9DBC-01B9A14861E2}"/>
              </a:ext>
            </a:extLst>
          </p:cNvPr>
          <p:cNvSpPr/>
          <p:nvPr/>
        </p:nvSpPr>
        <p:spPr>
          <a:xfrm>
            <a:off x="8639798" y="6353798"/>
            <a:ext cx="2871387" cy="213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F1E1CA6-7863-1286-D872-EB1DEBE29809}"/>
              </a:ext>
            </a:extLst>
          </p:cNvPr>
          <p:cNvSpPr txBox="1">
            <a:spLocks/>
          </p:cNvSpPr>
          <p:nvPr/>
        </p:nvSpPr>
        <p:spPr>
          <a:xfrm>
            <a:off x="815659" y="87574"/>
            <a:ext cx="6097424"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err="1">
                <a:effectLst>
                  <a:outerShdw blurRad="38100" dist="38100" dir="2700000" algn="tl">
                    <a:srgbClr val="000000">
                      <a:alpha val="43137"/>
                    </a:srgbClr>
                  </a:outerShdw>
                </a:effectLst>
              </a:rPr>
              <a:t>Konsultacijos</a:t>
            </a:r>
            <a:endParaRPr lang="lt-LT" b="1" dirty="0">
              <a:effectLst>
                <a:outerShdw blurRad="38100" dist="38100" dir="2700000" algn="tl">
                  <a:srgbClr val="000000">
                    <a:alpha val="43137"/>
                  </a:srgbClr>
                </a:outerShdw>
              </a:effectLst>
            </a:endParaRPr>
          </a:p>
        </p:txBody>
      </p:sp>
      <p:sp>
        <p:nvSpPr>
          <p:cNvPr id="11" name="Subtitle 2">
            <a:extLst>
              <a:ext uri="{FF2B5EF4-FFF2-40B4-BE49-F238E27FC236}">
                <a16:creationId xmlns:a16="http://schemas.microsoft.com/office/drawing/2014/main" id="{9F9106C6-B035-7895-0857-D4AAC293CC85}"/>
              </a:ext>
            </a:extLst>
          </p:cNvPr>
          <p:cNvSpPr txBox="1">
            <a:spLocks/>
          </p:cNvSpPr>
          <p:nvPr/>
        </p:nvSpPr>
        <p:spPr>
          <a:xfrm>
            <a:off x="1690490" y="1704935"/>
            <a:ext cx="4477201" cy="44302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521437"/>
            <a:endParaRPr lang="lt-LT" sz="1800" b="1" u="sng" dirty="0">
              <a:solidFill>
                <a:schemeClr val="accent2"/>
              </a:solidFill>
            </a:endParaRPr>
          </a:p>
          <a:p>
            <a:pPr defTabSz="521437"/>
            <a:r>
              <a:rPr lang="lt-LT" sz="1800" b="1" u="sng" dirty="0">
                <a:solidFill>
                  <a:schemeClr val="accent2"/>
                </a:solidFill>
              </a:rPr>
              <a:t>Susisiekite:</a:t>
            </a:r>
            <a:endParaRPr lang="en-US" sz="1800" b="1" u="sng" dirty="0">
              <a:solidFill>
                <a:schemeClr val="accent2"/>
              </a:solidFill>
            </a:endParaRPr>
          </a:p>
          <a:p>
            <a:pPr algn="l">
              <a:spcBef>
                <a:spcPts val="0"/>
              </a:spcBef>
            </a:pPr>
            <a:br>
              <a:rPr lang="en-GB" sz="1500" b="1" u="sng" dirty="0">
                <a:solidFill>
                  <a:schemeClr val="accent2"/>
                </a:solidFill>
              </a:rPr>
            </a:br>
            <a:r>
              <a:rPr lang="lt-LT" sz="1600" dirty="0">
                <a:solidFill>
                  <a:schemeClr val="accent2"/>
                </a:solidFill>
                <a:effectLst/>
              </a:rPr>
              <a:t>VšĮ Inovacijų </a:t>
            </a:r>
            <a:r>
              <a:rPr lang="lt-LT" sz="1600" dirty="0" err="1">
                <a:solidFill>
                  <a:schemeClr val="accent2"/>
                </a:solidFill>
                <a:effectLst/>
              </a:rPr>
              <a:t>agentūr</a:t>
            </a:r>
            <a:r>
              <a:rPr lang="en-US" sz="1600" dirty="0" err="1">
                <a:solidFill>
                  <a:schemeClr val="accent2"/>
                </a:solidFill>
                <a:effectLst/>
              </a:rPr>
              <a:t>os</a:t>
            </a:r>
            <a:r>
              <a:rPr lang="lt-LT" sz="1600" dirty="0">
                <a:solidFill>
                  <a:schemeClr val="accent2"/>
                </a:solidFill>
                <a:effectLst/>
              </a:rPr>
              <a:t> </a:t>
            </a:r>
          </a:p>
          <a:p>
            <a:pPr algn="l">
              <a:spcBef>
                <a:spcPts val="0"/>
              </a:spcBef>
            </a:pPr>
            <a:endParaRPr lang="lt-LT" sz="1600" b="1" dirty="0">
              <a:solidFill>
                <a:schemeClr val="accent2"/>
              </a:solidFill>
              <a:effectLst/>
            </a:endParaRPr>
          </a:p>
          <a:p>
            <a:pPr algn="l">
              <a:spcBef>
                <a:spcPts val="0"/>
              </a:spcBef>
            </a:pPr>
            <a:r>
              <a:rPr lang="lt-LT" sz="1600" b="1" dirty="0">
                <a:solidFill>
                  <a:schemeClr val="accent2"/>
                </a:solidFill>
                <a:effectLst/>
              </a:rPr>
              <a:t>Kontaktinis centras </a:t>
            </a:r>
            <a:br>
              <a:rPr lang="en-US" sz="1600" b="1" dirty="0">
                <a:solidFill>
                  <a:schemeClr val="accent2"/>
                </a:solidFill>
              </a:rPr>
            </a:br>
            <a:r>
              <a:rPr lang="lt-LT" sz="1600" b="1" dirty="0">
                <a:solidFill>
                  <a:schemeClr val="accent2"/>
                </a:solidFill>
                <a:effectLst/>
              </a:rPr>
              <a:t> +370 700 77 055</a:t>
            </a:r>
          </a:p>
          <a:p>
            <a:pPr>
              <a:spcBef>
                <a:spcPts val="0"/>
              </a:spcBef>
            </a:pPr>
            <a:endParaRPr lang="lt-LT" sz="1600" dirty="0">
              <a:solidFill>
                <a:schemeClr val="accent2"/>
              </a:solidFill>
            </a:endParaRPr>
          </a:p>
          <a:p>
            <a:pPr>
              <a:spcBef>
                <a:spcPts val="0"/>
              </a:spcBef>
            </a:pPr>
            <a:r>
              <a:rPr lang="lt-LT" sz="1600" b="1" dirty="0">
                <a:solidFill>
                  <a:schemeClr val="accent2"/>
                </a:solidFill>
              </a:rPr>
              <a:t>Viešųjų investicijų </a:t>
            </a:r>
            <a:r>
              <a:rPr lang="lt-LT" sz="1600" b="1" dirty="0">
                <a:solidFill>
                  <a:schemeClr val="accent2"/>
                </a:solidFill>
                <a:effectLst/>
              </a:rPr>
              <a:t>skyriaus </a:t>
            </a:r>
          </a:p>
          <a:p>
            <a:pPr algn="l">
              <a:spcBef>
                <a:spcPts val="0"/>
              </a:spcBef>
            </a:pPr>
            <a:r>
              <a:rPr lang="lt-LT" sz="1600" dirty="0">
                <a:solidFill>
                  <a:schemeClr val="accent2"/>
                </a:solidFill>
                <a:effectLst/>
              </a:rPr>
              <a:t> </a:t>
            </a:r>
            <a:r>
              <a:rPr lang="lt-LT" sz="1600" b="1" dirty="0">
                <a:solidFill>
                  <a:schemeClr val="accent2"/>
                </a:solidFill>
                <a:effectLst/>
              </a:rPr>
              <a:t>+370 647 30 264 </a:t>
            </a:r>
          </a:p>
        </p:txBody>
      </p:sp>
      <p:sp>
        <p:nvSpPr>
          <p:cNvPr id="24" name="Stačiakampis: suapvalinti kampai 23">
            <a:extLst>
              <a:ext uri="{FF2B5EF4-FFF2-40B4-BE49-F238E27FC236}">
                <a16:creationId xmlns:a16="http://schemas.microsoft.com/office/drawing/2014/main" id="{0FAAEDC5-8FC1-BF2F-0D30-A4C2E9D0F231}"/>
              </a:ext>
            </a:extLst>
          </p:cNvPr>
          <p:cNvSpPr/>
          <p:nvPr/>
        </p:nvSpPr>
        <p:spPr>
          <a:xfrm>
            <a:off x="6973053" y="1260440"/>
            <a:ext cx="4787687" cy="4874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4C2BA9F-A2BF-BCAD-B6E7-053AAEFE0989}"/>
              </a:ext>
            </a:extLst>
          </p:cNvPr>
          <p:cNvSpPr txBox="1"/>
          <p:nvPr/>
        </p:nvSpPr>
        <p:spPr>
          <a:xfrm>
            <a:off x="7242321" y="1843924"/>
            <a:ext cx="4362777" cy="3631763"/>
          </a:xfrm>
          <a:prstGeom prst="rect">
            <a:avLst/>
          </a:prstGeom>
          <a:noFill/>
        </p:spPr>
        <p:txBody>
          <a:bodyPr wrap="square">
            <a:spAutoFit/>
          </a:bodyPr>
          <a:lstStyle/>
          <a:p>
            <a:pPr algn="l"/>
            <a:r>
              <a:rPr lang="lt-LT" sz="1600" b="0" i="0" dirty="0">
                <a:solidFill>
                  <a:schemeClr val="accent2"/>
                </a:solidFill>
                <a:effectLst/>
                <a:latin typeface="Verdana" panose="020B0604030504040204" pitchFamily="34" charset="0"/>
                <a:ea typeface="Verdana" panose="020B0604030504040204" pitchFamily="34" charset="0"/>
              </a:rPr>
              <a:t>El. paštas: </a:t>
            </a:r>
            <a:endParaRPr lang="en-US" sz="1600" b="0" i="0" dirty="0">
              <a:solidFill>
                <a:schemeClr val="accent2"/>
              </a:solidFill>
              <a:effectLst/>
              <a:latin typeface="Verdana" panose="020B0604030504040204" pitchFamily="34" charset="0"/>
              <a:ea typeface="Verdana" panose="020B0604030504040204" pitchFamily="34" charset="0"/>
            </a:endParaRPr>
          </a:p>
          <a:p>
            <a:pPr algn="l"/>
            <a:r>
              <a:rPr lang="lt-LT" sz="1600" dirty="0" err="1">
                <a:solidFill>
                  <a:schemeClr val="accent2"/>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alternatyvuskuras</a:t>
            </a:r>
            <a:r>
              <a:rPr lang="en-US" sz="1600" dirty="0">
                <a:solidFill>
                  <a:schemeClr val="accent2"/>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@inovacij</a:t>
            </a:r>
            <a:r>
              <a:rPr lang="lt-LT" sz="1600" dirty="0" err="1">
                <a:solidFill>
                  <a:schemeClr val="accent2"/>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uagentura.lt</a:t>
            </a:r>
            <a:r>
              <a:rPr lang="lt-LT" sz="1600" dirty="0">
                <a:solidFill>
                  <a:schemeClr val="accent2"/>
                </a:solidFill>
                <a:latin typeface="Verdana" panose="020B0604030504040204" pitchFamily="34" charset="0"/>
                <a:ea typeface="Verdana" panose="020B0604030504040204" pitchFamily="34" charset="0"/>
              </a:rPr>
              <a:t> </a:t>
            </a:r>
            <a:endParaRPr lang="en-US" sz="1600" dirty="0">
              <a:solidFill>
                <a:schemeClr val="accent2"/>
              </a:solidFill>
              <a:latin typeface="Verdana" panose="020B0604030504040204" pitchFamily="34" charset="0"/>
              <a:ea typeface="Verdana" panose="020B0604030504040204" pitchFamily="34" charset="0"/>
            </a:endParaRPr>
          </a:p>
          <a:p>
            <a:pPr algn="l"/>
            <a:endParaRPr lang="en-US" sz="1600" dirty="0">
              <a:solidFill>
                <a:schemeClr val="accent2"/>
              </a:solidFill>
              <a:latin typeface="Verdana" panose="020B0604030504040204" pitchFamily="34" charset="0"/>
              <a:ea typeface="Verdana" panose="020B0604030504040204" pitchFamily="34" charset="0"/>
            </a:endParaRPr>
          </a:p>
          <a:p>
            <a:pPr defTabSz="521437"/>
            <a:endParaRPr lang="lt-LT" sz="1600" dirty="0">
              <a:solidFill>
                <a:schemeClr val="accent2"/>
              </a:solidFill>
              <a:latin typeface="Verdana" panose="020B0604030504040204" pitchFamily="34" charset="0"/>
              <a:ea typeface="Verdana" panose="020B0604030504040204" pitchFamily="34" charset="0"/>
            </a:endParaRPr>
          </a:p>
          <a:p>
            <a:pPr defTabSz="521437"/>
            <a:endParaRPr lang="lt-LT" sz="1600" dirty="0">
              <a:solidFill>
                <a:schemeClr val="accent2"/>
              </a:solidFill>
              <a:latin typeface="Verdana" panose="020B0604030504040204" pitchFamily="34" charset="0"/>
              <a:ea typeface="Verdana" panose="020B0604030504040204" pitchFamily="34" charset="0"/>
            </a:endParaRPr>
          </a:p>
          <a:p>
            <a:pPr defTabSz="521437"/>
            <a:endParaRPr lang="lt-LT" sz="1600" dirty="0">
              <a:solidFill>
                <a:schemeClr val="accent2"/>
              </a:solidFill>
              <a:latin typeface="Verdana" panose="020B0604030504040204" pitchFamily="34" charset="0"/>
              <a:ea typeface="Verdana" panose="020B0604030504040204" pitchFamily="34" charset="0"/>
            </a:endParaRPr>
          </a:p>
          <a:p>
            <a:pPr algn="just" defTabSz="521437"/>
            <a:r>
              <a:rPr lang="lt-LT" sz="1600" dirty="0">
                <a:solidFill>
                  <a:schemeClr val="accent2"/>
                </a:solidFill>
                <a:latin typeface="Verdana" panose="020B0604030504040204" pitchFamily="34" charset="0"/>
                <a:ea typeface="Verdana" panose="020B0604030504040204" pitchFamily="34" charset="0"/>
              </a:rPr>
              <a:t>Visi kvietimo dokumentai (sąlygos ir priedai pildymui) patalpinti </a:t>
            </a:r>
            <a:r>
              <a:rPr lang="lt-LT" sz="1600" u="sng"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esinvesticijos.lt</a:t>
            </a:r>
            <a:r>
              <a:rPr lang="lt-LT" sz="1600" u="sng"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tinklapyje</a:t>
            </a:r>
            <a:r>
              <a:rPr lang="lt-LT" sz="1600" u="sng" dirty="0">
                <a:solidFill>
                  <a:schemeClr val="accent2"/>
                </a:solidFill>
                <a:latin typeface="Verdana" panose="020B0604030504040204" pitchFamily="34" charset="0"/>
                <a:ea typeface="Verdana" panose="020B0604030504040204" pitchFamily="34" charset="0"/>
              </a:rPr>
              <a:t>:</a:t>
            </a:r>
          </a:p>
          <a:p>
            <a:r>
              <a:rPr lang="en-US" dirty="0"/>
              <a:t> </a:t>
            </a:r>
            <a:r>
              <a:rPr lang="lt-LT" u="sng" dirty="0">
                <a:hlinkClick r:id="rId5"/>
              </a:rPr>
              <a:t>https://www.esinvesticijos.lt/kvietimai/alternatyvaus-kuro-diegimas-pramones-imonese-kauno-siauliu-ir-telsiu-regionuose-1</a:t>
            </a:r>
            <a:endParaRPr lang="lt-LT" dirty="0"/>
          </a:p>
          <a:p>
            <a:pPr defTabSz="521437"/>
            <a:endParaRPr lang="lt-LT" sz="1600" dirty="0">
              <a:solidFill>
                <a:srgbClr val="041B3D"/>
              </a:solidFill>
              <a:latin typeface="Verdana" panose="020B0604030504040204" pitchFamily="34" charset="0"/>
              <a:ea typeface="Verdana" panose="020B0604030504040204" pitchFamily="34" charset="0"/>
            </a:endParaRPr>
          </a:p>
          <a:p>
            <a:pPr defTabSz="521437"/>
            <a:endParaRPr lang="lt-LT" sz="1600" dirty="0">
              <a:solidFill>
                <a:srgbClr val="041B3D"/>
              </a:solidFill>
              <a:latin typeface="Verdana" panose="020B0604030504040204" pitchFamily="34" charset="0"/>
              <a:ea typeface="Verdana" panose="020B0604030504040204" pitchFamily="34" charset="0"/>
            </a:endParaRPr>
          </a:p>
        </p:txBody>
      </p:sp>
      <p:sp>
        <p:nvSpPr>
          <p:cNvPr id="21" name="Ovalas 20">
            <a:extLst>
              <a:ext uri="{FF2B5EF4-FFF2-40B4-BE49-F238E27FC236}">
                <a16:creationId xmlns:a16="http://schemas.microsoft.com/office/drawing/2014/main" id="{24098A57-0DB6-8572-9B68-1984BAE6EFC0}"/>
              </a:ext>
            </a:extLst>
          </p:cNvPr>
          <p:cNvSpPr/>
          <p:nvPr/>
        </p:nvSpPr>
        <p:spPr>
          <a:xfrm>
            <a:off x="6512120" y="3072903"/>
            <a:ext cx="730201" cy="712194"/>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6" name="Grafinis elementas 25" descr="Web design outline">
            <a:extLst>
              <a:ext uri="{FF2B5EF4-FFF2-40B4-BE49-F238E27FC236}">
                <a16:creationId xmlns:a16="http://schemas.microsoft.com/office/drawing/2014/main" id="{D70278C6-67DF-4074-8B32-5C05FDCD99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98056" y="3155018"/>
            <a:ext cx="573567" cy="630079"/>
          </a:xfrm>
          <a:prstGeom prst="rect">
            <a:avLst/>
          </a:prstGeom>
        </p:spPr>
      </p:pic>
      <p:sp>
        <p:nvSpPr>
          <p:cNvPr id="4" name="Stačiakampis: suapvalinti kampai 3">
            <a:extLst>
              <a:ext uri="{FF2B5EF4-FFF2-40B4-BE49-F238E27FC236}">
                <a16:creationId xmlns:a16="http://schemas.microsoft.com/office/drawing/2014/main" id="{3811EA6C-08F2-F6B8-814E-89118262B35F}"/>
              </a:ext>
            </a:extLst>
          </p:cNvPr>
          <p:cNvSpPr/>
          <p:nvPr/>
        </p:nvSpPr>
        <p:spPr>
          <a:xfrm>
            <a:off x="1186835" y="1136757"/>
            <a:ext cx="10661454" cy="5088945"/>
          </a:xfrm>
          <a:prstGeom prst="roundRect">
            <a:avLst/>
          </a:prstGeom>
          <a:noFill/>
          <a:ln>
            <a:solidFill>
              <a:srgbClr val="0B0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as 19">
            <a:extLst>
              <a:ext uri="{FF2B5EF4-FFF2-40B4-BE49-F238E27FC236}">
                <a16:creationId xmlns:a16="http://schemas.microsoft.com/office/drawing/2014/main" id="{4D517446-6E9C-C735-13EF-7B16BFD1A553}"/>
              </a:ext>
            </a:extLst>
          </p:cNvPr>
          <p:cNvSpPr/>
          <p:nvPr/>
        </p:nvSpPr>
        <p:spPr>
          <a:xfrm>
            <a:off x="6534474" y="1472185"/>
            <a:ext cx="730201" cy="712194"/>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18" name="Grafinis elementas 17" descr="Email outline">
            <a:extLst>
              <a:ext uri="{FF2B5EF4-FFF2-40B4-BE49-F238E27FC236}">
                <a16:creationId xmlns:a16="http://schemas.microsoft.com/office/drawing/2014/main" id="{18418329-21CD-9A24-C083-2B3E65D73D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20410" y="1524453"/>
            <a:ext cx="565691" cy="565691"/>
          </a:xfrm>
          <a:prstGeom prst="rect">
            <a:avLst/>
          </a:prstGeom>
        </p:spPr>
      </p:pic>
      <p:sp>
        <p:nvSpPr>
          <p:cNvPr id="19" name="Ovalas 18">
            <a:extLst>
              <a:ext uri="{FF2B5EF4-FFF2-40B4-BE49-F238E27FC236}">
                <a16:creationId xmlns:a16="http://schemas.microsoft.com/office/drawing/2014/main" id="{58480A1C-CC5E-7E6D-EE5F-50EFE57312FE}"/>
              </a:ext>
            </a:extLst>
          </p:cNvPr>
          <p:cNvSpPr/>
          <p:nvPr/>
        </p:nvSpPr>
        <p:spPr>
          <a:xfrm>
            <a:off x="1137420" y="1194508"/>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14" name="Grafinis elementas 13" descr="Smart Phone outline">
            <a:extLst>
              <a:ext uri="{FF2B5EF4-FFF2-40B4-BE49-F238E27FC236}">
                <a16:creationId xmlns:a16="http://schemas.microsoft.com/office/drawing/2014/main" id="{882974E1-8574-FDE8-2FE4-70FE0C12DE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9737" y="1260439"/>
            <a:ext cx="617069" cy="617069"/>
          </a:xfrm>
          <a:prstGeom prst="rect">
            <a:avLst/>
          </a:prstGeom>
        </p:spPr>
      </p:pic>
    </p:spTree>
    <p:extLst>
      <p:ext uri="{BB962C8B-B14F-4D97-AF65-F5344CB8AC3E}">
        <p14:creationId xmlns:p14="http://schemas.microsoft.com/office/powerpoint/2010/main" val="143307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8E970F-66A5-398F-E0E7-B88B835D4650}"/>
              </a:ext>
            </a:extLst>
          </p:cNvPr>
          <p:cNvSpPr txBox="1"/>
          <p:nvPr/>
        </p:nvSpPr>
        <p:spPr>
          <a:xfrm>
            <a:off x="4538443" y="4211273"/>
            <a:ext cx="3246540" cy="369332"/>
          </a:xfrm>
          <a:prstGeom prst="rect">
            <a:avLst/>
          </a:prstGeom>
          <a:noFill/>
        </p:spPr>
        <p:txBody>
          <a:bodyPr wrap="square" rtlCol="0">
            <a:spAutoFit/>
          </a:bodyPr>
          <a:lstStyle/>
          <a:p>
            <a:r>
              <a:rPr lang="lt-LT" dirty="0">
                <a:solidFill>
                  <a:schemeClr val="bg1"/>
                </a:solidFill>
                <a:latin typeface="Verdana   "/>
              </a:rPr>
              <a:t>www.inovacijuagentura.lt </a:t>
            </a:r>
            <a:endParaRPr lang="en-US" dirty="0">
              <a:solidFill>
                <a:schemeClr val="bg1"/>
              </a:solidFill>
              <a:latin typeface="Verdana   "/>
            </a:endParaRPr>
          </a:p>
        </p:txBody>
      </p:sp>
    </p:spTree>
    <p:extLst>
      <p:ext uri="{BB962C8B-B14F-4D97-AF65-F5344CB8AC3E}">
        <p14:creationId xmlns:p14="http://schemas.microsoft.com/office/powerpoint/2010/main" val="171774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3">
            <a:extLst>
              <a:ext uri="{FF2B5EF4-FFF2-40B4-BE49-F238E27FC236}">
                <a16:creationId xmlns:a16="http://schemas.microsoft.com/office/drawing/2014/main" id="{13312FB3-6AD9-204F-AE28-74B9C48575C3}"/>
              </a:ext>
            </a:extLst>
          </p:cNvPr>
          <p:cNvSpPr>
            <a:spLocks noGrp="1"/>
          </p:cNvSpPr>
          <p:nvPr>
            <p:ph type="title"/>
          </p:nvPr>
        </p:nvSpPr>
        <p:spPr>
          <a:xfrm>
            <a:off x="300743" y="2818021"/>
            <a:ext cx="4347631" cy="1631212"/>
          </a:xfrm>
          <a:prstGeom prst="rect">
            <a:avLst/>
          </a:prstGeom>
          <a:solidFill>
            <a:srgbClr val="FFFFFF"/>
          </a:solidFill>
          <a:ln w="190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lt-LT" sz="2500" dirty="0"/>
              <a:t>A</a:t>
            </a:r>
            <a:r>
              <a:rPr lang="lt-LT" sz="2500" b="0" dirty="0">
                <a:effectLst/>
              </a:rPr>
              <a:t>lternatyvaus kuro diegimas pramonės įmonėse </a:t>
            </a:r>
            <a:r>
              <a:rPr lang="lt-LT" sz="2500" b="1" dirty="0">
                <a:effectLst/>
              </a:rPr>
              <a:t>Kauno, Šiaulių ir Telšių regionuose</a:t>
            </a:r>
          </a:p>
        </p:txBody>
      </p:sp>
      <p:grpSp>
        <p:nvGrpSpPr>
          <p:cNvPr id="6" name="Grupė 5">
            <a:extLst>
              <a:ext uri="{FF2B5EF4-FFF2-40B4-BE49-F238E27FC236}">
                <a16:creationId xmlns:a16="http://schemas.microsoft.com/office/drawing/2014/main" id="{13C9D2CA-3C8A-5D9F-42FB-671E578D1319}"/>
              </a:ext>
            </a:extLst>
          </p:cNvPr>
          <p:cNvGrpSpPr/>
          <p:nvPr/>
        </p:nvGrpSpPr>
        <p:grpSpPr>
          <a:xfrm>
            <a:off x="4359305" y="1598064"/>
            <a:ext cx="518405" cy="4135445"/>
            <a:chOff x="3196194" y="1317799"/>
            <a:chExt cx="703386" cy="3600000"/>
          </a:xfrm>
        </p:grpSpPr>
        <p:cxnSp>
          <p:nvCxnSpPr>
            <p:cNvPr id="7" name="Tiesioji jungtis 6">
              <a:extLst>
                <a:ext uri="{FF2B5EF4-FFF2-40B4-BE49-F238E27FC236}">
                  <a16:creationId xmlns:a16="http://schemas.microsoft.com/office/drawing/2014/main" id="{3F162FB3-9EE2-846C-8E1A-E1CFA685BD37}"/>
                </a:ext>
              </a:extLst>
            </p:cNvPr>
            <p:cNvCxnSpPr/>
            <p:nvPr/>
          </p:nvCxnSpPr>
          <p:spPr>
            <a:xfrm>
              <a:off x="3196194" y="1317799"/>
              <a:ext cx="703385" cy="1800000"/>
            </a:xfrm>
            <a:prstGeom prst="line">
              <a:avLst/>
            </a:prstGeom>
            <a:noFill/>
            <a:ln w="1905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8" name="Tiesioji jungtis 7">
              <a:extLst>
                <a:ext uri="{FF2B5EF4-FFF2-40B4-BE49-F238E27FC236}">
                  <a16:creationId xmlns:a16="http://schemas.microsoft.com/office/drawing/2014/main" id="{53DB79B6-ED2E-7C28-0E6B-3C303492279F}"/>
                </a:ext>
              </a:extLst>
            </p:cNvPr>
            <p:cNvCxnSpPr/>
            <p:nvPr/>
          </p:nvCxnSpPr>
          <p:spPr>
            <a:xfrm flipH="1">
              <a:off x="3196195" y="3117799"/>
              <a:ext cx="703385" cy="1800000"/>
            </a:xfrm>
            <a:prstGeom prst="line">
              <a:avLst/>
            </a:prstGeom>
            <a:noFill/>
            <a:ln w="19050" cap="flat">
              <a:solidFill>
                <a:schemeClr val="accent1"/>
              </a:solidFill>
              <a:prstDash val="solid"/>
              <a:round/>
            </a:ln>
            <a:effectLst/>
            <a:sp3d/>
          </p:spPr>
          <p:style>
            <a:lnRef idx="0">
              <a:scrgbClr r="0" g="0" b="0"/>
            </a:lnRef>
            <a:fillRef idx="0">
              <a:scrgbClr r="0" g="0" b="0"/>
            </a:fillRef>
            <a:effectRef idx="0">
              <a:scrgbClr r="0" g="0" b="0"/>
            </a:effectRef>
            <a:fontRef idx="none"/>
          </p:style>
        </p:cxnSp>
      </p:grpSp>
      <p:sp>
        <p:nvSpPr>
          <p:cNvPr id="13" name="Stačiakampis 12">
            <a:extLst>
              <a:ext uri="{FF2B5EF4-FFF2-40B4-BE49-F238E27FC236}">
                <a16:creationId xmlns:a16="http://schemas.microsoft.com/office/drawing/2014/main" id="{998E4D21-C6CC-9F52-9DBC-01B9A14861E2}"/>
              </a:ext>
            </a:extLst>
          </p:cNvPr>
          <p:cNvSpPr/>
          <p:nvPr/>
        </p:nvSpPr>
        <p:spPr>
          <a:xfrm>
            <a:off x="8639798" y="6353798"/>
            <a:ext cx="2871387" cy="213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nis elementas 13" descr="One solid circle, one ring, and one circle filled with diagonal lines">
            <a:extLst>
              <a:ext uri="{FF2B5EF4-FFF2-40B4-BE49-F238E27FC236}">
                <a16:creationId xmlns:a16="http://schemas.microsoft.com/office/drawing/2014/main" id="{A9AEBCD0-FAF0-F091-09A9-D4D9E4940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010" y="4922376"/>
            <a:ext cx="1813641" cy="1813641"/>
          </a:xfrm>
          <a:prstGeom prst="rect">
            <a:avLst/>
          </a:prstGeom>
        </p:spPr>
      </p:pic>
      <p:grpSp>
        <p:nvGrpSpPr>
          <p:cNvPr id="12" name="POWER_USER_DATA_MAP" descr="{&quot;IsGrandientColor&quot;:true,&quot;GradientColor&quot;:&quot;#07215E&quot;,&quot;IsRangesColor&quot;:false,&quot;RangesSettings&quot;:null,&quot;RangeName&quot;:&quot;POWER_USER_EXCEL_MAP_5F5A3D8C_0C61_49B9_8F39_5322A828E2AC&quot;,&quot;Version&quot;:&quot;1.6.1161.0&quot;}">
            <a:extLst>
              <a:ext uri="{FF2B5EF4-FFF2-40B4-BE49-F238E27FC236}">
                <a16:creationId xmlns:a16="http://schemas.microsoft.com/office/drawing/2014/main" id="{F4F4E2F0-AA85-2761-1108-8EE1B180FEE0}"/>
              </a:ext>
            </a:extLst>
          </p:cNvPr>
          <p:cNvGrpSpPr>
            <a:grpSpLocks noChangeAspect="1"/>
          </p:cNvGrpSpPr>
          <p:nvPr/>
        </p:nvGrpSpPr>
        <p:grpSpPr>
          <a:xfrm>
            <a:off x="5486021" y="1233715"/>
            <a:ext cx="5811864" cy="3927605"/>
            <a:chOff x="2602826" y="1495425"/>
            <a:chExt cx="6986349" cy="5137152"/>
          </a:xfrm>
        </p:grpSpPr>
        <p:grpSp>
          <p:nvGrpSpPr>
            <p:cNvPr id="65" name="Lithuania">
              <a:extLst>
                <a:ext uri="{FF2B5EF4-FFF2-40B4-BE49-F238E27FC236}">
                  <a16:creationId xmlns:a16="http://schemas.microsoft.com/office/drawing/2014/main" id="{85015545-1FCE-B228-730B-B53FEFA0AE4F}"/>
                </a:ext>
              </a:extLst>
            </p:cNvPr>
            <p:cNvGrpSpPr>
              <a:grpSpLocks noChangeAspect="1"/>
            </p:cNvGrpSpPr>
            <p:nvPr/>
          </p:nvGrpSpPr>
          <p:grpSpPr>
            <a:xfrm>
              <a:off x="2602826" y="1495425"/>
              <a:ext cx="6986349" cy="5137152"/>
              <a:chOff x="2471977" y="1422400"/>
              <a:chExt cx="6986349" cy="5137152"/>
            </a:xfrm>
          </p:grpSpPr>
          <p:grpSp>
            <p:nvGrpSpPr>
              <p:cNvPr id="67" name="Lithuania">
                <a:extLst>
                  <a:ext uri="{FF2B5EF4-FFF2-40B4-BE49-F238E27FC236}">
                    <a16:creationId xmlns:a16="http://schemas.microsoft.com/office/drawing/2014/main" id="{32D4516F-3416-3C63-C71D-1143ADC885CC}"/>
                  </a:ext>
                </a:extLst>
              </p:cNvPr>
              <p:cNvGrpSpPr>
                <a:grpSpLocks noChangeAspect="1"/>
              </p:cNvGrpSpPr>
              <p:nvPr/>
            </p:nvGrpSpPr>
            <p:grpSpPr bwMode="auto">
              <a:xfrm>
                <a:off x="2722563" y="1422400"/>
                <a:ext cx="6735763" cy="5137152"/>
                <a:chOff x="1715" y="896"/>
                <a:chExt cx="4243" cy="3236"/>
              </a:xfrm>
              <a:solidFill>
                <a:schemeClr val="bg1">
                  <a:lumMod val="85000"/>
                </a:schemeClr>
              </a:solidFill>
            </p:grpSpPr>
            <p:sp>
              <p:nvSpPr>
                <p:cNvPr id="104" name="Alytaus" descr="{&quot;Key&quot;:&quot;alytaus&quot;,&quot;Name&quot;:&quot;Alytaus&quot;,&quot;Value&quot;:1.0,&quot;Formula&quot;:&quot;&quot;,&quot;Text&quot;:&quot;&quot;,&quot;OfficeApplication&quot;:1,&quot;HasValue&quot;:true}">
                  <a:extLst>
                    <a:ext uri="{FF2B5EF4-FFF2-40B4-BE49-F238E27FC236}">
                      <a16:creationId xmlns:a16="http://schemas.microsoft.com/office/drawing/2014/main" id="{3B8FF35E-0CD1-2B89-08EC-851DA28703AC}"/>
                    </a:ext>
                  </a:extLst>
                </p:cNvPr>
                <p:cNvSpPr>
                  <a:spLocks/>
                </p:cNvSpPr>
                <p:nvPr/>
              </p:nvSpPr>
              <p:spPr bwMode="auto">
                <a:xfrm>
                  <a:off x="3456" y="3299"/>
                  <a:ext cx="1200" cy="833"/>
                </a:xfrm>
                <a:custGeom>
                  <a:avLst/>
                  <a:gdLst>
                    <a:gd name="T0" fmla="*/ 2301 w 3528"/>
                    <a:gd name="T1" fmla="*/ 203 h 2450"/>
                    <a:gd name="T2" fmla="*/ 2333 w 3528"/>
                    <a:gd name="T3" fmla="*/ 301 h 2450"/>
                    <a:gd name="T4" fmla="*/ 2322 w 3528"/>
                    <a:gd name="T5" fmla="*/ 441 h 2450"/>
                    <a:gd name="T6" fmla="*/ 2658 w 3528"/>
                    <a:gd name="T7" fmla="*/ 470 h 2450"/>
                    <a:gd name="T8" fmla="*/ 2802 w 3528"/>
                    <a:gd name="T9" fmla="*/ 405 h 2450"/>
                    <a:gd name="T10" fmla="*/ 2942 w 3528"/>
                    <a:gd name="T11" fmla="*/ 479 h 2450"/>
                    <a:gd name="T12" fmla="*/ 2974 w 3528"/>
                    <a:gd name="T13" fmla="*/ 567 h 2450"/>
                    <a:gd name="T14" fmla="*/ 3093 w 3528"/>
                    <a:gd name="T15" fmla="*/ 541 h 2450"/>
                    <a:gd name="T16" fmla="*/ 3418 w 3528"/>
                    <a:gd name="T17" fmla="*/ 410 h 2450"/>
                    <a:gd name="T18" fmla="*/ 3480 w 3528"/>
                    <a:gd name="T19" fmla="*/ 627 h 2450"/>
                    <a:gd name="T20" fmla="*/ 3377 w 3528"/>
                    <a:gd name="T21" fmla="*/ 731 h 2450"/>
                    <a:gd name="T22" fmla="*/ 3044 w 3528"/>
                    <a:gd name="T23" fmla="*/ 1224 h 2450"/>
                    <a:gd name="T24" fmla="*/ 3119 w 3528"/>
                    <a:gd name="T25" fmla="*/ 1331 h 2450"/>
                    <a:gd name="T26" fmla="*/ 3178 w 3528"/>
                    <a:gd name="T27" fmla="*/ 1440 h 2450"/>
                    <a:gd name="T28" fmla="*/ 3147 w 3528"/>
                    <a:gd name="T29" fmla="*/ 1643 h 2450"/>
                    <a:gd name="T30" fmla="*/ 3070 w 3528"/>
                    <a:gd name="T31" fmla="*/ 1705 h 2450"/>
                    <a:gd name="T32" fmla="*/ 3153 w 3528"/>
                    <a:gd name="T33" fmla="*/ 1970 h 2450"/>
                    <a:gd name="T34" fmla="*/ 2947 w 3528"/>
                    <a:gd name="T35" fmla="*/ 2174 h 2450"/>
                    <a:gd name="T36" fmla="*/ 2825 w 3528"/>
                    <a:gd name="T37" fmla="*/ 2064 h 2450"/>
                    <a:gd name="T38" fmla="*/ 2288 w 3528"/>
                    <a:gd name="T39" fmla="*/ 2411 h 2450"/>
                    <a:gd name="T40" fmla="*/ 1997 w 3528"/>
                    <a:gd name="T41" fmla="*/ 2432 h 2450"/>
                    <a:gd name="T42" fmla="*/ 1837 w 3528"/>
                    <a:gd name="T43" fmla="*/ 2214 h 2450"/>
                    <a:gd name="T44" fmla="*/ 1505 w 3528"/>
                    <a:gd name="T45" fmla="*/ 2291 h 2450"/>
                    <a:gd name="T46" fmla="*/ 1239 w 3528"/>
                    <a:gd name="T47" fmla="*/ 2230 h 2450"/>
                    <a:gd name="T48" fmla="*/ 1010 w 3528"/>
                    <a:gd name="T49" fmla="*/ 2328 h 2450"/>
                    <a:gd name="T50" fmla="*/ 888 w 3528"/>
                    <a:gd name="T51" fmla="*/ 2343 h 2450"/>
                    <a:gd name="T52" fmla="*/ 582 w 3528"/>
                    <a:gd name="T53" fmla="*/ 2396 h 2450"/>
                    <a:gd name="T54" fmla="*/ 328 w 3528"/>
                    <a:gd name="T55" fmla="*/ 2220 h 2450"/>
                    <a:gd name="T56" fmla="*/ 269 w 3528"/>
                    <a:gd name="T57" fmla="*/ 2141 h 2450"/>
                    <a:gd name="T58" fmla="*/ 309 w 3528"/>
                    <a:gd name="T59" fmla="*/ 2018 h 2450"/>
                    <a:gd name="T60" fmla="*/ 293 w 3528"/>
                    <a:gd name="T61" fmla="*/ 1634 h 2450"/>
                    <a:gd name="T62" fmla="*/ 185 w 3528"/>
                    <a:gd name="T63" fmla="*/ 1416 h 2450"/>
                    <a:gd name="T64" fmla="*/ 59 w 3528"/>
                    <a:gd name="T65" fmla="*/ 1286 h 2450"/>
                    <a:gd name="T66" fmla="*/ 27 w 3528"/>
                    <a:gd name="T67" fmla="*/ 1036 h 2450"/>
                    <a:gd name="T68" fmla="*/ 40 w 3528"/>
                    <a:gd name="T69" fmla="*/ 900 h 2450"/>
                    <a:gd name="T70" fmla="*/ 139 w 3528"/>
                    <a:gd name="T71" fmla="*/ 733 h 2450"/>
                    <a:gd name="T72" fmla="*/ 279 w 3528"/>
                    <a:gd name="T73" fmla="*/ 670 h 2450"/>
                    <a:gd name="T74" fmla="*/ 254 w 3528"/>
                    <a:gd name="T75" fmla="*/ 603 h 2450"/>
                    <a:gd name="T76" fmla="*/ 432 w 3528"/>
                    <a:gd name="T77" fmla="*/ 418 h 2450"/>
                    <a:gd name="T78" fmla="*/ 648 w 3528"/>
                    <a:gd name="T79" fmla="*/ 194 h 2450"/>
                    <a:gd name="T80" fmla="*/ 743 w 3528"/>
                    <a:gd name="T81" fmla="*/ 263 h 2450"/>
                    <a:gd name="T82" fmla="*/ 1113 w 3528"/>
                    <a:gd name="T83" fmla="*/ 347 h 2450"/>
                    <a:gd name="T84" fmla="*/ 1280 w 3528"/>
                    <a:gd name="T85" fmla="*/ 270 h 2450"/>
                    <a:gd name="T86" fmla="*/ 1393 w 3528"/>
                    <a:gd name="T87" fmla="*/ 161 h 2450"/>
                    <a:gd name="T88" fmla="*/ 1395 w 3528"/>
                    <a:gd name="T89" fmla="*/ 75 h 2450"/>
                    <a:gd name="T90" fmla="*/ 1557 w 3528"/>
                    <a:gd name="T91" fmla="*/ 50 h 2450"/>
                    <a:gd name="T92" fmla="*/ 1890 w 3528"/>
                    <a:gd name="T93" fmla="*/ 8 h 2450"/>
                    <a:gd name="T94" fmla="*/ 2029 w 3528"/>
                    <a:gd name="T95" fmla="*/ 63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8" h="2450">
                      <a:moveTo>
                        <a:pt x="2286" y="63"/>
                      </a:moveTo>
                      <a:lnTo>
                        <a:pt x="2307" y="146"/>
                      </a:lnTo>
                      <a:lnTo>
                        <a:pt x="2302" y="169"/>
                      </a:lnTo>
                      <a:lnTo>
                        <a:pt x="2301" y="203"/>
                      </a:lnTo>
                      <a:lnTo>
                        <a:pt x="2284" y="225"/>
                      </a:lnTo>
                      <a:lnTo>
                        <a:pt x="2287" y="235"/>
                      </a:lnTo>
                      <a:lnTo>
                        <a:pt x="2323" y="275"/>
                      </a:lnTo>
                      <a:lnTo>
                        <a:pt x="2333" y="301"/>
                      </a:lnTo>
                      <a:lnTo>
                        <a:pt x="2323" y="356"/>
                      </a:lnTo>
                      <a:lnTo>
                        <a:pt x="2314" y="388"/>
                      </a:lnTo>
                      <a:lnTo>
                        <a:pt x="2314" y="416"/>
                      </a:lnTo>
                      <a:lnTo>
                        <a:pt x="2322" y="441"/>
                      </a:lnTo>
                      <a:lnTo>
                        <a:pt x="2364" y="469"/>
                      </a:lnTo>
                      <a:lnTo>
                        <a:pt x="2553" y="494"/>
                      </a:lnTo>
                      <a:lnTo>
                        <a:pt x="2588" y="491"/>
                      </a:lnTo>
                      <a:lnTo>
                        <a:pt x="2658" y="470"/>
                      </a:lnTo>
                      <a:lnTo>
                        <a:pt x="2686" y="451"/>
                      </a:lnTo>
                      <a:lnTo>
                        <a:pt x="2736" y="429"/>
                      </a:lnTo>
                      <a:lnTo>
                        <a:pt x="2773" y="407"/>
                      </a:lnTo>
                      <a:lnTo>
                        <a:pt x="2802" y="405"/>
                      </a:lnTo>
                      <a:lnTo>
                        <a:pt x="2861" y="417"/>
                      </a:lnTo>
                      <a:lnTo>
                        <a:pt x="2923" y="446"/>
                      </a:lnTo>
                      <a:lnTo>
                        <a:pt x="2937" y="459"/>
                      </a:lnTo>
                      <a:lnTo>
                        <a:pt x="2942" y="479"/>
                      </a:lnTo>
                      <a:lnTo>
                        <a:pt x="2933" y="525"/>
                      </a:lnTo>
                      <a:lnTo>
                        <a:pt x="2937" y="547"/>
                      </a:lnTo>
                      <a:lnTo>
                        <a:pt x="2952" y="566"/>
                      </a:lnTo>
                      <a:lnTo>
                        <a:pt x="2974" y="567"/>
                      </a:lnTo>
                      <a:lnTo>
                        <a:pt x="2992" y="561"/>
                      </a:lnTo>
                      <a:lnTo>
                        <a:pt x="3026" y="539"/>
                      </a:lnTo>
                      <a:lnTo>
                        <a:pt x="3052" y="534"/>
                      </a:lnTo>
                      <a:lnTo>
                        <a:pt x="3093" y="541"/>
                      </a:lnTo>
                      <a:lnTo>
                        <a:pt x="3122" y="551"/>
                      </a:lnTo>
                      <a:lnTo>
                        <a:pt x="3144" y="547"/>
                      </a:lnTo>
                      <a:lnTo>
                        <a:pt x="3244" y="474"/>
                      </a:lnTo>
                      <a:lnTo>
                        <a:pt x="3418" y="410"/>
                      </a:lnTo>
                      <a:lnTo>
                        <a:pt x="3524" y="401"/>
                      </a:lnTo>
                      <a:lnTo>
                        <a:pt x="3528" y="567"/>
                      </a:lnTo>
                      <a:lnTo>
                        <a:pt x="3519" y="607"/>
                      </a:lnTo>
                      <a:lnTo>
                        <a:pt x="3480" y="627"/>
                      </a:lnTo>
                      <a:lnTo>
                        <a:pt x="3423" y="640"/>
                      </a:lnTo>
                      <a:lnTo>
                        <a:pt x="3402" y="652"/>
                      </a:lnTo>
                      <a:lnTo>
                        <a:pt x="3385" y="680"/>
                      </a:lnTo>
                      <a:lnTo>
                        <a:pt x="3377" y="731"/>
                      </a:lnTo>
                      <a:lnTo>
                        <a:pt x="3364" y="843"/>
                      </a:lnTo>
                      <a:lnTo>
                        <a:pt x="3349" y="896"/>
                      </a:lnTo>
                      <a:lnTo>
                        <a:pt x="3273" y="996"/>
                      </a:lnTo>
                      <a:lnTo>
                        <a:pt x="3044" y="1224"/>
                      </a:lnTo>
                      <a:lnTo>
                        <a:pt x="3037" y="1259"/>
                      </a:lnTo>
                      <a:lnTo>
                        <a:pt x="3047" y="1287"/>
                      </a:lnTo>
                      <a:lnTo>
                        <a:pt x="3068" y="1306"/>
                      </a:lnTo>
                      <a:lnTo>
                        <a:pt x="3119" y="1331"/>
                      </a:lnTo>
                      <a:lnTo>
                        <a:pt x="3140" y="1345"/>
                      </a:lnTo>
                      <a:lnTo>
                        <a:pt x="3153" y="1364"/>
                      </a:lnTo>
                      <a:lnTo>
                        <a:pt x="3163" y="1387"/>
                      </a:lnTo>
                      <a:lnTo>
                        <a:pt x="3178" y="1440"/>
                      </a:lnTo>
                      <a:lnTo>
                        <a:pt x="3217" y="1516"/>
                      </a:lnTo>
                      <a:lnTo>
                        <a:pt x="3154" y="1554"/>
                      </a:lnTo>
                      <a:lnTo>
                        <a:pt x="3145" y="1578"/>
                      </a:lnTo>
                      <a:lnTo>
                        <a:pt x="3147" y="1643"/>
                      </a:lnTo>
                      <a:lnTo>
                        <a:pt x="3107" y="1668"/>
                      </a:lnTo>
                      <a:lnTo>
                        <a:pt x="3088" y="1691"/>
                      </a:lnTo>
                      <a:lnTo>
                        <a:pt x="3074" y="1693"/>
                      </a:lnTo>
                      <a:lnTo>
                        <a:pt x="3070" y="1705"/>
                      </a:lnTo>
                      <a:lnTo>
                        <a:pt x="3080" y="1760"/>
                      </a:lnTo>
                      <a:lnTo>
                        <a:pt x="3105" y="1839"/>
                      </a:lnTo>
                      <a:lnTo>
                        <a:pt x="3134" y="1900"/>
                      </a:lnTo>
                      <a:lnTo>
                        <a:pt x="3153" y="1970"/>
                      </a:lnTo>
                      <a:lnTo>
                        <a:pt x="3149" y="2069"/>
                      </a:lnTo>
                      <a:lnTo>
                        <a:pt x="3122" y="2131"/>
                      </a:lnTo>
                      <a:lnTo>
                        <a:pt x="3084" y="2151"/>
                      </a:lnTo>
                      <a:lnTo>
                        <a:pt x="2947" y="2174"/>
                      </a:lnTo>
                      <a:lnTo>
                        <a:pt x="2908" y="2171"/>
                      </a:lnTo>
                      <a:lnTo>
                        <a:pt x="2877" y="2140"/>
                      </a:lnTo>
                      <a:lnTo>
                        <a:pt x="2849" y="2069"/>
                      </a:lnTo>
                      <a:lnTo>
                        <a:pt x="2825" y="2064"/>
                      </a:lnTo>
                      <a:lnTo>
                        <a:pt x="2774" y="2102"/>
                      </a:lnTo>
                      <a:lnTo>
                        <a:pt x="2639" y="2130"/>
                      </a:lnTo>
                      <a:lnTo>
                        <a:pt x="2532" y="2192"/>
                      </a:lnTo>
                      <a:lnTo>
                        <a:pt x="2288" y="2411"/>
                      </a:lnTo>
                      <a:lnTo>
                        <a:pt x="2212" y="2450"/>
                      </a:lnTo>
                      <a:lnTo>
                        <a:pt x="2135" y="2449"/>
                      </a:lnTo>
                      <a:lnTo>
                        <a:pt x="2068" y="2429"/>
                      </a:lnTo>
                      <a:lnTo>
                        <a:pt x="1997" y="2432"/>
                      </a:lnTo>
                      <a:lnTo>
                        <a:pt x="1955" y="2424"/>
                      </a:lnTo>
                      <a:lnTo>
                        <a:pt x="1933" y="2390"/>
                      </a:lnTo>
                      <a:lnTo>
                        <a:pt x="1895" y="2286"/>
                      </a:lnTo>
                      <a:lnTo>
                        <a:pt x="1837" y="2214"/>
                      </a:lnTo>
                      <a:lnTo>
                        <a:pt x="1769" y="2190"/>
                      </a:lnTo>
                      <a:lnTo>
                        <a:pt x="1700" y="2202"/>
                      </a:lnTo>
                      <a:lnTo>
                        <a:pt x="1569" y="2274"/>
                      </a:lnTo>
                      <a:lnTo>
                        <a:pt x="1505" y="2291"/>
                      </a:lnTo>
                      <a:lnTo>
                        <a:pt x="1370" y="2292"/>
                      </a:lnTo>
                      <a:lnTo>
                        <a:pt x="1335" y="2285"/>
                      </a:lnTo>
                      <a:lnTo>
                        <a:pt x="1273" y="2244"/>
                      </a:lnTo>
                      <a:lnTo>
                        <a:pt x="1239" y="2230"/>
                      </a:lnTo>
                      <a:lnTo>
                        <a:pt x="1207" y="2236"/>
                      </a:lnTo>
                      <a:lnTo>
                        <a:pt x="1045" y="2330"/>
                      </a:lnTo>
                      <a:lnTo>
                        <a:pt x="1029" y="2332"/>
                      </a:lnTo>
                      <a:lnTo>
                        <a:pt x="1010" y="2328"/>
                      </a:lnTo>
                      <a:lnTo>
                        <a:pt x="973" y="2305"/>
                      </a:lnTo>
                      <a:lnTo>
                        <a:pt x="958" y="2301"/>
                      </a:lnTo>
                      <a:lnTo>
                        <a:pt x="925" y="2315"/>
                      </a:lnTo>
                      <a:lnTo>
                        <a:pt x="888" y="2343"/>
                      </a:lnTo>
                      <a:lnTo>
                        <a:pt x="755" y="2361"/>
                      </a:lnTo>
                      <a:lnTo>
                        <a:pt x="650" y="2406"/>
                      </a:lnTo>
                      <a:lnTo>
                        <a:pt x="618" y="2409"/>
                      </a:lnTo>
                      <a:lnTo>
                        <a:pt x="582" y="2396"/>
                      </a:lnTo>
                      <a:lnTo>
                        <a:pt x="390" y="2280"/>
                      </a:lnTo>
                      <a:lnTo>
                        <a:pt x="318" y="2261"/>
                      </a:lnTo>
                      <a:lnTo>
                        <a:pt x="327" y="2240"/>
                      </a:lnTo>
                      <a:lnTo>
                        <a:pt x="328" y="2220"/>
                      </a:lnTo>
                      <a:lnTo>
                        <a:pt x="322" y="2201"/>
                      </a:lnTo>
                      <a:lnTo>
                        <a:pt x="309" y="2185"/>
                      </a:lnTo>
                      <a:lnTo>
                        <a:pt x="287" y="2166"/>
                      </a:lnTo>
                      <a:lnTo>
                        <a:pt x="269" y="2141"/>
                      </a:lnTo>
                      <a:lnTo>
                        <a:pt x="260" y="2108"/>
                      </a:lnTo>
                      <a:lnTo>
                        <a:pt x="262" y="2069"/>
                      </a:lnTo>
                      <a:lnTo>
                        <a:pt x="283" y="2039"/>
                      </a:lnTo>
                      <a:lnTo>
                        <a:pt x="309" y="2018"/>
                      </a:lnTo>
                      <a:lnTo>
                        <a:pt x="340" y="1963"/>
                      </a:lnTo>
                      <a:lnTo>
                        <a:pt x="340" y="1880"/>
                      </a:lnTo>
                      <a:lnTo>
                        <a:pt x="309" y="1711"/>
                      </a:lnTo>
                      <a:lnTo>
                        <a:pt x="293" y="1634"/>
                      </a:lnTo>
                      <a:lnTo>
                        <a:pt x="269" y="1553"/>
                      </a:lnTo>
                      <a:lnTo>
                        <a:pt x="240" y="1480"/>
                      </a:lnTo>
                      <a:lnTo>
                        <a:pt x="204" y="1428"/>
                      </a:lnTo>
                      <a:lnTo>
                        <a:pt x="185" y="1416"/>
                      </a:lnTo>
                      <a:lnTo>
                        <a:pt x="139" y="1404"/>
                      </a:lnTo>
                      <a:lnTo>
                        <a:pt x="118" y="1389"/>
                      </a:lnTo>
                      <a:lnTo>
                        <a:pt x="98" y="1361"/>
                      </a:lnTo>
                      <a:lnTo>
                        <a:pt x="59" y="1286"/>
                      </a:lnTo>
                      <a:lnTo>
                        <a:pt x="39" y="1255"/>
                      </a:lnTo>
                      <a:lnTo>
                        <a:pt x="0" y="1221"/>
                      </a:lnTo>
                      <a:lnTo>
                        <a:pt x="7" y="1154"/>
                      </a:lnTo>
                      <a:lnTo>
                        <a:pt x="27" y="1036"/>
                      </a:lnTo>
                      <a:lnTo>
                        <a:pt x="18" y="989"/>
                      </a:lnTo>
                      <a:lnTo>
                        <a:pt x="18" y="964"/>
                      </a:lnTo>
                      <a:lnTo>
                        <a:pt x="24" y="939"/>
                      </a:lnTo>
                      <a:lnTo>
                        <a:pt x="40" y="900"/>
                      </a:lnTo>
                      <a:lnTo>
                        <a:pt x="47" y="869"/>
                      </a:lnTo>
                      <a:lnTo>
                        <a:pt x="70" y="806"/>
                      </a:lnTo>
                      <a:lnTo>
                        <a:pt x="108" y="758"/>
                      </a:lnTo>
                      <a:lnTo>
                        <a:pt x="139" y="733"/>
                      </a:lnTo>
                      <a:lnTo>
                        <a:pt x="190" y="713"/>
                      </a:lnTo>
                      <a:lnTo>
                        <a:pt x="258" y="700"/>
                      </a:lnTo>
                      <a:lnTo>
                        <a:pt x="275" y="690"/>
                      </a:lnTo>
                      <a:lnTo>
                        <a:pt x="279" y="670"/>
                      </a:lnTo>
                      <a:lnTo>
                        <a:pt x="274" y="660"/>
                      </a:lnTo>
                      <a:lnTo>
                        <a:pt x="248" y="643"/>
                      </a:lnTo>
                      <a:lnTo>
                        <a:pt x="238" y="628"/>
                      </a:lnTo>
                      <a:lnTo>
                        <a:pt x="254" y="603"/>
                      </a:lnTo>
                      <a:lnTo>
                        <a:pt x="274" y="584"/>
                      </a:lnTo>
                      <a:lnTo>
                        <a:pt x="434" y="523"/>
                      </a:lnTo>
                      <a:lnTo>
                        <a:pt x="438" y="485"/>
                      </a:lnTo>
                      <a:lnTo>
                        <a:pt x="432" y="418"/>
                      </a:lnTo>
                      <a:lnTo>
                        <a:pt x="437" y="385"/>
                      </a:lnTo>
                      <a:lnTo>
                        <a:pt x="452" y="358"/>
                      </a:lnTo>
                      <a:lnTo>
                        <a:pt x="469" y="338"/>
                      </a:lnTo>
                      <a:lnTo>
                        <a:pt x="648" y="194"/>
                      </a:lnTo>
                      <a:lnTo>
                        <a:pt x="668" y="189"/>
                      </a:lnTo>
                      <a:lnTo>
                        <a:pt x="690" y="196"/>
                      </a:lnTo>
                      <a:lnTo>
                        <a:pt x="725" y="233"/>
                      </a:lnTo>
                      <a:lnTo>
                        <a:pt x="743" y="263"/>
                      </a:lnTo>
                      <a:lnTo>
                        <a:pt x="782" y="303"/>
                      </a:lnTo>
                      <a:lnTo>
                        <a:pt x="892" y="334"/>
                      </a:lnTo>
                      <a:lnTo>
                        <a:pt x="914" y="356"/>
                      </a:lnTo>
                      <a:lnTo>
                        <a:pt x="1113" y="347"/>
                      </a:lnTo>
                      <a:lnTo>
                        <a:pt x="1123" y="372"/>
                      </a:lnTo>
                      <a:lnTo>
                        <a:pt x="1152" y="364"/>
                      </a:lnTo>
                      <a:lnTo>
                        <a:pt x="1209" y="329"/>
                      </a:lnTo>
                      <a:lnTo>
                        <a:pt x="1280" y="270"/>
                      </a:lnTo>
                      <a:lnTo>
                        <a:pt x="1404" y="222"/>
                      </a:lnTo>
                      <a:lnTo>
                        <a:pt x="1417" y="207"/>
                      </a:lnTo>
                      <a:lnTo>
                        <a:pt x="1414" y="186"/>
                      </a:lnTo>
                      <a:lnTo>
                        <a:pt x="1393" y="161"/>
                      </a:lnTo>
                      <a:lnTo>
                        <a:pt x="1384" y="145"/>
                      </a:lnTo>
                      <a:lnTo>
                        <a:pt x="1378" y="121"/>
                      </a:lnTo>
                      <a:lnTo>
                        <a:pt x="1383" y="95"/>
                      </a:lnTo>
                      <a:lnTo>
                        <a:pt x="1395" y="75"/>
                      </a:lnTo>
                      <a:lnTo>
                        <a:pt x="1424" y="52"/>
                      </a:lnTo>
                      <a:lnTo>
                        <a:pt x="1473" y="36"/>
                      </a:lnTo>
                      <a:lnTo>
                        <a:pt x="1514" y="38"/>
                      </a:lnTo>
                      <a:lnTo>
                        <a:pt x="1557" y="50"/>
                      </a:lnTo>
                      <a:lnTo>
                        <a:pt x="1575" y="60"/>
                      </a:lnTo>
                      <a:lnTo>
                        <a:pt x="1614" y="71"/>
                      </a:lnTo>
                      <a:lnTo>
                        <a:pt x="1848" y="24"/>
                      </a:lnTo>
                      <a:lnTo>
                        <a:pt x="1890" y="8"/>
                      </a:lnTo>
                      <a:lnTo>
                        <a:pt x="1932" y="0"/>
                      </a:lnTo>
                      <a:lnTo>
                        <a:pt x="1964" y="6"/>
                      </a:lnTo>
                      <a:lnTo>
                        <a:pt x="2009" y="38"/>
                      </a:lnTo>
                      <a:lnTo>
                        <a:pt x="2029" y="63"/>
                      </a:lnTo>
                      <a:lnTo>
                        <a:pt x="2067" y="80"/>
                      </a:lnTo>
                      <a:lnTo>
                        <a:pt x="2097" y="86"/>
                      </a:lnTo>
                      <a:lnTo>
                        <a:pt x="2286" y="63"/>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05" name="Kauno" descr="{&quot;Key&quot;:&quot;kauno&quot;,&quot;Name&quot;:&quot;Kauno&quot;,&quot;Value&quot;:1.0,&quot;Formula&quot;:&quot;&quot;,&quot;Text&quot;:&quot;&quot;,&quot;OfficeApplication&quot;:1,&quot;HasValue&quot;:true}">
                  <a:extLst>
                    <a:ext uri="{FF2B5EF4-FFF2-40B4-BE49-F238E27FC236}">
                      <a16:creationId xmlns:a16="http://schemas.microsoft.com/office/drawing/2014/main" id="{5981F39C-BBD0-1E8D-C83D-5688348F0BC6}"/>
                    </a:ext>
                  </a:extLst>
                </p:cNvPr>
                <p:cNvSpPr>
                  <a:spLocks/>
                </p:cNvSpPr>
                <p:nvPr/>
              </p:nvSpPr>
              <p:spPr bwMode="auto">
                <a:xfrm>
                  <a:off x="2958" y="2014"/>
                  <a:ext cx="1555" cy="1411"/>
                </a:xfrm>
                <a:custGeom>
                  <a:avLst/>
                  <a:gdLst>
                    <a:gd name="T0" fmla="*/ 2704 w 4574"/>
                    <a:gd name="T1" fmla="*/ 198 h 4150"/>
                    <a:gd name="T2" fmla="*/ 2899 w 4574"/>
                    <a:gd name="T3" fmla="*/ 263 h 4150"/>
                    <a:gd name="T4" fmla="*/ 2979 w 4574"/>
                    <a:gd name="T5" fmla="*/ 526 h 4150"/>
                    <a:gd name="T6" fmla="*/ 3173 w 4574"/>
                    <a:gd name="T7" fmla="*/ 476 h 4150"/>
                    <a:gd name="T8" fmla="*/ 3409 w 4574"/>
                    <a:gd name="T9" fmla="*/ 493 h 4150"/>
                    <a:gd name="T10" fmla="*/ 3648 w 4574"/>
                    <a:gd name="T11" fmla="*/ 536 h 4150"/>
                    <a:gd name="T12" fmla="*/ 3710 w 4574"/>
                    <a:gd name="T13" fmla="*/ 900 h 4150"/>
                    <a:gd name="T14" fmla="*/ 3817 w 4574"/>
                    <a:gd name="T15" fmla="*/ 1278 h 4150"/>
                    <a:gd name="T16" fmla="*/ 3874 w 4574"/>
                    <a:gd name="T17" fmla="*/ 1400 h 4150"/>
                    <a:gd name="T18" fmla="*/ 3993 w 4574"/>
                    <a:gd name="T19" fmla="*/ 1595 h 4150"/>
                    <a:gd name="T20" fmla="*/ 4128 w 4574"/>
                    <a:gd name="T21" fmla="*/ 1708 h 4150"/>
                    <a:gd name="T22" fmla="*/ 4254 w 4574"/>
                    <a:gd name="T23" fmla="*/ 1970 h 4150"/>
                    <a:gd name="T24" fmla="*/ 4040 w 4574"/>
                    <a:gd name="T25" fmla="*/ 2205 h 4150"/>
                    <a:gd name="T26" fmla="*/ 4479 w 4574"/>
                    <a:gd name="T27" fmla="*/ 2448 h 4150"/>
                    <a:gd name="T28" fmla="*/ 4308 w 4574"/>
                    <a:gd name="T29" fmla="*/ 2797 h 4150"/>
                    <a:gd name="T30" fmla="*/ 4207 w 4574"/>
                    <a:gd name="T31" fmla="*/ 3110 h 4150"/>
                    <a:gd name="T32" fmla="*/ 4023 w 4574"/>
                    <a:gd name="T33" fmla="*/ 3212 h 4150"/>
                    <a:gd name="T34" fmla="*/ 3893 w 4574"/>
                    <a:gd name="T35" fmla="*/ 3472 h 4150"/>
                    <a:gd name="T36" fmla="*/ 3850 w 4574"/>
                    <a:gd name="T37" fmla="*/ 3636 h 4150"/>
                    <a:gd name="T38" fmla="*/ 3752 w 4574"/>
                    <a:gd name="T39" fmla="*/ 3840 h 4150"/>
                    <a:gd name="T40" fmla="*/ 3357 w 4574"/>
                    <a:gd name="T41" fmla="*/ 3785 h 4150"/>
                    <a:gd name="T42" fmla="*/ 2890 w 4574"/>
                    <a:gd name="T43" fmla="*/ 3830 h 4150"/>
                    <a:gd name="T44" fmla="*/ 2883 w 4574"/>
                    <a:gd name="T45" fmla="*/ 3985 h 4150"/>
                    <a:gd name="T46" fmla="*/ 2380 w 4574"/>
                    <a:gd name="T47" fmla="*/ 4133 h 4150"/>
                    <a:gd name="T48" fmla="*/ 2352 w 4574"/>
                    <a:gd name="T49" fmla="*/ 3838 h 4150"/>
                    <a:gd name="T50" fmla="*/ 2164 w 4574"/>
                    <a:gd name="T51" fmla="*/ 3722 h 4150"/>
                    <a:gd name="T52" fmla="*/ 2110 w 4574"/>
                    <a:gd name="T53" fmla="*/ 3542 h 4150"/>
                    <a:gd name="T54" fmla="*/ 2187 w 4574"/>
                    <a:gd name="T55" fmla="*/ 3440 h 4150"/>
                    <a:gd name="T56" fmla="*/ 2135 w 4574"/>
                    <a:gd name="T57" fmla="*/ 3072 h 4150"/>
                    <a:gd name="T58" fmla="*/ 2059 w 4574"/>
                    <a:gd name="T59" fmla="*/ 2948 h 4150"/>
                    <a:gd name="T60" fmla="*/ 2100 w 4574"/>
                    <a:gd name="T61" fmla="*/ 2666 h 4150"/>
                    <a:gd name="T62" fmla="*/ 1854 w 4574"/>
                    <a:gd name="T63" fmla="*/ 2532 h 4150"/>
                    <a:gd name="T64" fmla="*/ 1603 w 4574"/>
                    <a:gd name="T65" fmla="*/ 2273 h 4150"/>
                    <a:gd name="T66" fmla="*/ 1844 w 4574"/>
                    <a:gd name="T67" fmla="*/ 2182 h 4150"/>
                    <a:gd name="T68" fmla="*/ 1963 w 4574"/>
                    <a:gd name="T69" fmla="*/ 2010 h 4150"/>
                    <a:gd name="T70" fmla="*/ 1652 w 4574"/>
                    <a:gd name="T71" fmla="*/ 1752 h 4150"/>
                    <a:gd name="T72" fmla="*/ 1718 w 4574"/>
                    <a:gd name="T73" fmla="*/ 1438 h 4150"/>
                    <a:gd name="T74" fmla="*/ 1515 w 4574"/>
                    <a:gd name="T75" fmla="*/ 1307 h 4150"/>
                    <a:gd name="T76" fmla="*/ 1174 w 4574"/>
                    <a:gd name="T77" fmla="*/ 1232 h 4150"/>
                    <a:gd name="T78" fmla="*/ 1034 w 4574"/>
                    <a:gd name="T79" fmla="*/ 1152 h 4150"/>
                    <a:gd name="T80" fmla="*/ 772 w 4574"/>
                    <a:gd name="T81" fmla="*/ 1188 h 4150"/>
                    <a:gd name="T82" fmla="*/ 635 w 4574"/>
                    <a:gd name="T83" fmla="*/ 952 h 4150"/>
                    <a:gd name="T84" fmla="*/ 545 w 4574"/>
                    <a:gd name="T85" fmla="*/ 1007 h 4150"/>
                    <a:gd name="T86" fmla="*/ 403 w 4574"/>
                    <a:gd name="T87" fmla="*/ 957 h 4150"/>
                    <a:gd name="T88" fmla="*/ 335 w 4574"/>
                    <a:gd name="T89" fmla="*/ 727 h 4150"/>
                    <a:gd name="T90" fmla="*/ 168 w 4574"/>
                    <a:gd name="T91" fmla="*/ 623 h 4150"/>
                    <a:gd name="T92" fmla="*/ 0 w 4574"/>
                    <a:gd name="T93" fmla="*/ 391 h 4150"/>
                    <a:gd name="T94" fmla="*/ 414 w 4574"/>
                    <a:gd name="T95" fmla="*/ 352 h 4150"/>
                    <a:gd name="T96" fmla="*/ 952 w 4574"/>
                    <a:gd name="T97" fmla="*/ 48 h 4150"/>
                    <a:gd name="T98" fmla="*/ 1254 w 4574"/>
                    <a:gd name="T99" fmla="*/ 102 h 4150"/>
                    <a:gd name="T100" fmla="*/ 1649 w 4574"/>
                    <a:gd name="T101" fmla="*/ 208 h 4150"/>
                    <a:gd name="T102" fmla="*/ 1864 w 4574"/>
                    <a:gd name="T103" fmla="*/ 125 h 4150"/>
                    <a:gd name="T104" fmla="*/ 1999 w 4574"/>
                    <a:gd name="T105" fmla="*/ 202 h 4150"/>
                    <a:gd name="T106" fmla="*/ 2099 w 4574"/>
                    <a:gd name="T107" fmla="*/ 390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4" h="4150">
                      <a:moveTo>
                        <a:pt x="2594" y="35"/>
                      </a:moveTo>
                      <a:lnTo>
                        <a:pt x="2634" y="36"/>
                      </a:lnTo>
                      <a:lnTo>
                        <a:pt x="2667" y="51"/>
                      </a:lnTo>
                      <a:lnTo>
                        <a:pt x="2678" y="75"/>
                      </a:lnTo>
                      <a:lnTo>
                        <a:pt x="2685" y="101"/>
                      </a:lnTo>
                      <a:lnTo>
                        <a:pt x="2694" y="167"/>
                      </a:lnTo>
                      <a:lnTo>
                        <a:pt x="2704" y="198"/>
                      </a:lnTo>
                      <a:lnTo>
                        <a:pt x="2725" y="222"/>
                      </a:lnTo>
                      <a:lnTo>
                        <a:pt x="2755" y="235"/>
                      </a:lnTo>
                      <a:lnTo>
                        <a:pt x="2795" y="231"/>
                      </a:lnTo>
                      <a:lnTo>
                        <a:pt x="2813" y="217"/>
                      </a:lnTo>
                      <a:lnTo>
                        <a:pt x="2832" y="215"/>
                      </a:lnTo>
                      <a:lnTo>
                        <a:pt x="2857" y="225"/>
                      </a:lnTo>
                      <a:lnTo>
                        <a:pt x="2899" y="263"/>
                      </a:lnTo>
                      <a:lnTo>
                        <a:pt x="2922" y="293"/>
                      </a:lnTo>
                      <a:lnTo>
                        <a:pt x="2984" y="357"/>
                      </a:lnTo>
                      <a:lnTo>
                        <a:pt x="2995" y="386"/>
                      </a:lnTo>
                      <a:lnTo>
                        <a:pt x="2995" y="418"/>
                      </a:lnTo>
                      <a:lnTo>
                        <a:pt x="2992" y="448"/>
                      </a:lnTo>
                      <a:lnTo>
                        <a:pt x="2978" y="506"/>
                      </a:lnTo>
                      <a:lnTo>
                        <a:pt x="2979" y="526"/>
                      </a:lnTo>
                      <a:lnTo>
                        <a:pt x="2990" y="536"/>
                      </a:lnTo>
                      <a:lnTo>
                        <a:pt x="3012" y="527"/>
                      </a:lnTo>
                      <a:lnTo>
                        <a:pt x="3050" y="491"/>
                      </a:lnTo>
                      <a:lnTo>
                        <a:pt x="3069" y="481"/>
                      </a:lnTo>
                      <a:lnTo>
                        <a:pt x="3097" y="478"/>
                      </a:lnTo>
                      <a:lnTo>
                        <a:pt x="3132" y="487"/>
                      </a:lnTo>
                      <a:lnTo>
                        <a:pt x="3173" y="476"/>
                      </a:lnTo>
                      <a:lnTo>
                        <a:pt x="3277" y="425"/>
                      </a:lnTo>
                      <a:lnTo>
                        <a:pt x="3298" y="406"/>
                      </a:lnTo>
                      <a:lnTo>
                        <a:pt x="3320" y="400"/>
                      </a:lnTo>
                      <a:lnTo>
                        <a:pt x="3338" y="407"/>
                      </a:lnTo>
                      <a:lnTo>
                        <a:pt x="3364" y="440"/>
                      </a:lnTo>
                      <a:lnTo>
                        <a:pt x="3385" y="470"/>
                      </a:lnTo>
                      <a:lnTo>
                        <a:pt x="3409" y="493"/>
                      </a:lnTo>
                      <a:lnTo>
                        <a:pt x="3455" y="507"/>
                      </a:lnTo>
                      <a:lnTo>
                        <a:pt x="3484" y="507"/>
                      </a:lnTo>
                      <a:lnTo>
                        <a:pt x="3498" y="493"/>
                      </a:lnTo>
                      <a:lnTo>
                        <a:pt x="3503" y="457"/>
                      </a:lnTo>
                      <a:lnTo>
                        <a:pt x="3518" y="457"/>
                      </a:lnTo>
                      <a:lnTo>
                        <a:pt x="3618" y="511"/>
                      </a:lnTo>
                      <a:lnTo>
                        <a:pt x="3648" y="536"/>
                      </a:lnTo>
                      <a:lnTo>
                        <a:pt x="3674" y="568"/>
                      </a:lnTo>
                      <a:lnTo>
                        <a:pt x="3702" y="636"/>
                      </a:lnTo>
                      <a:lnTo>
                        <a:pt x="3758" y="695"/>
                      </a:lnTo>
                      <a:lnTo>
                        <a:pt x="3725" y="806"/>
                      </a:lnTo>
                      <a:lnTo>
                        <a:pt x="3717" y="828"/>
                      </a:lnTo>
                      <a:lnTo>
                        <a:pt x="3708" y="863"/>
                      </a:lnTo>
                      <a:lnTo>
                        <a:pt x="3710" y="900"/>
                      </a:lnTo>
                      <a:lnTo>
                        <a:pt x="3705" y="935"/>
                      </a:lnTo>
                      <a:lnTo>
                        <a:pt x="3700" y="981"/>
                      </a:lnTo>
                      <a:lnTo>
                        <a:pt x="3715" y="1025"/>
                      </a:lnTo>
                      <a:lnTo>
                        <a:pt x="3757" y="1092"/>
                      </a:lnTo>
                      <a:lnTo>
                        <a:pt x="3773" y="1223"/>
                      </a:lnTo>
                      <a:lnTo>
                        <a:pt x="3790" y="1256"/>
                      </a:lnTo>
                      <a:lnTo>
                        <a:pt x="3817" y="1278"/>
                      </a:lnTo>
                      <a:lnTo>
                        <a:pt x="3900" y="1310"/>
                      </a:lnTo>
                      <a:lnTo>
                        <a:pt x="3928" y="1328"/>
                      </a:lnTo>
                      <a:lnTo>
                        <a:pt x="3930" y="1342"/>
                      </a:lnTo>
                      <a:lnTo>
                        <a:pt x="3917" y="1350"/>
                      </a:lnTo>
                      <a:lnTo>
                        <a:pt x="3895" y="1355"/>
                      </a:lnTo>
                      <a:lnTo>
                        <a:pt x="3880" y="1371"/>
                      </a:lnTo>
                      <a:lnTo>
                        <a:pt x="3874" y="1400"/>
                      </a:lnTo>
                      <a:lnTo>
                        <a:pt x="3880" y="1452"/>
                      </a:lnTo>
                      <a:lnTo>
                        <a:pt x="3895" y="1487"/>
                      </a:lnTo>
                      <a:lnTo>
                        <a:pt x="3917" y="1513"/>
                      </a:lnTo>
                      <a:lnTo>
                        <a:pt x="3935" y="1531"/>
                      </a:lnTo>
                      <a:lnTo>
                        <a:pt x="3970" y="1556"/>
                      </a:lnTo>
                      <a:lnTo>
                        <a:pt x="3988" y="1573"/>
                      </a:lnTo>
                      <a:lnTo>
                        <a:pt x="3993" y="1595"/>
                      </a:lnTo>
                      <a:lnTo>
                        <a:pt x="3990" y="1623"/>
                      </a:lnTo>
                      <a:lnTo>
                        <a:pt x="3993" y="1668"/>
                      </a:lnTo>
                      <a:lnTo>
                        <a:pt x="4015" y="1712"/>
                      </a:lnTo>
                      <a:lnTo>
                        <a:pt x="4040" y="1728"/>
                      </a:lnTo>
                      <a:lnTo>
                        <a:pt x="4065" y="1726"/>
                      </a:lnTo>
                      <a:lnTo>
                        <a:pt x="4108" y="1705"/>
                      </a:lnTo>
                      <a:lnTo>
                        <a:pt x="4128" y="1708"/>
                      </a:lnTo>
                      <a:lnTo>
                        <a:pt x="4138" y="1725"/>
                      </a:lnTo>
                      <a:lnTo>
                        <a:pt x="4166" y="1822"/>
                      </a:lnTo>
                      <a:lnTo>
                        <a:pt x="4230" y="1855"/>
                      </a:lnTo>
                      <a:lnTo>
                        <a:pt x="4253" y="1893"/>
                      </a:lnTo>
                      <a:lnTo>
                        <a:pt x="4260" y="1932"/>
                      </a:lnTo>
                      <a:lnTo>
                        <a:pt x="4260" y="1951"/>
                      </a:lnTo>
                      <a:lnTo>
                        <a:pt x="4254" y="1970"/>
                      </a:lnTo>
                      <a:lnTo>
                        <a:pt x="4224" y="1997"/>
                      </a:lnTo>
                      <a:lnTo>
                        <a:pt x="4186" y="2018"/>
                      </a:lnTo>
                      <a:lnTo>
                        <a:pt x="4152" y="2053"/>
                      </a:lnTo>
                      <a:lnTo>
                        <a:pt x="4125" y="2070"/>
                      </a:lnTo>
                      <a:lnTo>
                        <a:pt x="4106" y="2090"/>
                      </a:lnTo>
                      <a:lnTo>
                        <a:pt x="4081" y="2143"/>
                      </a:lnTo>
                      <a:lnTo>
                        <a:pt x="4040" y="2205"/>
                      </a:lnTo>
                      <a:lnTo>
                        <a:pt x="4059" y="2212"/>
                      </a:lnTo>
                      <a:lnTo>
                        <a:pt x="4088" y="2247"/>
                      </a:lnTo>
                      <a:lnTo>
                        <a:pt x="4197" y="2302"/>
                      </a:lnTo>
                      <a:lnTo>
                        <a:pt x="4310" y="2410"/>
                      </a:lnTo>
                      <a:lnTo>
                        <a:pt x="4349" y="2426"/>
                      </a:lnTo>
                      <a:lnTo>
                        <a:pt x="4440" y="2432"/>
                      </a:lnTo>
                      <a:lnTo>
                        <a:pt x="4479" y="2448"/>
                      </a:lnTo>
                      <a:lnTo>
                        <a:pt x="4517" y="2478"/>
                      </a:lnTo>
                      <a:lnTo>
                        <a:pt x="4563" y="2541"/>
                      </a:lnTo>
                      <a:lnTo>
                        <a:pt x="4574" y="2565"/>
                      </a:lnTo>
                      <a:lnTo>
                        <a:pt x="4513" y="2613"/>
                      </a:lnTo>
                      <a:lnTo>
                        <a:pt x="4475" y="2690"/>
                      </a:lnTo>
                      <a:lnTo>
                        <a:pt x="4447" y="2718"/>
                      </a:lnTo>
                      <a:lnTo>
                        <a:pt x="4308" y="2797"/>
                      </a:lnTo>
                      <a:lnTo>
                        <a:pt x="4283" y="2817"/>
                      </a:lnTo>
                      <a:lnTo>
                        <a:pt x="4269" y="2836"/>
                      </a:lnTo>
                      <a:lnTo>
                        <a:pt x="4263" y="2858"/>
                      </a:lnTo>
                      <a:lnTo>
                        <a:pt x="4249" y="2928"/>
                      </a:lnTo>
                      <a:lnTo>
                        <a:pt x="4219" y="3003"/>
                      </a:lnTo>
                      <a:lnTo>
                        <a:pt x="4212" y="3038"/>
                      </a:lnTo>
                      <a:lnTo>
                        <a:pt x="4207" y="3110"/>
                      </a:lnTo>
                      <a:lnTo>
                        <a:pt x="4202" y="3152"/>
                      </a:lnTo>
                      <a:lnTo>
                        <a:pt x="4187" y="3170"/>
                      </a:lnTo>
                      <a:lnTo>
                        <a:pt x="4164" y="3175"/>
                      </a:lnTo>
                      <a:lnTo>
                        <a:pt x="4085" y="3156"/>
                      </a:lnTo>
                      <a:lnTo>
                        <a:pt x="4062" y="3156"/>
                      </a:lnTo>
                      <a:lnTo>
                        <a:pt x="4049" y="3168"/>
                      </a:lnTo>
                      <a:lnTo>
                        <a:pt x="4023" y="3212"/>
                      </a:lnTo>
                      <a:lnTo>
                        <a:pt x="3935" y="3238"/>
                      </a:lnTo>
                      <a:lnTo>
                        <a:pt x="3899" y="3261"/>
                      </a:lnTo>
                      <a:lnTo>
                        <a:pt x="3882" y="3288"/>
                      </a:lnTo>
                      <a:lnTo>
                        <a:pt x="3878" y="3325"/>
                      </a:lnTo>
                      <a:lnTo>
                        <a:pt x="3892" y="3383"/>
                      </a:lnTo>
                      <a:lnTo>
                        <a:pt x="3898" y="3430"/>
                      </a:lnTo>
                      <a:lnTo>
                        <a:pt x="3893" y="3472"/>
                      </a:lnTo>
                      <a:lnTo>
                        <a:pt x="3924" y="3508"/>
                      </a:lnTo>
                      <a:lnTo>
                        <a:pt x="3928" y="3545"/>
                      </a:lnTo>
                      <a:lnTo>
                        <a:pt x="3915" y="3600"/>
                      </a:lnTo>
                      <a:lnTo>
                        <a:pt x="3905" y="3622"/>
                      </a:lnTo>
                      <a:lnTo>
                        <a:pt x="3889" y="3637"/>
                      </a:lnTo>
                      <a:lnTo>
                        <a:pt x="3869" y="3640"/>
                      </a:lnTo>
                      <a:lnTo>
                        <a:pt x="3850" y="3636"/>
                      </a:lnTo>
                      <a:lnTo>
                        <a:pt x="3834" y="3626"/>
                      </a:lnTo>
                      <a:lnTo>
                        <a:pt x="3813" y="3631"/>
                      </a:lnTo>
                      <a:lnTo>
                        <a:pt x="3803" y="3653"/>
                      </a:lnTo>
                      <a:lnTo>
                        <a:pt x="3797" y="3687"/>
                      </a:lnTo>
                      <a:lnTo>
                        <a:pt x="3790" y="3765"/>
                      </a:lnTo>
                      <a:lnTo>
                        <a:pt x="3775" y="3811"/>
                      </a:lnTo>
                      <a:lnTo>
                        <a:pt x="3752" y="3840"/>
                      </a:lnTo>
                      <a:lnTo>
                        <a:pt x="3563" y="3863"/>
                      </a:lnTo>
                      <a:lnTo>
                        <a:pt x="3533" y="3857"/>
                      </a:lnTo>
                      <a:lnTo>
                        <a:pt x="3495" y="3840"/>
                      </a:lnTo>
                      <a:lnTo>
                        <a:pt x="3475" y="3815"/>
                      </a:lnTo>
                      <a:lnTo>
                        <a:pt x="3430" y="3783"/>
                      </a:lnTo>
                      <a:lnTo>
                        <a:pt x="3398" y="3777"/>
                      </a:lnTo>
                      <a:lnTo>
                        <a:pt x="3357" y="3785"/>
                      </a:lnTo>
                      <a:lnTo>
                        <a:pt x="3314" y="3801"/>
                      </a:lnTo>
                      <a:lnTo>
                        <a:pt x="3080" y="3848"/>
                      </a:lnTo>
                      <a:lnTo>
                        <a:pt x="3042" y="3837"/>
                      </a:lnTo>
                      <a:lnTo>
                        <a:pt x="3023" y="3827"/>
                      </a:lnTo>
                      <a:lnTo>
                        <a:pt x="2980" y="3815"/>
                      </a:lnTo>
                      <a:lnTo>
                        <a:pt x="2939" y="3813"/>
                      </a:lnTo>
                      <a:lnTo>
                        <a:pt x="2890" y="3830"/>
                      </a:lnTo>
                      <a:lnTo>
                        <a:pt x="2862" y="3852"/>
                      </a:lnTo>
                      <a:lnTo>
                        <a:pt x="2849" y="3872"/>
                      </a:lnTo>
                      <a:lnTo>
                        <a:pt x="2844" y="3898"/>
                      </a:lnTo>
                      <a:lnTo>
                        <a:pt x="2850" y="3922"/>
                      </a:lnTo>
                      <a:lnTo>
                        <a:pt x="2859" y="3938"/>
                      </a:lnTo>
                      <a:lnTo>
                        <a:pt x="2880" y="3963"/>
                      </a:lnTo>
                      <a:lnTo>
                        <a:pt x="2883" y="3985"/>
                      </a:lnTo>
                      <a:lnTo>
                        <a:pt x="2870" y="4000"/>
                      </a:lnTo>
                      <a:lnTo>
                        <a:pt x="2747" y="4047"/>
                      </a:lnTo>
                      <a:lnTo>
                        <a:pt x="2675" y="4106"/>
                      </a:lnTo>
                      <a:lnTo>
                        <a:pt x="2618" y="4141"/>
                      </a:lnTo>
                      <a:lnTo>
                        <a:pt x="2589" y="4150"/>
                      </a:lnTo>
                      <a:lnTo>
                        <a:pt x="2579" y="4125"/>
                      </a:lnTo>
                      <a:lnTo>
                        <a:pt x="2380" y="4133"/>
                      </a:lnTo>
                      <a:lnTo>
                        <a:pt x="2358" y="4111"/>
                      </a:lnTo>
                      <a:lnTo>
                        <a:pt x="2383" y="4061"/>
                      </a:lnTo>
                      <a:lnTo>
                        <a:pt x="2400" y="4036"/>
                      </a:lnTo>
                      <a:lnTo>
                        <a:pt x="2407" y="4008"/>
                      </a:lnTo>
                      <a:lnTo>
                        <a:pt x="2402" y="3971"/>
                      </a:lnTo>
                      <a:lnTo>
                        <a:pt x="2365" y="3863"/>
                      </a:lnTo>
                      <a:lnTo>
                        <a:pt x="2352" y="3838"/>
                      </a:lnTo>
                      <a:lnTo>
                        <a:pt x="2337" y="3832"/>
                      </a:lnTo>
                      <a:lnTo>
                        <a:pt x="2298" y="3837"/>
                      </a:lnTo>
                      <a:lnTo>
                        <a:pt x="2273" y="3832"/>
                      </a:lnTo>
                      <a:lnTo>
                        <a:pt x="2250" y="3812"/>
                      </a:lnTo>
                      <a:lnTo>
                        <a:pt x="2225" y="3777"/>
                      </a:lnTo>
                      <a:lnTo>
                        <a:pt x="2178" y="3740"/>
                      </a:lnTo>
                      <a:lnTo>
                        <a:pt x="2164" y="3722"/>
                      </a:lnTo>
                      <a:lnTo>
                        <a:pt x="2160" y="3700"/>
                      </a:lnTo>
                      <a:lnTo>
                        <a:pt x="2172" y="3673"/>
                      </a:lnTo>
                      <a:lnTo>
                        <a:pt x="2205" y="3632"/>
                      </a:lnTo>
                      <a:lnTo>
                        <a:pt x="2207" y="3612"/>
                      </a:lnTo>
                      <a:lnTo>
                        <a:pt x="2189" y="3587"/>
                      </a:lnTo>
                      <a:lnTo>
                        <a:pt x="2129" y="3565"/>
                      </a:lnTo>
                      <a:lnTo>
                        <a:pt x="2110" y="3542"/>
                      </a:lnTo>
                      <a:lnTo>
                        <a:pt x="2087" y="3526"/>
                      </a:lnTo>
                      <a:lnTo>
                        <a:pt x="2077" y="3516"/>
                      </a:lnTo>
                      <a:lnTo>
                        <a:pt x="2077" y="3501"/>
                      </a:lnTo>
                      <a:lnTo>
                        <a:pt x="2092" y="3482"/>
                      </a:lnTo>
                      <a:lnTo>
                        <a:pt x="2114" y="3471"/>
                      </a:lnTo>
                      <a:lnTo>
                        <a:pt x="2167" y="3452"/>
                      </a:lnTo>
                      <a:lnTo>
                        <a:pt x="2187" y="3440"/>
                      </a:lnTo>
                      <a:lnTo>
                        <a:pt x="2198" y="3407"/>
                      </a:lnTo>
                      <a:lnTo>
                        <a:pt x="2200" y="3371"/>
                      </a:lnTo>
                      <a:lnTo>
                        <a:pt x="2162" y="3200"/>
                      </a:lnTo>
                      <a:lnTo>
                        <a:pt x="2167" y="3153"/>
                      </a:lnTo>
                      <a:lnTo>
                        <a:pt x="2165" y="3126"/>
                      </a:lnTo>
                      <a:lnTo>
                        <a:pt x="2155" y="3101"/>
                      </a:lnTo>
                      <a:lnTo>
                        <a:pt x="2135" y="3072"/>
                      </a:lnTo>
                      <a:lnTo>
                        <a:pt x="2128" y="3048"/>
                      </a:lnTo>
                      <a:lnTo>
                        <a:pt x="2132" y="3010"/>
                      </a:lnTo>
                      <a:lnTo>
                        <a:pt x="2115" y="2987"/>
                      </a:lnTo>
                      <a:lnTo>
                        <a:pt x="2099" y="2981"/>
                      </a:lnTo>
                      <a:lnTo>
                        <a:pt x="2063" y="2980"/>
                      </a:lnTo>
                      <a:lnTo>
                        <a:pt x="2055" y="2967"/>
                      </a:lnTo>
                      <a:lnTo>
                        <a:pt x="2059" y="2948"/>
                      </a:lnTo>
                      <a:lnTo>
                        <a:pt x="2082" y="2922"/>
                      </a:lnTo>
                      <a:lnTo>
                        <a:pt x="2104" y="2871"/>
                      </a:lnTo>
                      <a:lnTo>
                        <a:pt x="2128" y="2858"/>
                      </a:lnTo>
                      <a:lnTo>
                        <a:pt x="2120" y="2820"/>
                      </a:lnTo>
                      <a:lnTo>
                        <a:pt x="2102" y="2771"/>
                      </a:lnTo>
                      <a:lnTo>
                        <a:pt x="2094" y="2730"/>
                      </a:lnTo>
                      <a:lnTo>
                        <a:pt x="2100" y="2666"/>
                      </a:lnTo>
                      <a:lnTo>
                        <a:pt x="2094" y="2645"/>
                      </a:lnTo>
                      <a:lnTo>
                        <a:pt x="2078" y="2622"/>
                      </a:lnTo>
                      <a:lnTo>
                        <a:pt x="2032" y="2573"/>
                      </a:lnTo>
                      <a:lnTo>
                        <a:pt x="1974" y="2527"/>
                      </a:lnTo>
                      <a:lnTo>
                        <a:pt x="1935" y="2508"/>
                      </a:lnTo>
                      <a:lnTo>
                        <a:pt x="1904" y="2505"/>
                      </a:lnTo>
                      <a:lnTo>
                        <a:pt x="1854" y="2532"/>
                      </a:lnTo>
                      <a:lnTo>
                        <a:pt x="1803" y="2543"/>
                      </a:lnTo>
                      <a:lnTo>
                        <a:pt x="1755" y="2391"/>
                      </a:lnTo>
                      <a:lnTo>
                        <a:pt x="1737" y="2366"/>
                      </a:lnTo>
                      <a:lnTo>
                        <a:pt x="1713" y="2341"/>
                      </a:lnTo>
                      <a:lnTo>
                        <a:pt x="1609" y="2315"/>
                      </a:lnTo>
                      <a:lnTo>
                        <a:pt x="1599" y="2293"/>
                      </a:lnTo>
                      <a:lnTo>
                        <a:pt x="1603" y="2273"/>
                      </a:lnTo>
                      <a:lnTo>
                        <a:pt x="1615" y="2251"/>
                      </a:lnTo>
                      <a:lnTo>
                        <a:pt x="1647" y="2222"/>
                      </a:lnTo>
                      <a:lnTo>
                        <a:pt x="1669" y="2212"/>
                      </a:lnTo>
                      <a:lnTo>
                        <a:pt x="1692" y="2207"/>
                      </a:lnTo>
                      <a:lnTo>
                        <a:pt x="1784" y="2217"/>
                      </a:lnTo>
                      <a:lnTo>
                        <a:pt x="1819" y="2210"/>
                      </a:lnTo>
                      <a:lnTo>
                        <a:pt x="1844" y="2182"/>
                      </a:lnTo>
                      <a:lnTo>
                        <a:pt x="1868" y="2135"/>
                      </a:lnTo>
                      <a:lnTo>
                        <a:pt x="1890" y="2106"/>
                      </a:lnTo>
                      <a:lnTo>
                        <a:pt x="1915" y="2097"/>
                      </a:lnTo>
                      <a:lnTo>
                        <a:pt x="1958" y="2092"/>
                      </a:lnTo>
                      <a:lnTo>
                        <a:pt x="1974" y="2077"/>
                      </a:lnTo>
                      <a:lnTo>
                        <a:pt x="1975" y="2043"/>
                      </a:lnTo>
                      <a:lnTo>
                        <a:pt x="1963" y="2010"/>
                      </a:lnTo>
                      <a:lnTo>
                        <a:pt x="1923" y="1973"/>
                      </a:lnTo>
                      <a:lnTo>
                        <a:pt x="1875" y="1970"/>
                      </a:lnTo>
                      <a:lnTo>
                        <a:pt x="1827" y="1977"/>
                      </a:lnTo>
                      <a:lnTo>
                        <a:pt x="1780" y="1971"/>
                      </a:lnTo>
                      <a:lnTo>
                        <a:pt x="1672" y="1880"/>
                      </a:lnTo>
                      <a:lnTo>
                        <a:pt x="1628" y="1867"/>
                      </a:lnTo>
                      <a:lnTo>
                        <a:pt x="1652" y="1752"/>
                      </a:lnTo>
                      <a:lnTo>
                        <a:pt x="1687" y="1686"/>
                      </a:lnTo>
                      <a:lnTo>
                        <a:pt x="1713" y="1647"/>
                      </a:lnTo>
                      <a:lnTo>
                        <a:pt x="1720" y="1618"/>
                      </a:lnTo>
                      <a:lnTo>
                        <a:pt x="1722" y="1583"/>
                      </a:lnTo>
                      <a:lnTo>
                        <a:pt x="1717" y="1543"/>
                      </a:lnTo>
                      <a:lnTo>
                        <a:pt x="1714" y="1475"/>
                      </a:lnTo>
                      <a:lnTo>
                        <a:pt x="1718" y="1438"/>
                      </a:lnTo>
                      <a:lnTo>
                        <a:pt x="1728" y="1408"/>
                      </a:lnTo>
                      <a:lnTo>
                        <a:pt x="1767" y="1360"/>
                      </a:lnTo>
                      <a:lnTo>
                        <a:pt x="1724" y="1307"/>
                      </a:lnTo>
                      <a:lnTo>
                        <a:pt x="1670" y="1298"/>
                      </a:lnTo>
                      <a:lnTo>
                        <a:pt x="1550" y="1326"/>
                      </a:lnTo>
                      <a:lnTo>
                        <a:pt x="1532" y="1322"/>
                      </a:lnTo>
                      <a:lnTo>
                        <a:pt x="1515" y="1307"/>
                      </a:lnTo>
                      <a:lnTo>
                        <a:pt x="1505" y="1283"/>
                      </a:lnTo>
                      <a:lnTo>
                        <a:pt x="1470" y="1253"/>
                      </a:lnTo>
                      <a:lnTo>
                        <a:pt x="1445" y="1246"/>
                      </a:lnTo>
                      <a:lnTo>
                        <a:pt x="1360" y="1262"/>
                      </a:lnTo>
                      <a:lnTo>
                        <a:pt x="1227" y="1262"/>
                      </a:lnTo>
                      <a:lnTo>
                        <a:pt x="1188" y="1248"/>
                      </a:lnTo>
                      <a:lnTo>
                        <a:pt x="1174" y="1232"/>
                      </a:lnTo>
                      <a:lnTo>
                        <a:pt x="1167" y="1187"/>
                      </a:lnTo>
                      <a:lnTo>
                        <a:pt x="1155" y="1161"/>
                      </a:lnTo>
                      <a:lnTo>
                        <a:pt x="1119" y="1133"/>
                      </a:lnTo>
                      <a:lnTo>
                        <a:pt x="1099" y="1125"/>
                      </a:lnTo>
                      <a:lnTo>
                        <a:pt x="1083" y="1126"/>
                      </a:lnTo>
                      <a:lnTo>
                        <a:pt x="1057" y="1146"/>
                      </a:lnTo>
                      <a:lnTo>
                        <a:pt x="1034" y="1152"/>
                      </a:lnTo>
                      <a:lnTo>
                        <a:pt x="994" y="1157"/>
                      </a:lnTo>
                      <a:lnTo>
                        <a:pt x="965" y="1146"/>
                      </a:lnTo>
                      <a:lnTo>
                        <a:pt x="943" y="1143"/>
                      </a:lnTo>
                      <a:lnTo>
                        <a:pt x="924" y="1148"/>
                      </a:lnTo>
                      <a:lnTo>
                        <a:pt x="887" y="1177"/>
                      </a:lnTo>
                      <a:lnTo>
                        <a:pt x="825" y="1188"/>
                      </a:lnTo>
                      <a:lnTo>
                        <a:pt x="772" y="1188"/>
                      </a:lnTo>
                      <a:lnTo>
                        <a:pt x="748" y="1173"/>
                      </a:lnTo>
                      <a:lnTo>
                        <a:pt x="744" y="1151"/>
                      </a:lnTo>
                      <a:lnTo>
                        <a:pt x="757" y="1127"/>
                      </a:lnTo>
                      <a:lnTo>
                        <a:pt x="785" y="1097"/>
                      </a:lnTo>
                      <a:lnTo>
                        <a:pt x="788" y="1081"/>
                      </a:lnTo>
                      <a:lnTo>
                        <a:pt x="780" y="1066"/>
                      </a:lnTo>
                      <a:lnTo>
                        <a:pt x="635" y="952"/>
                      </a:lnTo>
                      <a:lnTo>
                        <a:pt x="609" y="922"/>
                      </a:lnTo>
                      <a:lnTo>
                        <a:pt x="597" y="913"/>
                      </a:lnTo>
                      <a:lnTo>
                        <a:pt x="583" y="918"/>
                      </a:lnTo>
                      <a:lnTo>
                        <a:pt x="585" y="955"/>
                      </a:lnTo>
                      <a:lnTo>
                        <a:pt x="580" y="966"/>
                      </a:lnTo>
                      <a:lnTo>
                        <a:pt x="563" y="977"/>
                      </a:lnTo>
                      <a:lnTo>
                        <a:pt x="545" y="1007"/>
                      </a:lnTo>
                      <a:lnTo>
                        <a:pt x="523" y="1022"/>
                      </a:lnTo>
                      <a:lnTo>
                        <a:pt x="495" y="1056"/>
                      </a:lnTo>
                      <a:lnTo>
                        <a:pt x="473" y="1067"/>
                      </a:lnTo>
                      <a:lnTo>
                        <a:pt x="460" y="1062"/>
                      </a:lnTo>
                      <a:lnTo>
                        <a:pt x="450" y="1046"/>
                      </a:lnTo>
                      <a:lnTo>
                        <a:pt x="443" y="1002"/>
                      </a:lnTo>
                      <a:lnTo>
                        <a:pt x="403" y="957"/>
                      </a:lnTo>
                      <a:lnTo>
                        <a:pt x="362" y="925"/>
                      </a:lnTo>
                      <a:lnTo>
                        <a:pt x="342" y="897"/>
                      </a:lnTo>
                      <a:lnTo>
                        <a:pt x="330" y="868"/>
                      </a:lnTo>
                      <a:lnTo>
                        <a:pt x="329" y="842"/>
                      </a:lnTo>
                      <a:lnTo>
                        <a:pt x="338" y="787"/>
                      </a:lnTo>
                      <a:lnTo>
                        <a:pt x="339" y="756"/>
                      </a:lnTo>
                      <a:lnTo>
                        <a:pt x="335" y="727"/>
                      </a:lnTo>
                      <a:lnTo>
                        <a:pt x="322" y="700"/>
                      </a:lnTo>
                      <a:lnTo>
                        <a:pt x="308" y="690"/>
                      </a:lnTo>
                      <a:lnTo>
                        <a:pt x="290" y="691"/>
                      </a:lnTo>
                      <a:lnTo>
                        <a:pt x="255" y="705"/>
                      </a:lnTo>
                      <a:lnTo>
                        <a:pt x="218" y="702"/>
                      </a:lnTo>
                      <a:lnTo>
                        <a:pt x="172" y="661"/>
                      </a:lnTo>
                      <a:lnTo>
                        <a:pt x="168" y="623"/>
                      </a:lnTo>
                      <a:lnTo>
                        <a:pt x="177" y="590"/>
                      </a:lnTo>
                      <a:lnTo>
                        <a:pt x="170" y="567"/>
                      </a:lnTo>
                      <a:lnTo>
                        <a:pt x="159" y="555"/>
                      </a:lnTo>
                      <a:lnTo>
                        <a:pt x="114" y="546"/>
                      </a:lnTo>
                      <a:lnTo>
                        <a:pt x="72" y="516"/>
                      </a:lnTo>
                      <a:lnTo>
                        <a:pt x="48" y="485"/>
                      </a:lnTo>
                      <a:lnTo>
                        <a:pt x="0" y="391"/>
                      </a:lnTo>
                      <a:lnTo>
                        <a:pt x="67" y="335"/>
                      </a:lnTo>
                      <a:lnTo>
                        <a:pt x="189" y="287"/>
                      </a:lnTo>
                      <a:lnTo>
                        <a:pt x="347" y="263"/>
                      </a:lnTo>
                      <a:lnTo>
                        <a:pt x="374" y="271"/>
                      </a:lnTo>
                      <a:lnTo>
                        <a:pt x="389" y="287"/>
                      </a:lnTo>
                      <a:lnTo>
                        <a:pt x="399" y="337"/>
                      </a:lnTo>
                      <a:lnTo>
                        <a:pt x="414" y="352"/>
                      </a:lnTo>
                      <a:lnTo>
                        <a:pt x="469" y="367"/>
                      </a:lnTo>
                      <a:lnTo>
                        <a:pt x="797" y="236"/>
                      </a:lnTo>
                      <a:lnTo>
                        <a:pt x="874" y="183"/>
                      </a:lnTo>
                      <a:lnTo>
                        <a:pt x="893" y="163"/>
                      </a:lnTo>
                      <a:lnTo>
                        <a:pt x="905" y="141"/>
                      </a:lnTo>
                      <a:lnTo>
                        <a:pt x="912" y="113"/>
                      </a:lnTo>
                      <a:lnTo>
                        <a:pt x="952" y="48"/>
                      </a:lnTo>
                      <a:lnTo>
                        <a:pt x="995" y="16"/>
                      </a:lnTo>
                      <a:lnTo>
                        <a:pt x="1127" y="0"/>
                      </a:lnTo>
                      <a:lnTo>
                        <a:pt x="1173" y="1"/>
                      </a:lnTo>
                      <a:lnTo>
                        <a:pt x="1212" y="10"/>
                      </a:lnTo>
                      <a:lnTo>
                        <a:pt x="1227" y="22"/>
                      </a:lnTo>
                      <a:lnTo>
                        <a:pt x="1237" y="42"/>
                      </a:lnTo>
                      <a:lnTo>
                        <a:pt x="1254" y="102"/>
                      </a:lnTo>
                      <a:lnTo>
                        <a:pt x="1268" y="126"/>
                      </a:lnTo>
                      <a:lnTo>
                        <a:pt x="1288" y="137"/>
                      </a:lnTo>
                      <a:lnTo>
                        <a:pt x="1315" y="126"/>
                      </a:lnTo>
                      <a:lnTo>
                        <a:pt x="1334" y="108"/>
                      </a:lnTo>
                      <a:lnTo>
                        <a:pt x="1442" y="42"/>
                      </a:lnTo>
                      <a:lnTo>
                        <a:pt x="1603" y="180"/>
                      </a:lnTo>
                      <a:lnTo>
                        <a:pt x="1649" y="208"/>
                      </a:lnTo>
                      <a:lnTo>
                        <a:pt x="1722" y="228"/>
                      </a:lnTo>
                      <a:lnTo>
                        <a:pt x="1757" y="228"/>
                      </a:lnTo>
                      <a:lnTo>
                        <a:pt x="1779" y="218"/>
                      </a:lnTo>
                      <a:lnTo>
                        <a:pt x="1787" y="171"/>
                      </a:lnTo>
                      <a:lnTo>
                        <a:pt x="1795" y="163"/>
                      </a:lnTo>
                      <a:lnTo>
                        <a:pt x="1833" y="153"/>
                      </a:lnTo>
                      <a:lnTo>
                        <a:pt x="1864" y="125"/>
                      </a:lnTo>
                      <a:lnTo>
                        <a:pt x="1878" y="120"/>
                      </a:lnTo>
                      <a:lnTo>
                        <a:pt x="1895" y="123"/>
                      </a:lnTo>
                      <a:lnTo>
                        <a:pt x="1918" y="135"/>
                      </a:lnTo>
                      <a:lnTo>
                        <a:pt x="1944" y="163"/>
                      </a:lnTo>
                      <a:lnTo>
                        <a:pt x="1985" y="178"/>
                      </a:lnTo>
                      <a:lnTo>
                        <a:pt x="1997" y="186"/>
                      </a:lnTo>
                      <a:lnTo>
                        <a:pt x="1999" y="202"/>
                      </a:lnTo>
                      <a:lnTo>
                        <a:pt x="1989" y="230"/>
                      </a:lnTo>
                      <a:lnTo>
                        <a:pt x="1977" y="252"/>
                      </a:lnTo>
                      <a:lnTo>
                        <a:pt x="1962" y="297"/>
                      </a:lnTo>
                      <a:lnTo>
                        <a:pt x="1987" y="357"/>
                      </a:lnTo>
                      <a:lnTo>
                        <a:pt x="2048" y="360"/>
                      </a:lnTo>
                      <a:lnTo>
                        <a:pt x="2082" y="382"/>
                      </a:lnTo>
                      <a:lnTo>
                        <a:pt x="2099" y="390"/>
                      </a:lnTo>
                      <a:lnTo>
                        <a:pt x="2113" y="383"/>
                      </a:lnTo>
                      <a:lnTo>
                        <a:pt x="2145" y="320"/>
                      </a:lnTo>
                      <a:lnTo>
                        <a:pt x="2167" y="291"/>
                      </a:lnTo>
                      <a:lnTo>
                        <a:pt x="2207" y="250"/>
                      </a:lnTo>
                      <a:lnTo>
                        <a:pt x="2304" y="180"/>
                      </a:lnTo>
                      <a:lnTo>
                        <a:pt x="2594" y="35"/>
                      </a:lnTo>
                      <a:close/>
                    </a:path>
                  </a:pathLst>
                </a:custGeom>
                <a:solidFill>
                  <a:srgbClr val="EEE730"/>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06" name="Marijampoles" descr="{&quot;Key&quot;:&quot;marijampoles&quot;,&quot;Name&quot;:&quot;Marijampoles&quot;,&quot;Value&quot;:1.0,&quot;Formula&quot;:&quot;&quot;,&quot;Text&quot;:&quot;&quot;,&quot;OfficeApplication&quot;:1,&quot;HasValue&quot;:true}">
                  <a:extLst>
                    <a:ext uri="{FF2B5EF4-FFF2-40B4-BE49-F238E27FC236}">
                      <a16:creationId xmlns:a16="http://schemas.microsoft.com/office/drawing/2014/main" id="{FA8DB86E-BEF7-7F19-320F-8DD6E175FA4F}"/>
                    </a:ext>
                  </a:extLst>
                </p:cNvPr>
                <p:cNvSpPr>
                  <a:spLocks/>
                </p:cNvSpPr>
                <p:nvPr/>
              </p:nvSpPr>
              <p:spPr bwMode="auto">
                <a:xfrm>
                  <a:off x="2904" y="2615"/>
                  <a:ext cx="872" cy="1099"/>
                </a:xfrm>
                <a:custGeom>
                  <a:avLst/>
                  <a:gdLst>
                    <a:gd name="T0" fmla="*/ 1984 w 2564"/>
                    <a:gd name="T1" fmla="*/ 209 h 3230"/>
                    <a:gd name="T2" fmla="*/ 2132 w 2564"/>
                    <a:gd name="T3" fmla="*/ 275 h 3230"/>
                    <a:gd name="T4" fmla="*/ 2047 w 2564"/>
                    <a:gd name="T5" fmla="*/ 338 h 3230"/>
                    <a:gd name="T6" fmla="*/ 1941 w 2564"/>
                    <a:gd name="T7" fmla="*/ 449 h 3230"/>
                    <a:gd name="T8" fmla="*/ 1772 w 2564"/>
                    <a:gd name="T9" fmla="*/ 483 h 3230"/>
                    <a:gd name="T10" fmla="*/ 1870 w 2564"/>
                    <a:gd name="T11" fmla="*/ 573 h 3230"/>
                    <a:gd name="T12" fmla="*/ 2011 w 2564"/>
                    <a:gd name="T13" fmla="*/ 764 h 3230"/>
                    <a:gd name="T14" fmla="*/ 2189 w 2564"/>
                    <a:gd name="T15" fmla="*/ 805 h 3230"/>
                    <a:gd name="T16" fmla="*/ 2251 w 2564"/>
                    <a:gd name="T17" fmla="*/ 962 h 3230"/>
                    <a:gd name="T18" fmla="*/ 2261 w 2564"/>
                    <a:gd name="T19" fmla="*/ 1103 h 3230"/>
                    <a:gd name="T20" fmla="*/ 2220 w 2564"/>
                    <a:gd name="T21" fmla="*/ 1212 h 3230"/>
                    <a:gd name="T22" fmla="*/ 2285 w 2564"/>
                    <a:gd name="T23" fmla="*/ 1280 h 3230"/>
                    <a:gd name="T24" fmla="*/ 2324 w 2564"/>
                    <a:gd name="T25" fmla="*/ 1385 h 3230"/>
                    <a:gd name="T26" fmla="*/ 2344 w 2564"/>
                    <a:gd name="T27" fmla="*/ 1672 h 3230"/>
                    <a:gd name="T28" fmla="*/ 2234 w 2564"/>
                    <a:gd name="T29" fmla="*/ 1733 h 3230"/>
                    <a:gd name="T30" fmla="*/ 2286 w 2564"/>
                    <a:gd name="T31" fmla="*/ 1797 h 3230"/>
                    <a:gd name="T32" fmla="*/ 2329 w 2564"/>
                    <a:gd name="T33" fmla="*/ 1905 h 3230"/>
                    <a:gd name="T34" fmla="*/ 2382 w 2564"/>
                    <a:gd name="T35" fmla="*/ 2009 h 3230"/>
                    <a:gd name="T36" fmla="*/ 2494 w 2564"/>
                    <a:gd name="T37" fmla="*/ 2064 h 3230"/>
                    <a:gd name="T38" fmla="*/ 2564 w 2564"/>
                    <a:gd name="T39" fmla="*/ 2240 h 3230"/>
                    <a:gd name="T40" fmla="*/ 2405 w 2564"/>
                    <a:gd name="T41" fmla="*/ 2312 h 3230"/>
                    <a:gd name="T42" fmla="*/ 2291 w 2564"/>
                    <a:gd name="T43" fmla="*/ 2198 h 3230"/>
                    <a:gd name="T44" fmla="*/ 2060 w 2564"/>
                    <a:gd name="T45" fmla="*/ 2394 h 3230"/>
                    <a:gd name="T46" fmla="*/ 1897 w 2564"/>
                    <a:gd name="T47" fmla="*/ 2593 h 3230"/>
                    <a:gd name="T48" fmla="*/ 1897 w 2564"/>
                    <a:gd name="T49" fmla="*/ 2669 h 3230"/>
                    <a:gd name="T50" fmla="*/ 1814 w 2564"/>
                    <a:gd name="T51" fmla="*/ 2722 h 3230"/>
                    <a:gd name="T52" fmla="*/ 1670 w 2564"/>
                    <a:gd name="T53" fmla="*/ 2878 h 3230"/>
                    <a:gd name="T54" fmla="*/ 1641 w 2564"/>
                    <a:gd name="T55" fmla="*/ 2998 h 3230"/>
                    <a:gd name="T56" fmla="*/ 1581 w 2564"/>
                    <a:gd name="T57" fmla="*/ 3194 h 3230"/>
                    <a:gd name="T58" fmla="*/ 1159 w 2564"/>
                    <a:gd name="T59" fmla="*/ 2949 h 3230"/>
                    <a:gd name="T60" fmla="*/ 977 w 2564"/>
                    <a:gd name="T61" fmla="*/ 2927 h 3230"/>
                    <a:gd name="T62" fmla="*/ 985 w 2564"/>
                    <a:gd name="T63" fmla="*/ 2793 h 3230"/>
                    <a:gd name="T64" fmla="*/ 854 w 2564"/>
                    <a:gd name="T65" fmla="*/ 2687 h 3230"/>
                    <a:gd name="T66" fmla="*/ 737 w 2564"/>
                    <a:gd name="T67" fmla="*/ 2667 h 3230"/>
                    <a:gd name="T68" fmla="*/ 455 w 2564"/>
                    <a:gd name="T69" fmla="*/ 2724 h 3230"/>
                    <a:gd name="T70" fmla="*/ 219 w 2564"/>
                    <a:gd name="T71" fmla="*/ 2260 h 3230"/>
                    <a:gd name="T72" fmla="*/ 287 w 2564"/>
                    <a:gd name="T73" fmla="*/ 1695 h 3230"/>
                    <a:gd name="T74" fmla="*/ 330 w 2564"/>
                    <a:gd name="T75" fmla="*/ 1478 h 3230"/>
                    <a:gd name="T76" fmla="*/ 351 w 2564"/>
                    <a:gd name="T77" fmla="*/ 1402 h 3230"/>
                    <a:gd name="T78" fmla="*/ 457 w 2564"/>
                    <a:gd name="T79" fmla="*/ 1292 h 3230"/>
                    <a:gd name="T80" fmla="*/ 587 w 2564"/>
                    <a:gd name="T81" fmla="*/ 1079 h 3230"/>
                    <a:gd name="T82" fmla="*/ 504 w 2564"/>
                    <a:gd name="T83" fmla="*/ 784 h 3230"/>
                    <a:gd name="T84" fmla="*/ 355 w 2564"/>
                    <a:gd name="T85" fmla="*/ 634 h 3230"/>
                    <a:gd name="T86" fmla="*/ 286 w 2564"/>
                    <a:gd name="T87" fmla="*/ 564 h 3230"/>
                    <a:gd name="T88" fmla="*/ 79 w 2564"/>
                    <a:gd name="T89" fmla="*/ 419 h 3230"/>
                    <a:gd name="T90" fmla="*/ 58 w 2564"/>
                    <a:gd name="T91" fmla="*/ 125 h 3230"/>
                    <a:gd name="T92" fmla="*/ 155 w 2564"/>
                    <a:gd name="T93" fmla="*/ 179 h 3230"/>
                    <a:gd name="T94" fmla="*/ 527 w 2564"/>
                    <a:gd name="T95" fmla="*/ 63 h 3230"/>
                    <a:gd name="T96" fmla="*/ 807 w 2564"/>
                    <a:gd name="T97" fmla="*/ 37 h 3230"/>
                    <a:gd name="T98" fmla="*/ 1785 w 2564"/>
                    <a:gd name="T99" fmla="*/ 99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4" h="3230">
                      <a:moveTo>
                        <a:pt x="1785" y="99"/>
                      </a:moveTo>
                      <a:lnTo>
                        <a:pt x="1829" y="112"/>
                      </a:lnTo>
                      <a:lnTo>
                        <a:pt x="1937" y="203"/>
                      </a:lnTo>
                      <a:lnTo>
                        <a:pt x="1984" y="209"/>
                      </a:lnTo>
                      <a:lnTo>
                        <a:pt x="2032" y="202"/>
                      </a:lnTo>
                      <a:lnTo>
                        <a:pt x="2080" y="205"/>
                      </a:lnTo>
                      <a:lnTo>
                        <a:pt x="2120" y="242"/>
                      </a:lnTo>
                      <a:lnTo>
                        <a:pt x="2132" y="275"/>
                      </a:lnTo>
                      <a:lnTo>
                        <a:pt x="2131" y="309"/>
                      </a:lnTo>
                      <a:lnTo>
                        <a:pt x="2115" y="324"/>
                      </a:lnTo>
                      <a:lnTo>
                        <a:pt x="2072" y="329"/>
                      </a:lnTo>
                      <a:lnTo>
                        <a:pt x="2047" y="338"/>
                      </a:lnTo>
                      <a:lnTo>
                        <a:pt x="2025" y="366"/>
                      </a:lnTo>
                      <a:lnTo>
                        <a:pt x="2001" y="414"/>
                      </a:lnTo>
                      <a:lnTo>
                        <a:pt x="1976" y="441"/>
                      </a:lnTo>
                      <a:lnTo>
                        <a:pt x="1941" y="449"/>
                      </a:lnTo>
                      <a:lnTo>
                        <a:pt x="1849" y="439"/>
                      </a:lnTo>
                      <a:lnTo>
                        <a:pt x="1826" y="444"/>
                      </a:lnTo>
                      <a:lnTo>
                        <a:pt x="1803" y="454"/>
                      </a:lnTo>
                      <a:lnTo>
                        <a:pt x="1772" y="483"/>
                      </a:lnTo>
                      <a:lnTo>
                        <a:pt x="1760" y="505"/>
                      </a:lnTo>
                      <a:lnTo>
                        <a:pt x="1756" y="525"/>
                      </a:lnTo>
                      <a:lnTo>
                        <a:pt x="1766" y="546"/>
                      </a:lnTo>
                      <a:lnTo>
                        <a:pt x="1870" y="573"/>
                      </a:lnTo>
                      <a:lnTo>
                        <a:pt x="1893" y="598"/>
                      </a:lnTo>
                      <a:lnTo>
                        <a:pt x="1912" y="623"/>
                      </a:lnTo>
                      <a:lnTo>
                        <a:pt x="1960" y="775"/>
                      </a:lnTo>
                      <a:lnTo>
                        <a:pt x="2011" y="764"/>
                      </a:lnTo>
                      <a:lnTo>
                        <a:pt x="2061" y="737"/>
                      </a:lnTo>
                      <a:lnTo>
                        <a:pt x="2092" y="740"/>
                      </a:lnTo>
                      <a:lnTo>
                        <a:pt x="2131" y="759"/>
                      </a:lnTo>
                      <a:lnTo>
                        <a:pt x="2189" y="805"/>
                      </a:lnTo>
                      <a:lnTo>
                        <a:pt x="2235" y="854"/>
                      </a:lnTo>
                      <a:lnTo>
                        <a:pt x="2251" y="877"/>
                      </a:lnTo>
                      <a:lnTo>
                        <a:pt x="2257" y="898"/>
                      </a:lnTo>
                      <a:lnTo>
                        <a:pt x="2251" y="962"/>
                      </a:lnTo>
                      <a:lnTo>
                        <a:pt x="2259" y="1003"/>
                      </a:lnTo>
                      <a:lnTo>
                        <a:pt x="2277" y="1052"/>
                      </a:lnTo>
                      <a:lnTo>
                        <a:pt x="2285" y="1090"/>
                      </a:lnTo>
                      <a:lnTo>
                        <a:pt x="2261" y="1103"/>
                      </a:lnTo>
                      <a:lnTo>
                        <a:pt x="2239" y="1154"/>
                      </a:lnTo>
                      <a:lnTo>
                        <a:pt x="2216" y="1180"/>
                      </a:lnTo>
                      <a:lnTo>
                        <a:pt x="2212" y="1199"/>
                      </a:lnTo>
                      <a:lnTo>
                        <a:pt x="2220" y="1212"/>
                      </a:lnTo>
                      <a:lnTo>
                        <a:pt x="2256" y="1213"/>
                      </a:lnTo>
                      <a:lnTo>
                        <a:pt x="2272" y="1219"/>
                      </a:lnTo>
                      <a:lnTo>
                        <a:pt x="2289" y="1242"/>
                      </a:lnTo>
                      <a:lnTo>
                        <a:pt x="2285" y="1280"/>
                      </a:lnTo>
                      <a:lnTo>
                        <a:pt x="2292" y="1304"/>
                      </a:lnTo>
                      <a:lnTo>
                        <a:pt x="2312" y="1333"/>
                      </a:lnTo>
                      <a:lnTo>
                        <a:pt x="2322" y="1358"/>
                      </a:lnTo>
                      <a:lnTo>
                        <a:pt x="2324" y="1385"/>
                      </a:lnTo>
                      <a:lnTo>
                        <a:pt x="2319" y="1432"/>
                      </a:lnTo>
                      <a:lnTo>
                        <a:pt x="2357" y="1603"/>
                      </a:lnTo>
                      <a:lnTo>
                        <a:pt x="2355" y="1639"/>
                      </a:lnTo>
                      <a:lnTo>
                        <a:pt x="2344" y="1672"/>
                      </a:lnTo>
                      <a:lnTo>
                        <a:pt x="2324" y="1684"/>
                      </a:lnTo>
                      <a:lnTo>
                        <a:pt x="2271" y="1703"/>
                      </a:lnTo>
                      <a:lnTo>
                        <a:pt x="2249" y="1714"/>
                      </a:lnTo>
                      <a:lnTo>
                        <a:pt x="2234" y="1733"/>
                      </a:lnTo>
                      <a:lnTo>
                        <a:pt x="2234" y="1748"/>
                      </a:lnTo>
                      <a:lnTo>
                        <a:pt x="2244" y="1758"/>
                      </a:lnTo>
                      <a:lnTo>
                        <a:pt x="2267" y="1774"/>
                      </a:lnTo>
                      <a:lnTo>
                        <a:pt x="2286" y="1797"/>
                      </a:lnTo>
                      <a:lnTo>
                        <a:pt x="2346" y="1819"/>
                      </a:lnTo>
                      <a:lnTo>
                        <a:pt x="2364" y="1844"/>
                      </a:lnTo>
                      <a:lnTo>
                        <a:pt x="2362" y="1864"/>
                      </a:lnTo>
                      <a:lnTo>
                        <a:pt x="2329" y="1905"/>
                      </a:lnTo>
                      <a:lnTo>
                        <a:pt x="2317" y="1932"/>
                      </a:lnTo>
                      <a:lnTo>
                        <a:pt x="2321" y="1954"/>
                      </a:lnTo>
                      <a:lnTo>
                        <a:pt x="2335" y="1972"/>
                      </a:lnTo>
                      <a:lnTo>
                        <a:pt x="2382" y="2009"/>
                      </a:lnTo>
                      <a:lnTo>
                        <a:pt x="2407" y="2044"/>
                      </a:lnTo>
                      <a:lnTo>
                        <a:pt x="2430" y="2064"/>
                      </a:lnTo>
                      <a:lnTo>
                        <a:pt x="2455" y="2069"/>
                      </a:lnTo>
                      <a:lnTo>
                        <a:pt x="2494" y="2064"/>
                      </a:lnTo>
                      <a:lnTo>
                        <a:pt x="2509" y="2070"/>
                      </a:lnTo>
                      <a:lnTo>
                        <a:pt x="2522" y="2095"/>
                      </a:lnTo>
                      <a:lnTo>
                        <a:pt x="2559" y="2203"/>
                      </a:lnTo>
                      <a:lnTo>
                        <a:pt x="2564" y="2240"/>
                      </a:lnTo>
                      <a:lnTo>
                        <a:pt x="2557" y="2268"/>
                      </a:lnTo>
                      <a:lnTo>
                        <a:pt x="2540" y="2293"/>
                      </a:lnTo>
                      <a:lnTo>
                        <a:pt x="2515" y="2343"/>
                      </a:lnTo>
                      <a:lnTo>
                        <a:pt x="2405" y="2312"/>
                      </a:lnTo>
                      <a:lnTo>
                        <a:pt x="2366" y="2272"/>
                      </a:lnTo>
                      <a:lnTo>
                        <a:pt x="2349" y="2242"/>
                      </a:lnTo>
                      <a:lnTo>
                        <a:pt x="2314" y="2205"/>
                      </a:lnTo>
                      <a:lnTo>
                        <a:pt x="2291" y="2198"/>
                      </a:lnTo>
                      <a:lnTo>
                        <a:pt x="2271" y="2203"/>
                      </a:lnTo>
                      <a:lnTo>
                        <a:pt x="2092" y="2347"/>
                      </a:lnTo>
                      <a:lnTo>
                        <a:pt x="2075" y="2367"/>
                      </a:lnTo>
                      <a:lnTo>
                        <a:pt x="2060" y="2394"/>
                      </a:lnTo>
                      <a:lnTo>
                        <a:pt x="2055" y="2427"/>
                      </a:lnTo>
                      <a:lnTo>
                        <a:pt x="2061" y="2494"/>
                      </a:lnTo>
                      <a:lnTo>
                        <a:pt x="2057" y="2532"/>
                      </a:lnTo>
                      <a:lnTo>
                        <a:pt x="1897" y="2593"/>
                      </a:lnTo>
                      <a:lnTo>
                        <a:pt x="1877" y="2612"/>
                      </a:lnTo>
                      <a:lnTo>
                        <a:pt x="1861" y="2637"/>
                      </a:lnTo>
                      <a:lnTo>
                        <a:pt x="1871" y="2652"/>
                      </a:lnTo>
                      <a:lnTo>
                        <a:pt x="1897" y="2669"/>
                      </a:lnTo>
                      <a:lnTo>
                        <a:pt x="1902" y="2679"/>
                      </a:lnTo>
                      <a:lnTo>
                        <a:pt x="1899" y="2699"/>
                      </a:lnTo>
                      <a:lnTo>
                        <a:pt x="1881" y="2709"/>
                      </a:lnTo>
                      <a:lnTo>
                        <a:pt x="1814" y="2722"/>
                      </a:lnTo>
                      <a:lnTo>
                        <a:pt x="1762" y="2742"/>
                      </a:lnTo>
                      <a:lnTo>
                        <a:pt x="1731" y="2767"/>
                      </a:lnTo>
                      <a:lnTo>
                        <a:pt x="1694" y="2815"/>
                      </a:lnTo>
                      <a:lnTo>
                        <a:pt x="1670" y="2878"/>
                      </a:lnTo>
                      <a:lnTo>
                        <a:pt x="1664" y="2909"/>
                      </a:lnTo>
                      <a:lnTo>
                        <a:pt x="1647" y="2948"/>
                      </a:lnTo>
                      <a:lnTo>
                        <a:pt x="1641" y="2973"/>
                      </a:lnTo>
                      <a:lnTo>
                        <a:pt x="1641" y="2998"/>
                      </a:lnTo>
                      <a:lnTo>
                        <a:pt x="1650" y="3045"/>
                      </a:lnTo>
                      <a:lnTo>
                        <a:pt x="1630" y="3163"/>
                      </a:lnTo>
                      <a:lnTo>
                        <a:pt x="1624" y="3230"/>
                      </a:lnTo>
                      <a:lnTo>
                        <a:pt x="1581" y="3194"/>
                      </a:lnTo>
                      <a:lnTo>
                        <a:pt x="1410" y="3129"/>
                      </a:lnTo>
                      <a:lnTo>
                        <a:pt x="1329" y="3079"/>
                      </a:lnTo>
                      <a:lnTo>
                        <a:pt x="1197" y="2968"/>
                      </a:lnTo>
                      <a:lnTo>
                        <a:pt x="1159" y="2949"/>
                      </a:lnTo>
                      <a:lnTo>
                        <a:pt x="1115" y="2959"/>
                      </a:lnTo>
                      <a:lnTo>
                        <a:pt x="1065" y="2980"/>
                      </a:lnTo>
                      <a:lnTo>
                        <a:pt x="1016" y="2980"/>
                      </a:lnTo>
                      <a:lnTo>
                        <a:pt x="977" y="2927"/>
                      </a:lnTo>
                      <a:lnTo>
                        <a:pt x="979" y="2889"/>
                      </a:lnTo>
                      <a:lnTo>
                        <a:pt x="990" y="2848"/>
                      </a:lnTo>
                      <a:lnTo>
                        <a:pt x="999" y="2813"/>
                      </a:lnTo>
                      <a:lnTo>
                        <a:pt x="985" y="2793"/>
                      </a:lnTo>
                      <a:lnTo>
                        <a:pt x="912" y="2784"/>
                      </a:lnTo>
                      <a:lnTo>
                        <a:pt x="887" y="2768"/>
                      </a:lnTo>
                      <a:lnTo>
                        <a:pt x="875" y="2744"/>
                      </a:lnTo>
                      <a:lnTo>
                        <a:pt x="854" y="2687"/>
                      </a:lnTo>
                      <a:lnTo>
                        <a:pt x="830" y="2664"/>
                      </a:lnTo>
                      <a:lnTo>
                        <a:pt x="809" y="2659"/>
                      </a:lnTo>
                      <a:lnTo>
                        <a:pt x="760" y="2669"/>
                      </a:lnTo>
                      <a:lnTo>
                        <a:pt x="737" y="2667"/>
                      </a:lnTo>
                      <a:lnTo>
                        <a:pt x="610" y="2600"/>
                      </a:lnTo>
                      <a:lnTo>
                        <a:pt x="565" y="2594"/>
                      </a:lnTo>
                      <a:lnTo>
                        <a:pt x="512" y="2619"/>
                      </a:lnTo>
                      <a:lnTo>
                        <a:pt x="455" y="2724"/>
                      </a:lnTo>
                      <a:lnTo>
                        <a:pt x="416" y="2757"/>
                      </a:lnTo>
                      <a:lnTo>
                        <a:pt x="287" y="2529"/>
                      </a:lnTo>
                      <a:lnTo>
                        <a:pt x="231" y="2403"/>
                      </a:lnTo>
                      <a:lnTo>
                        <a:pt x="219" y="2260"/>
                      </a:lnTo>
                      <a:lnTo>
                        <a:pt x="234" y="1975"/>
                      </a:lnTo>
                      <a:lnTo>
                        <a:pt x="281" y="1802"/>
                      </a:lnTo>
                      <a:lnTo>
                        <a:pt x="290" y="1734"/>
                      </a:lnTo>
                      <a:lnTo>
                        <a:pt x="287" y="1695"/>
                      </a:lnTo>
                      <a:lnTo>
                        <a:pt x="275" y="1610"/>
                      </a:lnTo>
                      <a:lnTo>
                        <a:pt x="275" y="1573"/>
                      </a:lnTo>
                      <a:lnTo>
                        <a:pt x="284" y="1548"/>
                      </a:lnTo>
                      <a:lnTo>
                        <a:pt x="330" y="1478"/>
                      </a:lnTo>
                      <a:lnTo>
                        <a:pt x="331" y="1464"/>
                      </a:lnTo>
                      <a:lnTo>
                        <a:pt x="321" y="1430"/>
                      </a:lnTo>
                      <a:lnTo>
                        <a:pt x="326" y="1412"/>
                      </a:lnTo>
                      <a:lnTo>
                        <a:pt x="351" y="1402"/>
                      </a:lnTo>
                      <a:lnTo>
                        <a:pt x="374" y="1382"/>
                      </a:lnTo>
                      <a:lnTo>
                        <a:pt x="411" y="1362"/>
                      </a:lnTo>
                      <a:lnTo>
                        <a:pt x="427" y="1342"/>
                      </a:lnTo>
                      <a:lnTo>
                        <a:pt x="457" y="1292"/>
                      </a:lnTo>
                      <a:lnTo>
                        <a:pt x="522" y="1243"/>
                      </a:lnTo>
                      <a:lnTo>
                        <a:pt x="555" y="1208"/>
                      </a:lnTo>
                      <a:lnTo>
                        <a:pt x="582" y="1144"/>
                      </a:lnTo>
                      <a:lnTo>
                        <a:pt x="587" y="1079"/>
                      </a:lnTo>
                      <a:lnTo>
                        <a:pt x="579" y="1010"/>
                      </a:lnTo>
                      <a:lnTo>
                        <a:pt x="547" y="862"/>
                      </a:lnTo>
                      <a:lnTo>
                        <a:pt x="530" y="814"/>
                      </a:lnTo>
                      <a:lnTo>
                        <a:pt x="504" y="784"/>
                      </a:lnTo>
                      <a:lnTo>
                        <a:pt x="377" y="724"/>
                      </a:lnTo>
                      <a:lnTo>
                        <a:pt x="360" y="695"/>
                      </a:lnTo>
                      <a:lnTo>
                        <a:pt x="384" y="645"/>
                      </a:lnTo>
                      <a:lnTo>
                        <a:pt x="355" y="634"/>
                      </a:lnTo>
                      <a:lnTo>
                        <a:pt x="335" y="612"/>
                      </a:lnTo>
                      <a:lnTo>
                        <a:pt x="320" y="587"/>
                      </a:lnTo>
                      <a:lnTo>
                        <a:pt x="306" y="570"/>
                      </a:lnTo>
                      <a:lnTo>
                        <a:pt x="286" y="564"/>
                      </a:lnTo>
                      <a:lnTo>
                        <a:pt x="166" y="565"/>
                      </a:lnTo>
                      <a:lnTo>
                        <a:pt x="131" y="547"/>
                      </a:lnTo>
                      <a:lnTo>
                        <a:pt x="106" y="502"/>
                      </a:lnTo>
                      <a:lnTo>
                        <a:pt x="79" y="419"/>
                      </a:lnTo>
                      <a:lnTo>
                        <a:pt x="42" y="252"/>
                      </a:lnTo>
                      <a:lnTo>
                        <a:pt x="20" y="177"/>
                      </a:lnTo>
                      <a:lnTo>
                        <a:pt x="0" y="153"/>
                      </a:lnTo>
                      <a:lnTo>
                        <a:pt x="58" y="125"/>
                      </a:lnTo>
                      <a:lnTo>
                        <a:pt x="76" y="144"/>
                      </a:lnTo>
                      <a:lnTo>
                        <a:pt x="115" y="173"/>
                      </a:lnTo>
                      <a:lnTo>
                        <a:pt x="126" y="178"/>
                      </a:lnTo>
                      <a:lnTo>
                        <a:pt x="155" y="179"/>
                      </a:lnTo>
                      <a:lnTo>
                        <a:pt x="333" y="147"/>
                      </a:lnTo>
                      <a:lnTo>
                        <a:pt x="397" y="118"/>
                      </a:lnTo>
                      <a:lnTo>
                        <a:pt x="422" y="99"/>
                      </a:lnTo>
                      <a:lnTo>
                        <a:pt x="527" y="63"/>
                      </a:lnTo>
                      <a:lnTo>
                        <a:pt x="636" y="48"/>
                      </a:lnTo>
                      <a:lnTo>
                        <a:pt x="751" y="80"/>
                      </a:lnTo>
                      <a:lnTo>
                        <a:pt x="781" y="60"/>
                      </a:lnTo>
                      <a:lnTo>
                        <a:pt x="807" y="37"/>
                      </a:lnTo>
                      <a:lnTo>
                        <a:pt x="847" y="18"/>
                      </a:lnTo>
                      <a:lnTo>
                        <a:pt x="913" y="0"/>
                      </a:lnTo>
                      <a:lnTo>
                        <a:pt x="1588" y="127"/>
                      </a:lnTo>
                      <a:lnTo>
                        <a:pt x="1785" y="99"/>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07" name="Panevezio" descr="{&quot;Key&quot;:&quot;panevezio&quot;,&quot;Name&quot;:&quot;Panevezio&quot;,&quot;Value&quot;:1.0,&quot;Formula&quot;:&quot;&quot;,&quot;Text&quot;:&quot;&quot;,&quot;OfficeApplication&quot;:1,&quot;HasValue&quot;:true}">
                  <a:extLst>
                    <a:ext uri="{FF2B5EF4-FFF2-40B4-BE49-F238E27FC236}">
                      <a16:creationId xmlns:a16="http://schemas.microsoft.com/office/drawing/2014/main" id="{421890F6-8B80-7609-7F95-84B3335664B0}"/>
                    </a:ext>
                  </a:extLst>
                </p:cNvPr>
                <p:cNvSpPr>
                  <a:spLocks/>
                </p:cNvSpPr>
                <p:nvPr/>
              </p:nvSpPr>
              <p:spPr bwMode="auto">
                <a:xfrm>
                  <a:off x="3840" y="896"/>
                  <a:ext cx="1512" cy="1354"/>
                </a:xfrm>
                <a:custGeom>
                  <a:avLst/>
                  <a:gdLst>
                    <a:gd name="T0" fmla="*/ 4386 w 4445"/>
                    <a:gd name="T1" fmla="*/ 2057 h 3981"/>
                    <a:gd name="T2" fmla="*/ 4252 w 4445"/>
                    <a:gd name="T3" fmla="*/ 2218 h 3981"/>
                    <a:gd name="T4" fmla="*/ 4120 w 4445"/>
                    <a:gd name="T5" fmla="*/ 2541 h 3981"/>
                    <a:gd name="T6" fmla="*/ 3990 w 4445"/>
                    <a:gd name="T7" fmla="*/ 2534 h 3981"/>
                    <a:gd name="T8" fmla="*/ 3844 w 4445"/>
                    <a:gd name="T9" fmla="*/ 2659 h 3981"/>
                    <a:gd name="T10" fmla="*/ 3440 w 4445"/>
                    <a:gd name="T11" fmla="*/ 2737 h 3981"/>
                    <a:gd name="T12" fmla="*/ 3337 w 4445"/>
                    <a:gd name="T13" fmla="*/ 2654 h 3981"/>
                    <a:gd name="T14" fmla="*/ 3259 w 4445"/>
                    <a:gd name="T15" fmla="*/ 2615 h 3981"/>
                    <a:gd name="T16" fmla="*/ 3017 w 4445"/>
                    <a:gd name="T17" fmla="*/ 2684 h 3981"/>
                    <a:gd name="T18" fmla="*/ 2949 w 4445"/>
                    <a:gd name="T19" fmla="*/ 2758 h 3981"/>
                    <a:gd name="T20" fmla="*/ 2551 w 4445"/>
                    <a:gd name="T21" fmla="*/ 2864 h 3981"/>
                    <a:gd name="T22" fmla="*/ 2505 w 4445"/>
                    <a:gd name="T23" fmla="*/ 2761 h 3981"/>
                    <a:gd name="T24" fmla="*/ 2205 w 4445"/>
                    <a:gd name="T25" fmla="*/ 2726 h 3981"/>
                    <a:gd name="T26" fmla="*/ 2064 w 4445"/>
                    <a:gd name="T27" fmla="*/ 2764 h 3981"/>
                    <a:gd name="T28" fmla="*/ 1907 w 4445"/>
                    <a:gd name="T29" fmla="*/ 2764 h 3981"/>
                    <a:gd name="T30" fmla="*/ 1750 w 4445"/>
                    <a:gd name="T31" fmla="*/ 2859 h 3981"/>
                    <a:gd name="T32" fmla="*/ 1776 w 4445"/>
                    <a:gd name="T33" fmla="*/ 2981 h 3981"/>
                    <a:gd name="T34" fmla="*/ 1637 w 4445"/>
                    <a:gd name="T35" fmla="*/ 2968 h 3981"/>
                    <a:gd name="T36" fmla="*/ 1701 w 4445"/>
                    <a:gd name="T37" fmla="*/ 3053 h 3981"/>
                    <a:gd name="T38" fmla="*/ 1692 w 4445"/>
                    <a:gd name="T39" fmla="*/ 3208 h 3981"/>
                    <a:gd name="T40" fmla="*/ 1655 w 4445"/>
                    <a:gd name="T41" fmla="*/ 3388 h 3981"/>
                    <a:gd name="T42" fmla="*/ 1557 w 4445"/>
                    <a:gd name="T43" fmla="*/ 3529 h 3981"/>
                    <a:gd name="T44" fmla="*/ 1626 w 4445"/>
                    <a:gd name="T45" fmla="*/ 3632 h 3981"/>
                    <a:gd name="T46" fmla="*/ 1480 w 4445"/>
                    <a:gd name="T47" fmla="*/ 3618 h 3981"/>
                    <a:gd name="T48" fmla="*/ 1394 w 4445"/>
                    <a:gd name="T49" fmla="*/ 3808 h 3981"/>
                    <a:gd name="T50" fmla="*/ 1224 w 4445"/>
                    <a:gd name="T51" fmla="*/ 3933 h 3981"/>
                    <a:gd name="T52" fmla="*/ 1024 w 4445"/>
                    <a:gd name="T53" fmla="*/ 3797 h 3981"/>
                    <a:gd name="T54" fmla="*/ 861 w 4445"/>
                    <a:gd name="T55" fmla="*/ 3793 h 3981"/>
                    <a:gd name="T56" fmla="*/ 726 w 4445"/>
                    <a:gd name="T57" fmla="*/ 3686 h 3981"/>
                    <a:gd name="T58" fmla="*/ 502 w 4445"/>
                    <a:gd name="T59" fmla="*/ 3764 h 3981"/>
                    <a:gd name="T60" fmla="*/ 385 w 4445"/>
                    <a:gd name="T61" fmla="*/ 3812 h 3981"/>
                    <a:gd name="T62" fmla="*/ 390 w 4445"/>
                    <a:gd name="T63" fmla="*/ 3643 h 3981"/>
                    <a:gd name="T64" fmla="*/ 219 w 4445"/>
                    <a:gd name="T65" fmla="*/ 3503 h 3981"/>
                    <a:gd name="T66" fmla="*/ 100 w 4445"/>
                    <a:gd name="T67" fmla="*/ 3453 h 3981"/>
                    <a:gd name="T68" fmla="*/ 0 w 4445"/>
                    <a:gd name="T69" fmla="*/ 3320 h 3981"/>
                    <a:gd name="T70" fmla="*/ 124 w 4445"/>
                    <a:gd name="T71" fmla="*/ 3104 h 3981"/>
                    <a:gd name="T72" fmla="*/ 279 w 4445"/>
                    <a:gd name="T73" fmla="*/ 3067 h 3981"/>
                    <a:gd name="T74" fmla="*/ 285 w 4445"/>
                    <a:gd name="T75" fmla="*/ 2839 h 3981"/>
                    <a:gd name="T76" fmla="*/ 337 w 4445"/>
                    <a:gd name="T77" fmla="*/ 2685 h 3981"/>
                    <a:gd name="T78" fmla="*/ 260 w 4445"/>
                    <a:gd name="T79" fmla="*/ 2453 h 3981"/>
                    <a:gd name="T80" fmla="*/ 230 w 4445"/>
                    <a:gd name="T81" fmla="*/ 2277 h 3981"/>
                    <a:gd name="T82" fmla="*/ 345 w 4445"/>
                    <a:gd name="T83" fmla="*/ 2130 h 3981"/>
                    <a:gd name="T84" fmla="*/ 434 w 4445"/>
                    <a:gd name="T85" fmla="*/ 1904 h 3981"/>
                    <a:gd name="T86" fmla="*/ 351 w 4445"/>
                    <a:gd name="T87" fmla="*/ 1792 h 3981"/>
                    <a:gd name="T88" fmla="*/ 289 w 4445"/>
                    <a:gd name="T89" fmla="*/ 1593 h 3981"/>
                    <a:gd name="T90" fmla="*/ 369 w 4445"/>
                    <a:gd name="T91" fmla="*/ 1529 h 3981"/>
                    <a:gd name="T92" fmla="*/ 475 w 4445"/>
                    <a:gd name="T93" fmla="*/ 1288 h 3981"/>
                    <a:gd name="T94" fmla="*/ 515 w 4445"/>
                    <a:gd name="T95" fmla="*/ 1130 h 3981"/>
                    <a:gd name="T96" fmla="*/ 623 w 4445"/>
                    <a:gd name="T97" fmla="*/ 988 h 3981"/>
                    <a:gd name="T98" fmla="*/ 546 w 4445"/>
                    <a:gd name="T99" fmla="*/ 903 h 3981"/>
                    <a:gd name="T100" fmla="*/ 584 w 4445"/>
                    <a:gd name="T101" fmla="*/ 770 h 3981"/>
                    <a:gd name="T102" fmla="*/ 1026 w 4445"/>
                    <a:gd name="T103" fmla="*/ 580 h 3981"/>
                    <a:gd name="T104" fmla="*/ 1466 w 4445"/>
                    <a:gd name="T105" fmla="*/ 553 h 3981"/>
                    <a:gd name="T106" fmla="*/ 2060 w 4445"/>
                    <a:gd name="T107" fmla="*/ 149 h 3981"/>
                    <a:gd name="T108" fmla="*/ 2131 w 4445"/>
                    <a:gd name="T109" fmla="*/ 0 h 3981"/>
                    <a:gd name="T110" fmla="*/ 2348 w 4445"/>
                    <a:gd name="T111" fmla="*/ 544 h 3981"/>
                    <a:gd name="T112" fmla="*/ 2560 w 4445"/>
                    <a:gd name="T113" fmla="*/ 938 h 3981"/>
                    <a:gd name="T114" fmla="*/ 3658 w 4445"/>
                    <a:gd name="T115" fmla="*/ 1155 h 3981"/>
                    <a:gd name="T116" fmla="*/ 3884 w 4445"/>
                    <a:gd name="T117" fmla="*/ 1358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45" h="3981">
                      <a:moveTo>
                        <a:pt x="4445" y="1851"/>
                      </a:moveTo>
                      <a:lnTo>
                        <a:pt x="4403" y="1926"/>
                      </a:lnTo>
                      <a:lnTo>
                        <a:pt x="4403" y="1994"/>
                      </a:lnTo>
                      <a:lnTo>
                        <a:pt x="4400" y="2032"/>
                      </a:lnTo>
                      <a:lnTo>
                        <a:pt x="4386" y="2057"/>
                      </a:lnTo>
                      <a:lnTo>
                        <a:pt x="4360" y="2094"/>
                      </a:lnTo>
                      <a:lnTo>
                        <a:pt x="4339" y="2117"/>
                      </a:lnTo>
                      <a:lnTo>
                        <a:pt x="4295" y="2149"/>
                      </a:lnTo>
                      <a:lnTo>
                        <a:pt x="4267" y="2184"/>
                      </a:lnTo>
                      <a:lnTo>
                        <a:pt x="4252" y="2218"/>
                      </a:lnTo>
                      <a:lnTo>
                        <a:pt x="4242" y="2261"/>
                      </a:lnTo>
                      <a:lnTo>
                        <a:pt x="4185" y="2348"/>
                      </a:lnTo>
                      <a:lnTo>
                        <a:pt x="4166" y="2401"/>
                      </a:lnTo>
                      <a:lnTo>
                        <a:pt x="4132" y="2519"/>
                      </a:lnTo>
                      <a:lnTo>
                        <a:pt x="4120" y="2541"/>
                      </a:lnTo>
                      <a:lnTo>
                        <a:pt x="4106" y="2549"/>
                      </a:lnTo>
                      <a:lnTo>
                        <a:pt x="4067" y="2543"/>
                      </a:lnTo>
                      <a:lnTo>
                        <a:pt x="4026" y="2525"/>
                      </a:lnTo>
                      <a:lnTo>
                        <a:pt x="4010" y="2522"/>
                      </a:lnTo>
                      <a:lnTo>
                        <a:pt x="3990" y="2534"/>
                      </a:lnTo>
                      <a:lnTo>
                        <a:pt x="3960" y="2598"/>
                      </a:lnTo>
                      <a:lnTo>
                        <a:pt x="3944" y="2622"/>
                      </a:lnTo>
                      <a:lnTo>
                        <a:pt x="3864" y="2714"/>
                      </a:lnTo>
                      <a:lnTo>
                        <a:pt x="3851" y="2668"/>
                      </a:lnTo>
                      <a:lnTo>
                        <a:pt x="3844" y="2659"/>
                      </a:lnTo>
                      <a:lnTo>
                        <a:pt x="3819" y="2653"/>
                      </a:lnTo>
                      <a:lnTo>
                        <a:pt x="3589" y="2661"/>
                      </a:lnTo>
                      <a:lnTo>
                        <a:pt x="3560" y="2668"/>
                      </a:lnTo>
                      <a:lnTo>
                        <a:pt x="3527" y="2692"/>
                      </a:lnTo>
                      <a:lnTo>
                        <a:pt x="3440" y="2737"/>
                      </a:lnTo>
                      <a:lnTo>
                        <a:pt x="3401" y="2675"/>
                      </a:lnTo>
                      <a:lnTo>
                        <a:pt x="3392" y="2658"/>
                      </a:lnTo>
                      <a:lnTo>
                        <a:pt x="3374" y="2642"/>
                      </a:lnTo>
                      <a:lnTo>
                        <a:pt x="3352" y="2643"/>
                      </a:lnTo>
                      <a:lnTo>
                        <a:pt x="3337" y="2654"/>
                      </a:lnTo>
                      <a:lnTo>
                        <a:pt x="3314" y="2678"/>
                      </a:lnTo>
                      <a:lnTo>
                        <a:pt x="3301" y="2680"/>
                      </a:lnTo>
                      <a:lnTo>
                        <a:pt x="3287" y="2673"/>
                      </a:lnTo>
                      <a:lnTo>
                        <a:pt x="3274" y="2654"/>
                      </a:lnTo>
                      <a:lnTo>
                        <a:pt x="3259" y="2615"/>
                      </a:lnTo>
                      <a:lnTo>
                        <a:pt x="3250" y="2588"/>
                      </a:lnTo>
                      <a:lnTo>
                        <a:pt x="3209" y="2547"/>
                      </a:lnTo>
                      <a:lnTo>
                        <a:pt x="3047" y="2639"/>
                      </a:lnTo>
                      <a:lnTo>
                        <a:pt x="3032" y="2657"/>
                      </a:lnTo>
                      <a:lnTo>
                        <a:pt x="3017" y="2684"/>
                      </a:lnTo>
                      <a:lnTo>
                        <a:pt x="3030" y="2740"/>
                      </a:lnTo>
                      <a:lnTo>
                        <a:pt x="3026" y="2767"/>
                      </a:lnTo>
                      <a:lnTo>
                        <a:pt x="3015" y="2775"/>
                      </a:lnTo>
                      <a:lnTo>
                        <a:pt x="2995" y="2773"/>
                      </a:lnTo>
                      <a:lnTo>
                        <a:pt x="2949" y="2758"/>
                      </a:lnTo>
                      <a:lnTo>
                        <a:pt x="2909" y="2762"/>
                      </a:lnTo>
                      <a:lnTo>
                        <a:pt x="2664" y="2859"/>
                      </a:lnTo>
                      <a:lnTo>
                        <a:pt x="2602" y="2871"/>
                      </a:lnTo>
                      <a:lnTo>
                        <a:pt x="2571" y="2872"/>
                      </a:lnTo>
                      <a:lnTo>
                        <a:pt x="2551" y="2864"/>
                      </a:lnTo>
                      <a:lnTo>
                        <a:pt x="2549" y="2853"/>
                      </a:lnTo>
                      <a:lnTo>
                        <a:pt x="2555" y="2819"/>
                      </a:lnTo>
                      <a:lnTo>
                        <a:pt x="2549" y="2804"/>
                      </a:lnTo>
                      <a:lnTo>
                        <a:pt x="2517" y="2777"/>
                      </a:lnTo>
                      <a:lnTo>
                        <a:pt x="2505" y="2761"/>
                      </a:lnTo>
                      <a:lnTo>
                        <a:pt x="2482" y="2724"/>
                      </a:lnTo>
                      <a:lnTo>
                        <a:pt x="2442" y="2698"/>
                      </a:lnTo>
                      <a:lnTo>
                        <a:pt x="2309" y="2687"/>
                      </a:lnTo>
                      <a:lnTo>
                        <a:pt x="2245" y="2703"/>
                      </a:lnTo>
                      <a:lnTo>
                        <a:pt x="2205" y="2726"/>
                      </a:lnTo>
                      <a:lnTo>
                        <a:pt x="2175" y="2729"/>
                      </a:lnTo>
                      <a:lnTo>
                        <a:pt x="2107" y="2723"/>
                      </a:lnTo>
                      <a:lnTo>
                        <a:pt x="2090" y="2728"/>
                      </a:lnTo>
                      <a:lnTo>
                        <a:pt x="2079" y="2738"/>
                      </a:lnTo>
                      <a:lnTo>
                        <a:pt x="2064" y="2764"/>
                      </a:lnTo>
                      <a:lnTo>
                        <a:pt x="2046" y="2777"/>
                      </a:lnTo>
                      <a:lnTo>
                        <a:pt x="2027" y="2774"/>
                      </a:lnTo>
                      <a:lnTo>
                        <a:pt x="1966" y="2748"/>
                      </a:lnTo>
                      <a:lnTo>
                        <a:pt x="1940" y="2751"/>
                      </a:lnTo>
                      <a:lnTo>
                        <a:pt x="1907" y="2764"/>
                      </a:lnTo>
                      <a:lnTo>
                        <a:pt x="1884" y="2769"/>
                      </a:lnTo>
                      <a:lnTo>
                        <a:pt x="1745" y="2748"/>
                      </a:lnTo>
                      <a:lnTo>
                        <a:pt x="1747" y="2796"/>
                      </a:lnTo>
                      <a:lnTo>
                        <a:pt x="1737" y="2842"/>
                      </a:lnTo>
                      <a:lnTo>
                        <a:pt x="1750" y="2859"/>
                      </a:lnTo>
                      <a:lnTo>
                        <a:pt x="1794" y="2894"/>
                      </a:lnTo>
                      <a:lnTo>
                        <a:pt x="1804" y="2917"/>
                      </a:lnTo>
                      <a:lnTo>
                        <a:pt x="1805" y="2934"/>
                      </a:lnTo>
                      <a:lnTo>
                        <a:pt x="1795" y="2961"/>
                      </a:lnTo>
                      <a:lnTo>
                        <a:pt x="1776" y="2981"/>
                      </a:lnTo>
                      <a:lnTo>
                        <a:pt x="1752" y="2987"/>
                      </a:lnTo>
                      <a:lnTo>
                        <a:pt x="1729" y="2976"/>
                      </a:lnTo>
                      <a:lnTo>
                        <a:pt x="1715" y="2959"/>
                      </a:lnTo>
                      <a:lnTo>
                        <a:pt x="1700" y="2951"/>
                      </a:lnTo>
                      <a:lnTo>
                        <a:pt x="1637" y="2968"/>
                      </a:lnTo>
                      <a:lnTo>
                        <a:pt x="1621" y="2983"/>
                      </a:lnTo>
                      <a:lnTo>
                        <a:pt x="1629" y="2998"/>
                      </a:lnTo>
                      <a:lnTo>
                        <a:pt x="1649" y="3013"/>
                      </a:lnTo>
                      <a:lnTo>
                        <a:pt x="1677" y="3031"/>
                      </a:lnTo>
                      <a:lnTo>
                        <a:pt x="1701" y="3053"/>
                      </a:lnTo>
                      <a:lnTo>
                        <a:pt x="1722" y="3087"/>
                      </a:lnTo>
                      <a:lnTo>
                        <a:pt x="1736" y="3133"/>
                      </a:lnTo>
                      <a:lnTo>
                        <a:pt x="1737" y="3158"/>
                      </a:lnTo>
                      <a:lnTo>
                        <a:pt x="1730" y="3177"/>
                      </a:lnTo>
                      <a:lnTo>
                        <a:pt x="1692" y="3208"/>
                      </a:lnTo>
                      <a:lnTo>
                        <a:pt x="1670" y="3231"/>
                      </a:lnTo>
                      <a:lnTo>
                        <a:pt x="1652" y="3262"/>
                      </a:lnTo>
                      <a:lnTo>
                        <a:pt x="1646" y="3297"/>
                      </a:lnTo>
                      <a:lnTo>
                        <a:pt x="1649" y="3361"/>
                      </a:lnTo>
                      <a:lnTo>
                        <a:pt x="1655" y="3388"/>
                      </a:lnTo>
                      <a:lnTo>
                        <a:pt x="1661" y="3402"/>
                      </a:lnTo>
                      <a:lnTo>
                        <a:pt x="1661" y="3426"/>
                      </a:lnTo>
                      <a:lnTo>
                        <a:pt x="1620" y="3496"/>
                      </a:lnTo>
                      <a:lnTo>
                        <a:pt x="1579" y="3508"/>
                      </a:lnTo>
                      <a:lnTo>
                        <a:pt x="1557" y="3529"/>
                      </a:lnTo>
                      <a:lnTo>
                        <a:pt x="1559" y="3548"/>
                      </a:lnTo>
                      <a:lnTo>
                        <a:pt x="1570" y="3568"/>
                      </a:lnTo>
                      <a:lnTo>
                        <a:pt x="1609" y="3597"/>
                      </a:lnTo>
                      <a:lnTo>
                        <a:pt x="1624" y="3613"/>
                      </a:lnTo>
                      <a:lnTo>
                        <a:pt x="1626" y="3632"/>
                      </a:lnTo>
                      <a:lnTo>
                        <a:pt x="1614" y="3648"/>
                      </a:lnTo>
                      <a:lnTo>
                        <a:pt x="1579" y="3654"/>
                      </a:lnTo>
                      <a:lnTo>
                        <a:pt x="1554" y="3648"/>
                      </a:lnTo>
                      <a:lnTo>
                        <a:pt x="1504" y="3622"/>
                      </a:lnTo>
                      <a:lnTo>
                        <a:pt x="1480" y="3618"/>
                      </a:lnTo>
                      <a:lnTo>
                        <a:pt x="1459" y="3628"/>
                      </a:lnTo>
                      <a:lnTo>
                        <a:pt x="1434" y="3671"/>
                      </a:lnTo>
                      <a:lnTo>
                        <a:pt x="1421" y="3707"/>
                      </a:lnTo>
                      <a:lnTo>
                        <a:pt x="1407" y="3772"/>
                      </a:lnTo>
                      <a:lnTo>
                        <a:pt x="1394" y="3808"/>
                      </a:lnTo>
                      <a:lnTo>
                        <a:pt x="1369" y="3848"/>
                      </a:lnTo>
                      <a:lnTo>
                        <a:pt x="1292" y="3931"/>
                      </a:lnTo>
                      <a:lnTo>
                        <a:pt x="1272" y="3941"/>
                      </a:lnTo>
                      <a:lnTo>
                        <a:pt x="1256" y="3931"/>
                      </a:lnTo>
                      <a:lnTo>
                        <a:pt x="1224" y="3933"/>
                      </a:lnTo>
                      <a:lnTo>
                        <a:pt x="1164" y="3981"/>
                      </a:lnTo>
                      <a:lnTo>
                        <a:pt x="1107" y="3922"/>
                      </a:lnTo>
                      <a:lnTo>
                        <a:pt x="1080" y="3854"/>
                      </a:lnTo>
                      <a:lnTo>
                        <a:pt x="1054" y="3822"/>
                      </a:lnTo>
                      <a:lnTo>
                        <a:pt x="1024" y="3797"/>
                      </a:lnTo>
                      <a:lnTo>
                        <a:pt x="924" y="3743"/>
                      </a:lnTo>
                      <a:lnTo>
                        <a:pt x="909" y="3743"/>
                      </a:lnTo>
                      <a:lnTo>
                        <a:pt x="904" y="3779"/>
                      </a:lnTo>
                      <a:lnTo>
                        <a:pt x="890" y="3793"/>
                      </a:lnTo>
                      <a:lnTo>
                        <a:pt x="861" y="3793"/>
                      </a:lnTo>
                      <a:lnTo>
                        <a:pt x="815" y="3779"/>
                      </a:lnTo>
                      <a:lnTo>
                        <a:pt x="791" y="3756"/>
                      </a:lnTo>
                      <a:lnTo>
                        <a:pt x="770" y="3726"/>
                      </a:lnTo>
                      <a:lnTo>
                        <a:pt x="744" y="3693"/>
                      </a:lnTo>
                      <a:lnTo>
                        <a:pt x="726" y="3686"/>
                      </a:lnTo>
                      <a:lnTo>
                        <a:pt x="704" y="3692"/>
                      </a:lnTo>
                      <a:lnTo>
                        <a:pt x="682" y="3711"/>
                      </a:lnTo>
                      <a:lnTo>
                        <a:pt x="579" y="3762"/>
                      </a:lnTo>
                      <a:lnTo>
                        <a:pt x="537" y="3773"/>
                      </a:lnTo>
                      <a:lnTo>
                        <a:pt x="502" y="3764"/>
                      </a:lnTo>
                      <a:lnTo>
                        <a:pt x="475" y="3767"/>
                      </a:lnTo>
                      <a:lnTo>
                        <a:pt x="456" y="3777"/>
                      </a:lnTo>
                      <a:lnTo>
                        <a:pt x="417" y="3813"/>
                      </a:lnTo>
                      <a:lnTo>
                        <a:pt x="396" y="3822"/>
                      </a:lnTo>
                      <a:lnTo>
                        <a:pt x="385" y="3812"/>
                      </a:lnTo>
                      <a:lnTo>
                        <a:pt x="384" y="3792"/>
                      </a:lnTo>
                      <a:lnTo>
                        <a:pt x="397" y="3734"/>
                      </a:lnTo>
                      <a:lnTo>
                        <a:pt x="401" y="3704"/>
                      </a:lnTo>
                      <a:lnTo>
                        <a:pt x="401" y="3672"/>
                      </a:lnTo>
                      <a:lnTo>
                        <a:pt x="390" y="3643"/>
                      </a:lnTo>
                      <a:lnTo>
                        <a:pt x="327" y="3579"/>
                      </a:lnTo>
                      <a:lnTo>
                        <a:pt x="305" y="3549"/>
                      </a:lnTo>
                      <a:lnTo>
                        <a:pt x="262" y="3510"/>
                      </a:lnTo>
                      <a:lnTo>
                        <a:pt x="237" y="3500"/>
                      </a:lnTo>
                      <a:lnTo>
                        <a:pt x="219" y="3503"/>
                      </a:lnTo>
                      <a:lnTo>
                        <a:pt x="201" y="3517"/>
                      </a:lnTo>
                      <a:lnTo>
                        <a:pt x="161" y="3520"/>
                      </a:lnTo>
                      <a:lnTo>
                        <a:pt x="131" y="3508"/>
                      </a:lnTo>
                      <a:lnTo>
                        <a:pt x="110" y="3484"/>
                      </a:lnTo>
                      <a:lnTo>
                        <a:pt x="100" y="3453"/>
                      </a:lnTo>
                      <a:lnTo>
                        <a:pt x="91" y="3387"/>
                      </a:lnTo>
                      <a:lnTo>
                        <a:pt x="84" y="3360"/>
                      </a:lnTo>
                      <a:lnTo>
                        <a:pt x="72" y="3337"/>
                      </a:lnTo>
                      <a:lnTo>
                        <a:pt x="40" y="3322"/>
                      </a:lnTo>
                      <a:lnTo>
                        <a:pt x="0" y="3320"/>
                      </a:lnTo>
                      <a:lnTo>
                        <a:pt x="19" y="3274"/>
                      </a:lnTo>
                      <a:lnTo>
                        <a:pt x="52" y="3227"/>
                      </a:lnTo>
                      <a:lnTo>
                        <a:pt x="84" y="3164"/>
                      </a:lnTo>
                      <a:lnTo>
                        <a:pt x="102" y="3115"/>
                      </a:lnTo>
                      <a:lnTo>
                        <a:pt x="124" y="3104"/>
                      </a:lnTo>
                      <a:lnTo>
                        <a:pt x="170" y="3107"/>
                      </a:lnTo>
                      <a:lnTo>
                        <a:pt x="191" y="3098"/>
                      </a:lnTo>
                      <a:lnTo>
                        <a:pt x="220" y="3069"/>
                      </a:lnTo>
                      <a:lnTo>
                        <a:pt x="237" y="3065"/>
                      </a:lnTo>
                      <a:lnTo>
                        <a:pt x="279" y="3067"/>
                      </a:lnTo>
                      <a:lnTo>
                        <a:pt x="292" y="3047"/>
                      </a:lnTo>
                      <a:lnTo>
                        <a:pt x="292" y="3014"/>
                      </a:lnTo>
                      <a:lnTo>
                        <a:pt x="264" y="2902"/>
                      </a:lnTo>
                      <a:lnTo>
                        <a:pt x="267" y="2859"/>
                      </a:lnTo>
                      <a:lnTo>
                        <a:pt x="285" y="2839"/>
                      </a:lnTo>
                      <a:lnTo>
                        <a:pt x="309" y="2824"/>
                      </a:lnTo>
                      <a:lnTo>
                        <a:pt x="329" y="2800"/>
                      </a:lnTo>
                      <a:lnTo>
                        <a:pt x="340" y="2773"/>
                      </a:lnTo>
                      <a:lnTo>
                        <a:pt x="336" y="2717"/>
                      </a:lnTo>
                      <a:lnTo>
                        <a:pt x="337" y="2685"/>
                      </a:lnTo>
                      <a:lnTo>
                        <a:pt x="326" y="2592"/>
                      </a:lnTo>
                      <a:lnTo>
                        <a:pt x="316" y="2569"/>
                      </a:lnTo>
                      <a:lnTo>
                        <a:pt x="282" y="2528"/>
                      </a:lnTo>
                      <a:lnTo>
                        <a:pt x="271" y="2467"/>
                      </a:lnTo>
                      <a:lnTo>
                        <a:pt x="260" y="2453"/>
                      </a:lnTo>
                      <a:lnTo>
                        <a:pt x="234" y="2438"/>
                      </a:lnTo>
                      <a:lnTo>
                        <a:pt x="210" y="2432"/>
                      </a:lnTo>
                      <a:lnTo>
                        <a:pt x="176" y="2395"/>
                      </a:lnTo>
                      <a:lnTo>
                        <a:pt x="149" y="2285"/>
                      </a:lnTo>
                      <a:lnTo>
                        <a:pt x="230" y="2277"/>
                      </a:lnTo>
                      <a:lnTo>
                        <a:pt x="246" y="2253"/>
                      </a:lnTo>
                      <a:lnTo>
                        <a:pt x="244" y="2205"/>
                      </a:lnTo>
                      <a:lnTo>
                        <a:pt x="259" y="2175"/>
                      </a:lnTo>
                      <a:lnTo>
                        <a:pt x="286" y="2158"/>
                      </a:lnTo>
                      <a:lnTo>
                        <a:pt x="345" y="2130"/>
                      </a:lnTo>
                      <a:lnTo>
                        <a:pt x="390" y="2095"/>
                      </a:lnTo>
                      <a:lnTo>
                        <a:pt x="410" y="2057"/>
                      </a:lnTo>
                      <a:lnTo>
                        <a:pt x="404" y="1999"/>
                      </a:lnTo>
                      <a:lnTo>
                        <a:pt x="430" y="1943"/>
                      </a:lnTo>
                      <a:lnTo>
                        <a:pt x="434" y="1904"/>
                      </a:lnTo>
                      <a:lnTo>
                        <a:pt x="426" y="1845"/>
                      </a:lnTo>
                      <a:lnTo>
                        <a:pt x="414" y="1822"/>
                      </a:lnTo>
                      <a:lnTo>
                        <a:pt x="395" y="1809"/>
                      </a:lnTo>
                      <a:lnTo>
                        <a:pt x="375" y="1804"/>
                      </a:lnTo>
                      <a:lnTo>
                        <a:pt x="351" y="1792"/>
                      </a:lnTo>
                      <a:lnTo>
                        <a:pt x="329" y="1775"/>
                      </a:lnTo>
                      <a:lnTo>
                        <a:pt x="306" y="1748"/>
                      </a:lnTo>
                      <a:lnTo>
                        <a:pt x="296" y="1722"/>
                      </a:lnTo>
                      <a:lnTo>
                        <a:pt x="291" y="1693"/>
                      </a:lnTo>
                      <a:lnTo>
                        <a:pt x="289" y="1593"/>
                      </a:lnTo>
                      <a:lnTo>
                        <a:pt x="291" y="1550"/>
                      </a:lnTo>
                      <a:lnTo>
                        <a:pt x="303" y="1520"/>
                      </a:lnTo>
                      <a:lnTo>
                        <a:pt x="323" y="1510"/>
                      </a:lnTo>
                      <a:lnTo>
                        <a:pt x="348" y="1525"/>
                      </a:lnTo>
                      <a:lnTo>
                        <a:pt x="369" y="1529"/>
                      </a:lnTo>
                      <a:lnTo>
                        <a:pt x="384" y="1508"/>
                      </a:lnTo>
                      <a:lnTo>
                        <a:pt x="394" y="1478"/>
                      </a:lnTo>
                      <a:lnTo>
                        <a:pt x="408" y="1402"/>
                      </a:lnTo>
                      <a:lnTo>
                        <a:pt x="426" y="1360"/>
                      </a:lnTo>
                      <a:lnTo>
                        <a:pt x="475" y="1288"/>
                      </a:lnTo>
                      <a:lnTo>
                        <a:pt x="481" y="1252"/>
                      </a:lnTo>
                      <a:lnTo>
                        <a:pt x="483" y="1213"/>
                      </a:lnTo>
                      <a:lnTo>
                        <a:pt x="488" y="1185"/>
                      </a:lnTo>
                      <a:lnTo>
                        <a:pt x="501" y="1152"/>
                      </a:lnTo>
                      <a:lnTo>
                        <a:pt x="515" y="1130"/>
                      </a:lnTo>
                      <a:lnTo>
                        <a:pt x="538" y="1117"/>
                      </a:lnTo>
                      <a:lnTo>
                        <a:pt x="603" y="1098"/>
                      </a:lnTo>
                      <a:lnTo>
                        <a:pt x="616" y="1077"/>
                      </a:lnTo>
                      <a:lnTo>
                        <a:pt x="621" y="1045"/>
                      </a:lnTo>
                      <a:lnTo>
                        <a:pt x="623" y="988"/>
                      </a:lnTo>
                      <a:lnTo>
                        <a:pt x="619" y="960"/>
                      </a:lnTo>
                      <a:lnTo>
                        <a:pt x="609" y="944"/>
                      </a:lnTo>
                      <a:lnTo>
                        <a:pt x="583" y="955"/>
                      </a:lnTo>
                      <a:lnTo>
                        <a:pt x="556" y="944"/>
                      </a:lnTo>
                      <a:lnTo>
                        <a:pt x="546" y="903"/>
                      </a:lnTo>
                      <a:lnTo>
                        <a:pt x="554" y="867"/>
                      </a:lnTo>
                      <a:lnTo>
                        <a:pt x="566" y="838"/>
                      </a:lnTo>
                      <a:lnTo>
                        <a:pt x="584" y="812"/>
                      </a:lnTo>
                      <a:lnTo>
                        <a:pt x="589" y="788"/>
                      </a:lnTo>
                      <a:lnTo>
                        <a:pt x="584" y="770"/>
                      </a:lnTo>
                      <a:lnTo>
                        <a:pt x="580" y="710"/>
                      </a:lnTo>
                      <a:lnTo>
                        <a:pt x="636" y="699"/>
                      </a:lnTo>
                      <a:lnTo>
                        <a:pt x="893" y="564"/>
                      </a:lnTo>
                      <a:lnTo>
                        <a:pt x="958" y="553"/>
                      </a:lnTo>
                      <a:lnTo>
                        <a:pt x="1026" y="580"/>
                      </a:lnTo>
                      <a:lnTo>
                        <a:pt x="1161" y="679"/>
                      </a:lnTo>
                      <a:lnTo>
                        <a:pt x="1231" y="699"/>
                      </a:lnTo>
                      <a:lnTo>
                        <a:pt x="1304" y="667"/>
                      </a:lnTo>
                      <a:lnTo>
                        <a:pt x="1426" y="595"/>
                      </a:lnTo>
                      <a:lnTo>
                        <a:pt x="1466" y="553"/>
                      </a:lnTo>
                      <a:lnTo>
                        <a:pt x="1639" y="318"/>
                      </a:lnTo>
                      <a:lnTo>
                        <a:pt x="1723" y="252"/>
                      </a:lnTo>
                      <a:lnTo>
                        <a:pt x="1991" y="132"/>
                      </a:lnTo>
                      <a:lnTo>
                        <a:pt x="2013" y="130"/>
                      </a:lnTo>
                      <a:lnTo>
                        <a:pt x="2060" y="149"/>
                      </a:lnTo>
                      <a:lnTo>
                        <a:pt x="2078" y="145"/>
                      </a:lnTo>
                      <a:lnTo>
                        <a:pt x="2091" y="112"/>
                      </a:lnTo>
                      <a:lnTo>
                        <a:pt x="2094" y="69"/>
                      </a:lnTo>
                      <a:lnTo>
                        <a:pt x="2101" y="28"/>
                      </a:lnTo>
                      <a:lnTo>
                        <a:pt x="2131" y="0"/>
                      </a:lnTo>
                      <a:lnTo>
                        <a:pt x="2176" y="15"/>
                      </a:lnTo>
                      <a:lnTo>
                        <a:pt x="2214" y="79"/>
                      </a:lnTo>
                      <a:lnTo>
                        <a:pt x="2269" y="242"/>
                      </a:lnTo>
                      <a:lnTo>
                        <a:pt x="2324" y="474"/>
                      </a:lnTo>
                      <a:lnTo>
                        <a:pt x="2348" y="544"/>
                      </a:lnTo>
                      <a:lnTo>
                        <a:pt x="2369" y="584"/>
                      </a:lnTo>
                      <a:lnTo>
                        <a:pt x="2440" y="663"/>
                      </a:lnTo>
                      <a:lnTo>
                        <a:pt x="2460" y="700"/>
                      </a:lnTo>
                      <a:lnTo>
                        <a:pt x="2498" y="823"/>
                      </a:lnTo>
                      <a:lnTo>
                        <a:pt x="2560" y="938"/>
                      </a:lnTo>
                      <a:lnTo>
                        <a:pt x="2636" y="994"/>
                      </a:lnTo>
                      <a:lnTo>
                        <a:pt x="3370" y="1123"/>
                      </a:lnTo>
                      <a:lnTo>
                        <a:pt x="3515" y="1095"/>
                      </a:lnTo>
                      <a:lnTo>
                        <a:pt x="3621" y="1148"/>
                      </a:lnTo>
                      <a:lnTo>
                        <a:pt x="3658" y="1155"/>
                      </a:lnTo>
                      <a:lnTo>
                        <a:pt x="3784" y="1144"/>
                      </a:lnTo>
                      <a:lnTo>
                        <a:pt x="3810" y="1157"/>
                      </a:lnTo>
                      <a:lnTo>
                        <a:pt x="3825" y="1189"/>
                      </a:lnTo>
                      <a:lnTo>
                        <a:pt x="3865" y="1318"/>
                      </a:lnTo>
                      <a:lnTo>
                        <a:pt x="3884" y="1358"/>
                      </a:lnTo>
                      <a:lnTo>
                        <a:pt x="3909" y="1384"/>
                      </a:lnTo>
                      <a:lnTo>
                        <a:pt x="4031" y="1469"/>
                      </a:lnTo>
                      <a:lnTo>
                        <a:pt x="4254" y="1722"/>
                      </a:lnTo>
                      <a:lnTo>
                        <a:pt x="4445" y="1851"/>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08" name="Šiauliai" descr="{&quot;Key&quot;:&quot;šiauliai&quot;,&quot;Name&quot;:&quot;Šiauliai&quot;,&quot;Value&quot;:1.0,&quot;Formula&quot;:&quot;&quot;,&quot;Text&quot;:&quot;&quot;,&quot;OfficeApplication&quot;:1,&quot;HasValue&quot;:true}">
                  <a:extLst>
                    <a:ext uri="{FF2B5EF4-FFF2-40B4-BE49-F238E27FC236}">
                      <a16:creationId xmlns:a16="http://schemas.microsoft.com/office/drawing/2014/main" id="{39F2B822-35E3-1BE1-66DE-16535F884207}"/>
                    </a:ext>
                  </a:extLst>
                </p:cNvPr>
                <p:cNvSpPr>
                  <a:spLocks/>
                </p:cNvSpPr>
                <p:nvPr/>
              </p:nvSpPr>
              <p:spPr bwMode="auto">
                <a:xfrm>
                  <a:off x="2762" y="936"/>
                  <a:ext cx="1290" cy="1211"/>
                </a:xfrm>
                <a:custGeom>
                  <a:avLst/>
                  <a:gdLst>
                    <a:gd name="T0" fmla="*/ 3735 w 3791"/>
                    <a:gd name="T1" fmla="*/ 720 h 3559"/>
                    <a:gd name="T2" fmla="*/ 3778 w 3791"/>
                    <a:gd name="T3" fmla="*/ 826 h 3559"/>
                    <a:gd name="T4" fmla="*/ 3771 w 3791"/>
                    <a:gd name="T5" fmla="*/ 980 h 3559"/>
                    <a:gd name="T6" fmla="*/ 3651 w 3791"/>
                    <a:gd name="T7" fmla="*/ 1095 h 3559"/>
                    <a:gd name="T8" fmla="*/ 3563 w 3791"/>
                    <a:gd name="T9" fmla="*/ 1360 h 3559"/>
                    <a:gd name="T10" fmla="*/ 3471 w 3791"/>
                    <a:gd name="T11" fmla="*/ 1402 h 3559"/>
                    <a:gd name="T12" fmla="*/ 3475 w 3791"/>
                    <a:gd name="T13" fmla="*/ 1630 h 3559"/>
                    <a:gd name="T14" fmla="*/ 3583 w 3791"/>
                    <a:gd name="T15" fmla="*/ 1704 h 3559"/>
                    <a:gd name="T16" fmla="*/ 3579 w 3791"/>
                    <a:gd name="T17" fmla="*/ 1939 h 3559"/>
                    <a:gd name="T18" fmla="*/ 3413 w 3791"/>
                    <a:gd name="T19" fmla="*/ 2087 h 3559"/>
                    <a:gd name="T20" fmla="*/ 3379 w 3791"/>
                    <a:gd name="T21" fmla="*/ 2314 h 3559"/>
                    <a:gd name="T22" fmla="*/ 3485 w 3791"/>
                    <a:gd name="T23" fmla="*/ 2451 h 3559"/>
                    <a:gd name="T24" fmla="*/ 3498 w 3791"/>
                    <a:gd name="T25" fmla="*/ 2683 h 3559"/>
                    <a:gd name="T26" fmla="*/ 3461 w 3791"/>
                    <a:gd name="T27" fmla="*/ 2896 h 3559"/>
                    <a:gd name="T28" fmla="*/ 3360 w 3791"/>
                    <a:gd name="T29" fmla="*/ 2980 h 3559"/>
                    <a:gd name="T30" fmla="*/ 3221 w 3791"/>
                    <a:gd name="T31" fmla="*/ 3109 h 3559"/>
                    <a:gd name="T32" fmla="*/ 2741 w 3791"/>
                    <a:gd name="T33" fmla="*/ 3459 h 3559"/>
                    <a:gd name="T34" fmla="*/ 2623 w 3791"/>
                    <a:gd name="T35" fmla="*/ 3528 h 3559"/>
                    <a:gd name="T36" fmla="*/ 2574 w 3791"/>
                    <a:gd name="T37" fmla="*/ 3370 h 3559"/>
                    <a:gd name="T38" fmla="*/ 2470 w 3791"/>
                    <a:gd name="T39" fmla="*/ 3291 h 3559"/>
                    <a:gd name="T40" fmla="*/ 2361 w 3791"/>
                    <a:gd name="T41" fmla="*/ 3339 h 3559"/>
                    <a:gd name="T42" fmla="*/ 2178 w 3791"/>
                    <a:gd name="T43" fmla="*/ 3348 h 3559"/>
                    <a:gd name="T44" fmla="*/ 1843 w 3791"/>
                    <a:gd name="T45" fmla="*/ 3294 h 3559"/>
                    <a:gd name="T46" fmla="*/ 1748 w 3791"/>
                    <a:gd name="T47" fmla="*/ 3169 h 3559"/>
                    <a:gd name="T48" fmla="*/ 1480 w 3791"/>
                    <a:gd name="T49" fmla="*/ 3309 h 3559"/>
                    <a:gd name="T50" fmla="*/ 989 w 3791"/>
                    <a:gd name="T51" fmla="*/ 3520 h 3559"/>
                    <a:gd name="T52" fmla="*/ 764 w 3791"/>
                    <a:gd name="T53" fmla="*/ 3455 h 3559"/>
                    <a:gd name="T54" fmla="*/ 556 w 3791"/>
                    <a:gd name="T55" fmla="*/ 3375 h 3559"/>
                    <a:gd name="T56" fmla="*/ 315 w 3791"/>
                    <a:gd name="T57" fmla="*/ 3121 h 3559"/>
                    <a:gd name="T58" fmla="*/ 251 w 3791"/>
                    <a:gd name="T59" fmla="*/ 2977 h 3559"/>
                    <a:gd name="T60" fmla="*/ 178 w 3791"/>
                    <a:gd name="T61" fmla="*/ 2845 h 3559"/>
                    <a:gd name="T62" fmla="*/ 276 w 3791"/>
                    <a:gd name="T63" fmla="*/ 2701 h 3559"/>
                    <a:gd name="T64" fmla="*/ 273 w 3791"/>
                    <a:gd name="T65" fmla="*/ 2428 h 3559"/>
                    <a:gd name="T66" fmla="*/ 329 w 3791"/>
                    <a:gd name="T67" fmla="*/ 2295 h 3559"/>
                    <a:gd name="T68" fmla="*/ 410 w 3791"/>
                    <a:gd name="T69" fmla="*/ 2134 h 3559"/>
                    <a:gd name="T70" fmla="*/ 525 w 3791"/>
                    <a:gd name="T71" fmla="*/ 2051 h 3559"/>
                    <a:gd name="T72" fmla="*/ 658 w 3791"/>
                    <a:gd name="T73" fmla="*/ 1794 h 3559"/>
                    <a:gd name="T74" fmla="*/ 613 w 3791"/>
                    <a:gd name="T75" fmla="*/ 1684 h 3559"/>
                    <a:gd name="T76" fmla="*/ 523 w 3791"/>
                    <a:gd name="T77" fmla="*/ 1732 h 3559"/>
                    <a:gd name="T78" fmla="*/ 438 w 3791"/>
                    <a:gd name="T79" fmla="*/ 1619 h 3559"/>
                    <a:gd name="T80" fmla="*/ 496 w 3791"/>
                    <a:gd name="T81" fmla="*/ 1467 h 3559"/>
                    <a:gd name="T82" fmla="*/ 620 w 3791"/>
                    <a:gd name="T83" fmla="*/ 1319 h 3559"/>
                    <a:gd name="T84" fmla="*/ 651 w 3791"/>
                    <a:gd name="T85" fmla="*/ 1204 h 3559"/>
                    <a:gd name="T86" fmla="*/ 641 w 3791"/>
                    <a:gd name="T87" fmla="*/ 1076 h 3559"/>
                    <a:gd name="T88" fmla="*/ 465 w 3791"/>
                    <a:gd name="T89" fmla="*/ 1127 h 3559"/>
                    <a:gd name="T90" fmla="*/ 196 w 3791"/>
                    <a:gd name="T91" fmla="*/ 1180 h 3559"/>
                    <a:gd name="T92" fmla="*/ 118 w 3791"/>
                    <a:gd name="T93" fmla="*/ 1076 h 3559"/>
                    <a:gd name="T94" fmla="*/ 89 w 3791"/>
                    <a:gd name="T95" fmla="*/ 987 h 3559"/>
                    <a:gd name="T96" fmla="*/ 124 w 3791"/>
                    <a:gd name="T97" fmla="*/ 606 h 3559"/>
                    <a:gd name="T98" fmla="*/ 143 w 3791"/>
                    <a:gd name="T99" fmla="*/ 439 h 3559"/>
                    <a:gd name="T100" fmla="*/ 235 w 3791"/>
                    <a:gd name="T101" fmla="*/ 337 h 3559"/>
                    <a:gd name="T102" fmla="*/ 399 w 3791"/>
                    <a:gd name="T103" fmla="*/ 294 h 3559"/>
                    <a:gd name="T104" fmla="*/ 379 w 3791"/>
                    <a:gd name="T105" fmla="*/ 151 h 3559"/>
                    <a:gd name="T106" fmla="*/ 583 w 3791"/>
                    <a:gd name="T107" fmla="*/ 226 h 3559"/>
                    <a:gd name="T108" fmla="*/ 1168 w 3791"/>
                    <a:gd name="T109" fmla="*/ 0 h 3559"/>
                    <a:gd name="T110" fmla="*/ 1566 w 3791"/>
                    <a:gd name="T111" fmla="*/ 387 h 3559"/>
                    <a:gd name="T112" fmla="*/ 1986 w 3791"/>
                    <a:gd name="T113" fmla="*/ 159 h 3559"/>
                    <a:gd name="T114" fmla="*/ 2770 w 3791"/>
                    <a:gd name="T115" fmla="*/ 231 h 3559"/>
                    <a:gd name="T116" fmla="*/ 2933 w 3791"/>
                    <a:gd name="T117" fmla="*/ 330 h 3559"/>
                    <a:gd name="T118" fmla="*/ 3681 w 3791"/>
                    <a:gd name="T119" fmla="*/ 580 h 3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91" h="3559">
                      <a:moveTo>
                        <a:pt x="3749" y="593"/>
                      </a:moveTo>
                      <a:lnTo>
                        <a:pt x="3753" y="652"/>
                      </a:lnTo>
                      <a:lnTo>
                        <a:pt x="3758" y="670"/>
                      </a:lnTo>
                      <a:lnTo>
                        <a:pt x="3753" y="694"/>
                      </a:lnTo>
                      <a:lnTo>
                        <a:pt x="3735" y="720"/>
                      </a:lnTo>
                      <a:lnTo>
                        <a:pt x="3723" y="749"/>
                      </a:lnTo>
                      <a:lnTo>
                        <a:pt x="3715" y="785"/>
                      </a:lnTo>
                      <a:lnTo>
                        <a:pt x="3725" y="826"/>
                      </a:lnTo>
                      <a:lnTo>
                        <a:pt x="3752" y="837"/>
                      </a:lnTo>
                      <a:lnTo>
                        <a:pt x="3778" y="826"/>
                      </a:lnTo>
                      <a:lnTo>
                        <a:pt x="3788" y="842"/>
                      </a:lnTo>
                      <a:lnTo>
                        <a:pt x="3791" y="870"/>
                      </a:lnTo>
                      <a:lnTo>
                        <a:pt x="3790" y="927"/>
                      </a:lnTo>
                      <a:lnTo>
                        <a:pt x="3785" y="959"/>
                      </a:lnTo>
                      <a:lnTo>
                        <a:pt x="3771" y="980"/>
                      </a:lnTo>
                      <a:lnTo>
                        <a:pt x="3706" y="999"/>
                      </a:lnTo>
                      <a:lnTo>
                        <a:pt x="3684" y="1012"/>
                      </a:lnTo>
                      <a:lnTo>
                        <a:pt x="3670" y="1034"/>
                      </a:lnTo>
                      <a:lnTo>
                        <a:pt x="3656" y="1067"/>
                      </a:lnTo>
                      <a:lnTo>
                        <a:pt x="3651" y="1095"/>
                      </a:lnTo>
                      <a:lnTo>
                        <a:pt x="3650" y="1134"/>
                      </a:lnTo>
                      <a:lnTo>
                        <a:pt x="3644" y="1170"/>
                      </a:lnTo>
                      <a:lnTo>
                        <a:pt x="3595" y="1242"/>
                      </a:lnTo>
                      <a:lnTo>
                        <a:pt x="3576" y="1284"/>
                      </a:lnTo>
                      <a:lnTo>
                        <a:pt x="3563" y="1360"/>
                      </a:lnTo>
                      <a:lnTo>
                        <a:pt x="3553" y="1390"/>
                      </a:lnTo>
                      <a:lnTo>
                        <a:pt x="3538" y="1411"/>
                      </a:lnTo>
                      <a:lnTo>
                        <a:pt x="3516" y="1407"/>
                      </a:lnTo>
                      <a:lnTo>
                        <a:pt x="3491" y="1392"/>
                      </a:lnTo>
                      <a:lnTo>
                        <a:pt x="3471" y="1402"/>
                      </a:lnTo>
                      <a:lnTo>
                        <a:pt x="3460" y="1432"/>
                      </a:lnTo>
                      <a:lnTo>
                        <a:pt x="3458" y="1475"/>
                      </a:lnTo>
                      <a:lnTo>
                        <a:pt x="3460" y="1575"/>
                      </a:lnTo>
                      <a:lnTo>
                        <a:pt x="3465" y="1604"/>
                      </a:lnTo>
                      <a:lnTo>
                        <a:pt x="3475" y="1630"/>
                      </a:lnTo>
                      <a:lnTo>
                        <a:pt x="3498" y="1657"/>
                      </a:lnTo>
                      <a:lnTo>
                        <a:pt x="3520" y="1674"/>
                      </a:lnTo>
                      <a:lnTo>
                        <a:pt x="3544" y="1686"/>
                      </a:lnTo>
                      <a:lnTo>
                        <a:pt x="3564" y="1691"/>
                      </a:lnTo>
                      <a:lnTo>
                        <a:pt x="3583" y="1704"/>
                      </a:lnTo>
                      <a:lnTo>
                        <a:pt x="3595" y="1728"/>
                      </a:lnTo>
                      <a:lnTo>
                        <a:pt x="3603" y="1786"/>
                      </a:lnTo>
                      <a:lnTo>
                        <a:pt x="3599" y="1825"/>
                      </a:lnTo>
                      <a:lnTo>
                        <a:pt x="3573" y="1881"/>
                      </a:lnTo>
                      <a:lnTo>
                        <a:pt x="3579" y="1939"/>
                      </a:lnTo>
                      <a:lnTo>
                        <a:pt x="3559" y="1977"/>
                      </a:lnTo>
                      <a:lnTo>
                        <a:pt x="3514" y="2012"/>
                      </a:lnTo>
                      <a:lnTo>
                        <a:pt x="3455" y="2040"/>
                      </a:lnTo>
                      <a:lnTo>
                        <a:pt x="3428" y="2057"/>
                      </a:lnTo>
                      <a:lnTo>
                        <a:pt x="3413" y="2087"/>
                      </a:lnTo>
                      <a:lnTo>
                        <a:pt x="3415" y="2135"/>
                      </a:lnTo>
                      <a:lnTo>
                        <a:pt x="3399" y="2159"/>
                      </a:lnTo>
                      <a:lnTo>
                        <a:pt x="3318" y="2168"/>
                      </a:lnTo>
                      <a:lnTo>
                        <a:pt x="3345" y="2278"/>
                      </a:lnTo>
                      <a:lnTo>
                        <a:pt x="3379" y="2314"/>
                      </a:lnTo>
                      <a:lnTo>
                        <a:pt x="3403" y="2320"/>
                      </a:lnTo>
                      <a:lnTo>
                        <a:pt x="3429" y="2335"/>
                      </a:lnTo>
                      <a:lnTo>
                        <a:pt x="3440" y="2349"/>
                      </a:lnTo>
                      <a:lnTo>
                        <a:pt x="3451" y="2410"/>
                      </a:lnTo>
                      <a:lnTo>
                        <a:pt x="3485" y="2451"/>
                      </a:lnTo>
                      <a:lnTo>
                        <a:pt x="3495" y="2474"/>
                      </a:lnTo>
                      <a:lnTo>
                        <a:pt x="3506" y="2568"/>
                      </a:lnTo>
                      <a:lnTo>
                        <a:pt x="3505" y="2599"/>
                      </a:lnTo>
                      <a:lnTo>
                        <a:pt x="3509" y="2655"/>
                      </a:lnTo>
                      <a:lnTo>
                        <a:pt x="3498" y="2683"/>
                      </a:lnTo>
                      <a:lnTo>
                        <a:pt x="3478" y="2706"/>
                      </a:lnTo>
                      <a:lnTo>
                        <a:pt x="3454" y="2721"/>
                      </a:lnTo>
                      <a:lnTo>
                        <a:pt x="3436" y="2741"/>
                      </a:lnTo>
                      <a:lnTo>
                        <a:pt x="3433" y="2784"/>
                      </a:lnTo>
                      <a:lnTo>
                        <a:pt x="3461" y="2896"/>
                      </a:lnTo>
                      <a:lnTo>
                        <a:pt x="3461" y="2929"/>
                      </a:lnTo>
                      <a:lnTo>
                        <a:pt x="3448" y="2949"/>
                      </a:lnTo>
                      <a:lnTo>
                        <a:pt x="3406" y="2948"/>
                      </a:lnTo>
                      <a:lnTo>
                        <a:pt x="3389" y="2951"/>
                      </a:lnTo>
                      <a:lnTo>
                        <a:pt x="3360" y="2980"/>
                      </a:lnTo>
                      <a:lnTo>
                        <a:pt x="3339" y="2989"/>
                      </a:lnTo>
                      <a:lnTo>
                        <a:pt x="3293" y="2986"/>
                      </a:lnTo>
                      <a:lnTo>
                        <a:pt x="3271" y="2998"/>
                      </a:lnTo>
                      <a:lnTo>
                        <a:pt x="3253" y="3046"/>
                      </a:lnTo>
                      <a:lnTo>
                        <a:pt x="3221" y="3109"/>
                      </a:lnTo>
                      <a:lnTo>
                        <a:pt x="3188" y="3156"/>
                      </a:lnTo>
                      <a:lnTo>
                        <a:pt x="3169" y="3203"/>
                      </a:lnTo>
                      <a:lnTo>
                        <a:pt x="2879" y="3348"/>
                      </a:lnTo>
                      <a:lnTo>
                        <a:pt x="2781" y="3418"/>
                      </a:lnTo>
                      <a:lnTo>
                        <a:pt x="2741" y="3459"/>
                      </a:lnTo>
                      <a:lnTo>
                        <a:pt x="2720" y="3488"/>
                      </a:lnTo>
                      <a:lnTo>
                        <a:pt x="2688" y="3551"/>
                      </a:lnTo>
                      <a:lnTo>
                        <a:pt x="2674" y="3558"/>
                      </a:lnTo>
                      <a:lnTo>
                        <a:pt x="2656" y="3550"/>
                      </a:lnTo>
                      <a:lnTo>
                        <a:pt x="2623" y="3528"/>
                      </a:lnTo>
                      <a:lnTo>
                        <a:pt x="2561" y="3525"/>
                      </a:lnTo>
                      <a:lnTo>
                        <a:pt x="2536" y="3465"/>
                      </a:lnTo>
                      <a:lnTo>
                        <a:pt x="2551" y="3420"/>
                      </a:lnTo>
                      <a:lnTo>
                        <a:pt x="2564" y="3398"/>
                      </a:lnTo>
                      <a:lnTo>
                        <a:pt x="2574" y="3370"/>
                      </a:lnTo>
                      <a:lnTo>
                        <a:pt x="2571" y="3354"/>
                      </a:lnTo>
                      <a:lnTo>
                        <a:pt x="2560" y="3346"/>
                      </a:lnTo>
                      <a:lnTo>
                        <a:pt x="2519" y="3331"/>
                      </a:lnTo>
                      <a:lnTo>
                        <a:pt x="2493" y="3303"/>
                      </a:lnTo>
                      <a:lnTo>
                        <a:pt x="2470" y="3291"/>
                      </a:lnTo>
                      <a:lnTo>
                        <a:pt x="2453" y="3288"/>
                      </a:lnTo>
                      <a:lnTo>
                        <a:pt x="2439" y="3293"/>
                      </a:lnTo>
                      <a:lnTo>
                        <a:pt x="2408" y="3321"/>
                      </a:lnTo>
                      <a:lnTo>
                        <a:pt x="2370" y="3331"/>
                      </a:lnTo>
                      <a:lnTo>
                        <a:pt x="2361" y="3339"/>
                      </a:lnTo>
                      <a:lnTo>
                        <a:pt x="2354" y="3386"/>
                      </a:lnTo>
                      <a:lnTo>
                        <a:pt x="2331" y="3396"/>
                      </a:lnTo>
                      <a:lnTo>
                        <a:pt x="2296" y="3396"/>
                      </a:lnTo>
                      <a:lnTo>
                        <a:pt x="2224" y="3376"/>
                      </a:lnTo>
                      <a:lnTo>
                        <a:pt x="2178" y="3348"/>
                      </a:lnTo>
                      <a:lnTo>
                        <a:pt x="2016" y="3210"/>
                      </a:lnTo>
                      <a:lnTo>
                        <a:pt x="1909" y="3276"/>
                      </a:lnTo>
                      <a:lnTo>
                        <a:pt x="1890" y="3294"/>
                      </a:lnTo>
                      <a:lnTo>
                        <a:pt x="1863" y="3305"/>
                      </a:lnTo>
                      <a:lnTo>
                        <a:pt x="1843" y="3294"/>
                      </a:lnTo>
                      <a:lnTo>
                        <a:pt x="1829" y="3270"/>
                      </a:lnTo>
                      <a:lnTo>
                        <a:pt x="1811" y="3210"/>
                      </a:lnTo>
                      <a:lnTo>
                        <a:pt x="1801" y="3190"/>
                      </a:lnTo>
                      <a:lnTo>
                        <a:pt x="1786" y="3178"/>
                      </a:lnTo>
                      <a:lnTo>
                        <a:pt x="1748" y="3169"/>
                      </a:lnTo>
                      <a:lnTo>
                        <a:pt x="1701" y="3168"/>
                      </a:lnTo>
                      <a:lnTo>
                        <a:pt x="1570" y="3184"/>
                      </a:lnTo>
                      <a:lnTo>
                        <a:pt x="1526" y="3216"/>
                      </a:lnTo>
                      <a:lnTo>
                        <a:pt x="1486" y="3281"/>
                      </a:lnTo>
                      <a:lnTo>
                        <a:pt x="1480" y="3309"/>
                      </a:lnTo>
                      <a:lnTo>
                        <a:pt x="1468" y="3331"/>
                      </a:lnTo>
                      <a:lnTo>
                        <a:pt x="1449" y="3351"/>
                      </a:lnTo>
                      <a:lnTo>
                        <a:pt x="1371" y="3404"/>
                      </a:lnTo>
                      <a:lnTo>
                        <a:pt x="1044" y="3535"/>
                      </a:lnTo>
                      <a:lnTo>
                        <a:pt x="989" y="3520"/>
                      </a:lnTo>
                      <a:lnTo>
                        <a:pt x="974" y="3505"/>
                      </a:lnTo>
                      <a:lnTo>
                        <a:pt x="964" y="3455"/>
                      </a:lnTo>
                      <a:lnTo>
                        <a:pt x="949" y="3439"/>
                      </a:lnTo>
                      <a:lnTo>
                        <a:pt x="921" y="3431"/>
                      </a:lnTo>
                      <a:lnTo>
                        <a:pt x="764" y="3455"/>
                      </a:lnTo>
                      <a:lnTo>
                        <a:pt x="641" y="3503"/>
                      </a:lnTo>
                      <a:lnTo>
                        <a:pt x="575" y="3559"/>
                      </a:lnTo>
                      <a:lnTo>
                        <a:pt x="524" y="3533"/>
                      </a:lnTo>
                      <a:lnTo>
                        <a:pt x="511" y="3445"/>
                      </a:lnTo>
                      <a:lnTo>
                        <a:pt x="556" y="3375"/>
                      </a:lnTo>
                      <a:lnTo>
                        <a:pt x="553" y="3359"/>
                      </a:lnTo>
                      <a:lnTo>
                        <a:pt x="516" y="3330"/>
                      </a:lnTo>
                      <a:lnTo>
                        <a:pt x="436" y="3209"/>
                      </a:lnTo>
                      <a:lnTo>
                        <a:pt x="413" y="3182"/>
                      </a:lnTo>
                      <a:lnTo>
                        <a:pt x="315" y="3121"/>
                      </a:lnTo>
                      <a:lnTo>
                        <a:pt x="285" y="3092"/>
                      </a:lnTo>
                      <a:lnTo>
                        <a:pt x="271" y="3065"/>
                      </a:lnTo>
                      <a:lnTo>
                        <a:pt x="254" y="3022"/>
                      </a:lnTo>
                      <a:lnTo>
                        <a:pt x="250" y="2999"/>
                      </a:lnTo>
                      <a:lnTo>
                        <a:pt x="251" y="2977"/>
                      </a:lnTo>
                      <a:lnTo>
                        <a:pt x="266" y="2934"/>
                      </a:lnTo>
                      <a:lnTo>
                        <a:pt x="258" y="2919"/>
                      </a:lnTo>
                      <a:lnTo>
                        <a:pt x="213" y="2898"/>
                      </a:lnTo>
                      <a:lnTo>
                        <a:pt x="189" y="2871"/>
                      </a:lnTo>
                      <a:lnTo>
                        <a:pt x="178" y="2845"/>
                      </a:lnTo>
                      <a:lnTo>
                        <a:pt x="174" y="2826"/>
                      </a:lnTo>
                      <a:lnTo>
                        <a:pt x="175" y="2794"/>
                      </a:lnTo>
                      <a:lnTo>
                        <a:pt x="241" y="2734"/>
                      </a:lnTo>
                      <a:lnTo>
                        <a:pt x="259" y="2723"/>
                      </a:lnTo>
                      <a:lnTo>
                        <a:pt x="276" y="2701"/>
                      </a:lnTo>
                      <a:lnTo>
                        <a:pt x="279" y="2673"/>
                      </a:lnTo>
                      <a:lnTo>
                        <a:pt x="266" y="2611"/>
                      </a:lnTo>
                      <a:lnTo>
                        <a:pt x="264" y="2580"/>
                      </a:lnTo>
                      <a:lnTo>
                        <a:pt x="279" y="2461"/>
                      </a:lnTo>
                      <a:lnTo>
                        <a:pt x="273" y="2428"/>
                      </a:lnTo>
                      <a:lnTo>
                        <a:pt x="246" y="2364"/>
                      </a:lnTo>
                      <a:lnTo>
                        <a:pt x="249" y="2340"/>
                      </a:lnTo>
                      <a:lnTo>
                        <a:pt x="276" y="2314"/>
                      </a:lnTo>
                      <a:lnTo>
                        <a:pt x="300" y="2304"/>
                      </a:lnTo>
                      <a:lnTo>
                        <a:pt x="329" y="2295"/>
                      </a:lnTo>
                      <a:lnTo>
                        <a:pt x="355" y="2284"/>
                      </a:lnTo>
                      <a:lnTo>
                        <a:pt x="385" y="2261"/>
                      </a:lnTo>
                      <a:lnTo>
                        <a:pt x="406" y="2240"/>
                      </a:lnTo>
                      <a:lnTo>
                        <a:pt x="416" y="2204"/>
                      </a:lnTo>
                      <a:lnTo>
                        <a:pt x="410" y="2134"/>
                      </a:lnTo>
                      <a:lnTo>
                        <a:pt x="414" y="2104"/>
                      </a:lnTo>
                      <a:lnTo>
                        <a:pt x="430" y="2081"/>
                      </a:lnTo>
                      <a:lnTo>
                        <a:pt x="464" y="2071"/>
                      </a:lnTo>
                      <a:lnTo>
                        <a:pt x="493" y="2067"/>
                      </a:lnTo>
                      <a:lnTo>
                        <a:pt x="525" y="2051"/>
                      </a:lnTo>
                      <a:lnTo>
                        <a:pt x="545" y="2024"/>
                      </a:lnTo>
                      <a:lnTo>
                        <a:pt x="576" y="1931"/>
                      </a:lnTo>
                      <a:lnTo>
                        <a:pt x="639" y="1855"/>
                      </a:lnTo>
                      <a:lnTo>
                        <a:pt x="631" y="1814"/>
                      </a:lnTo>
                      <a:lnTo>
                        <a:pt x="658" y="1794"/>
                      </a:lnTo>
                      <a:lnTo>
                        <a:pt x="685" y="1779"/>
                      </a:lnTo>
                      <a:lnTo>
                        <a:pt x="688" y="1766"/>
                      </a:lnTo>
                      <a:lnTo>
                        <a:pt x="654" y="1742"/>
                      </a:lnTo>
                      <a:lnTo>
                        <a:pt x="636" y="1724"/>
                      </a:lnTo>
                      <a:lnTo>
                        <a:pt x="613" y="1684"/>
                      </a:lnTo>
                      <a:lnTo>
                        <a:pt x="595" y="1670"/>
                      </a:lnTo>
                      <a:lnTo>
                        <a:pt x="580" y="1675"/>
                      </a:lnTo>
                      <a:lnTo>
                        <a:pt x="561" y="1710"/>
                      </a:lnTo>
                      <a:lnTo>
                        <a:pt x="545" y="1725"/>
                      </a:lnTo>
                      <a:lnTo>
                        <a:pt x="523" y="1732"/>
                      </a:lnTo>
                      <a:lnTo>
                        <a:pt x="495" y="1727"/>
                      </a:lnTo>
                      <a:lnTo>
                        <a:pt x="475" y="1706"/>
                      </a:lnTo>
                      <a:lnTo>
                        <a:pt x="445" y="1665"/>
                      </a:lnTo>
                      <a:lnTo>
                        <a:pt x="438" y="1637"/>
                      </a:lnTo>
                      <a:lnTo>
                        <a:pt x="438" y="1619"/>
                      </a:lnTo>
                      <a:lnTo>
                        <a:pt x="448" y="1605"/>
                      </a:lnTo>
                      <a:lnTo>
                        <a:pt x="479" y="1581"/>
                      </a:lnTo>
                      <a:lnTo>
                        <a:pt x="490" y="1566"/>
                      </a:lnTo>
                      <a:lnTo>
                        <a:pt x="499" y="1547"/>
                      </a:lnTo>
                      <a:lnTo>
                        <a:pt x="496" y="1467"/>
                      </a:lnTo>
                      <a:lnTo>
                        <a:pt x="479" y="1406"/>
                      </a:lnTo>
                      <a:lnTo>
                        <a:pt x="483" y="1375"/>
                      </a:lnTo>
                      <a:lnTo>
                        <a:pt x="503" y="1354"/>
                      </a:lnTo>
                      <a:lnTo>
                        <a:pt x="603" y="1332"/>
                      </a:lnTo>
                      <a:lnTo>
                        <a:pt x="620" y="1319"/>
                      </a:lnTo>
                      <a:lnTo>
                        <a:pt x="634" y="1295"/>
                      </a:lnTo>
                      <a:lnTo>
                        <a:pt x="660" y="1289"/>
                      </a:lnTo>
                      <a:lnTo>
                        <a:pt x="695" y="1271"/>
                      </a:lnTo>
                      <a:lnTo>
                        <a:pt x="660" y="1229"/>
                      </a:lnTo>
                      <a:lnTo>
                        <a:pt x="651" y="1204"/>
                      </a:lnTo>
                      <a:lnTo>
                        <a:pt x="645" y="1172"/>
                      </a:lnTo>
                      <a:lnTo>
                        <a:pt x="650" y="1141"/>
                      </a:lnTo>
                      <a:lnTo>
                        <a:pt x="658" y="1114"/>
                      </a:lnTo>
                      <a:lnTo>
                        <a:pt x="658" y="1094"/>
                      </a:lnTo>
                      <a:lnTo>
                        <a:pt x="641" y="1076"/>
                      </a:lnTo>
                      <a:lnTo>
                        <a:pt x="614" y="1069"/>
                      </a:lnTo>
                      <a:lnTo>
                        <a:pt x="568" y="1074"/>
                      </a:lnTo>
                      <a:lnTo>
                        <a:pt x="503" y="1094"/>
                      </a:lnTo>
                      <a:lnTo>
                        <a:pt x="481" y="1107"/>
                      </a:lnTo>
                      <a:lnTo>
                        <a:pt x="465" y="1127"/>
                      </a:lnTo>
                      <a:lnTo>
                        <a:pt x="436" y="1140"/>
                      </a:lnTo>
                      <a:lnTo>
                        <a:pt x="399" y="1146"/>
                      </a:lnTo>
                      <a:lnTo>
                        <a:pt x="318" y="1135"/>
                      </a:lnTo>
                      <a:lnTo>
                        <a:pt x="225" y="1180"/>
                      </a:lnTo>
                      <a:lnTo>
                        <a:pt x="196" y="1180"/>
                      </a:lnTo>
                      <a:lnTo>
                        <a:pt x="166" y="1170"/>
                      </a:lnTo>
                      <a:lnTo>
                        <a:pt x="141" y="1150"/>
                      </a:lnTo>
                      <a:lnTo>
                        <a:pt x="131" y="1120"/>
                      </a:lnTo>
                      <a:lnTo>
                        <a:pt x="128" y="1092"/>
                      </a:lnTo>
                      <a:lnTo>
                        <a:pt x="118" y="1076"/>
                      </a:lnTo>
                      <a:lnTo>
                        <a:pt x="85" y="1075"/>
                      </a:lnTo>
                      <a:lnTo>
                        <a:pt x="74" y="1069"/>
                      </a:lnTo>
                      <a:lnTo>
                        <a:pt x="76" y="1041"/>
                      </a:lnTo>
                      <a:lnTo>
                        <a:pt x="96" y="1004"/>
                      </a:lnTo>
                      <a:lnTo>
                        <a:pt x="89" y="987"/>
                      </a:lnTo>
                      <a:lnTo>
                        <a:pt x="78" y="975"/>
                      </a:lnTo>
                      <a:lnTo>
                        <a:pt x="0" y="949"/>
                      </a:lnTo>
                      <a:lnTo>
                        <a:pt x="29" y="726"/>
                      </a:lnTo>
                      <a:lnTo>
                        <a:pt x="89" y="639"/>
                      </a:lnTo>
                      <a:lnTo>
                        <a:pt x="124" y="606"/>
                      </a:lnTo>
                      <a:lnTo>
                        <a:pt x="159" y="557"/>
                      </a:lnTo>
                      <a:lnTo>
                        <a:pt x="171" y="516"/>
                      </a:lnTo>
                      <a:lnTo>
                        <a:pt x="170" y="484"/>
                      </a:lnTo>
                      <a:lnTo>
                        <a:pt x="148" y="451"/>
                      </a:lnTo>
                      <a:lnTo>
                        <a:pt x="143" y="439"/>
                      </a:lnTo>
                      <a:lnTo>
                        <a:pt x="151" y="416"/>
                      </a:lnTo>
                      <a:lnTo>
                        <a:pt x="169" y="391"/>
                      </a:lnTo>
                      <a:lnTo>
                        <a:pt x="184" y="352"/>
                      </a:lnTo>
                      <a:lnTo>
                        <a:pt x="209" y="337"/>
                      </a:lnTo>
                      <a:lnTo>
                        <a:pt x="235" y="337"/>
                      </a:lnTo>
                      <a:lnTo>
                        <a:pt x="291" y="355"/>
                      </a:lnTo>
                      <a:lnTo>
                        <a:pt x="321" y="356"/>
                      </a:lnTo>
                      <a:lnTo>
                        <a:pt x="351" y="349"/>
                      </a:lnTo>
                      <a:lnTo>
                        <a:pt x="381" y="326"/>
                      </a:lnTo>
                      <a:lnTo>
                        <a:pt x="399" y="294"/>
                      </a:lnTo>
                      <a:lnTo>
                        <a:pt x="409" y="261"/>
                      </a:lnTo>
                      <a:lnTo>
                        <a:pt x="410" y="227"/>
                      </a:lnTo>
                      <a:lnTo>
                        <a:pt x="398" y="197"/>
                      </a:lnTo>
                      <a:lnTo>
                        <a:pt x="384" y="175"/>
                      </a:lnTo>
                      <a:lnTo>
                        <a:pt x="379" y="151"/>
                      </a:lnTo>
                      <a:lnTo>
                        <a:pt x="389" y="132"/>
                      </a:lnTo>
                      <a:lnTo>
                        <a:pt x="405" y="122"/>
                      </a:lnTo>
                      <a:lnTo>
                        <a:pt x="433" y="96"/>
                      </a:lnTo>
                      <a:lnTo>
                        <a:pt x="489" y="126"/>
                      </a:lnTo>
                      <a:lnTo>
                        <a:pt x="583" y="226"/>
                      </a:lnTo>
                      <a:lnTo>
                        <a:pt x="619" y="241"/>
                      </a:lnTo>
                      <a:lnTo>
                        <a:pt x="651" y="237"/>
                      </a:lnTo>
                      <a:lnTo>
                        <a:pt x="951" y="112"/>
                      </a:lnTo>
                      <a:lnTo>
                        <a:pt x="1091" y="14"/>
                      </a:lnTo>
                      <a:lnTo>
                        <a:pt x="1168" y="0"/>
                      </a:lnTo>
                      <a:lnTo>
                        <a:pt x="1236" y="39"/>
                      </a:lnTo>
                      <a:lnTo>
                        <a:pt x="1288" y="149"/>
                      </a:lnTo>
                      <a:lnTo>
                        <a:pt x="1363" y="339"/>
                      </a:lnTo>
                      <a:lnTo>
                        <a:pt x="1460" y="414"/>
                      </a:lnTo>
                      <a:lnTo>
                        <a:pt x="1566" y="387"/>
                      </a:lnTo>
                      <a:lnTo>
                        <a:pt x="1673" y="272"/>
                      </a:lnTo>
                      <a:lnTo>
                        <a:pt x="1655" y="232"/>
                      </a:lnTo>
                      <a:lnTo>
                        <a:pt x="1694" y="207"/>
                      </a:lnTo>
                      <a:lnTo>
                        <a:pt x="1940" y="150"/>
                      </a:lnTo>
                      <a:lnTo>
                        <a:pt x="1986" y="159"/>
                      </a:lnTo>
                      <a:lnTo>
                        <a:pt x="2350" y="315"/>
                      </a:lnTo>
                      <a:lnTo>
                        <a:pt x="2426" y="320"/>
                      </a:lnTo>
                      <a:lnTo>
                        <a:pt x="2554" y="244"/>
                      </a:lnTo>
                      <a:lnTo>
                        <a:pt x="2623" y="224"/>
                      </a:lnTo>
                      <a:lnTo>
                        <a:pt x="2770" y="231"/>
                      </a:lnTo>
                      <a:lnTo>
                        <a:pt x="2828" y="221"/>
                      </a:lnTo>
                      <a:lnTo>
                        <a:pt x="2845" y="227"/>
                      </a:lnTo>
                      <a:lnTo>
                        <a:pt x="2864" y="254"/>
                      </a:lnTo>
                      <a:lnTo>
                        <a:pt x="2866" y="319"/>
                      </a:lnTo>
                      <a:lnTo>
                        <a:pt x="2933" y="330"/>
                      </a:lnTo>
                      <a:lnTo>
                        <a:pt x="3079" y="296"/>
                      </a:lnTo>
                      <a:lnTo>
                        <a:pt x="3149" y="297"/>
                      </a:lnTo>
                      <a:lnTo>
                        <a:pt x="3411" y="382"/>
                      </a:lnTo>
                      <a:lnTo>
                        <a:pt x="3610" y="540"/>
                      </a:lnTo>
                      <a:lnTo>
                        <a:pt x="3681" y="580"/>
                      </a:lnTo>
                      <a:lnTo>
                        <a:pt x="3749" y="593"/>
                      </a:lnTo>
                      <a:close/>
                    </a:path>
                  </a:pathLst>
                </a:custGeom>
                <a:solidFill>
                  <a:srgbClr val="EEE730"/>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09" name="Taurages" descr="{&quot;Key&quot;:&quot;taurages&quot;,&quot;Name&quot;:&quot;Taurages&quot;,&quot;Value&quot;:1.0,&quot;Formula&quot;:&quot;&quot;,&quot;Text&quot;:&quot;&quot;,&quot;OfficeApplication&quot;:1,&quot;HasValue&quot;:true}">
                  <a:extLst>
                    <a:ext uri="{FF2B5EF4-FFF2-40B4-BE49-F238E27FC236}">
                      <a16:creationId xmlns:a16="http://schemas.microsoft.com/office/drawing/2014/main" id="{653918CB-DD09-1031-32FD-576C9A24729F}"/>
                    </a:ext>
                  </a:extLst>
                </p:cNvPr>
                <p:cNvSpPr>
                  <a:spLocks/>
                </p:cNvSpPr>
                <p:nvPr/>
              </p:nvSpPr>
              <p:spPr bwMode="auto">
                <a:xfrm>
                  <a:off x="2358" y="1875"/>
                  <a:ext cx="1201" cy="801"/>
                </a:xfrm>
                <a:custGeom>
                  <a:avLst/>
                  <a:gdLst>
                    <a:gd name="T0" fmla="*/ 1379 w 3532"/>
                    <a:gd name="T1" fmla="*/ 111 h 2355"/>
                    <a:gd name="T2" fmla="*/ 1441 w 3532"/>
                    <a:gd name="T3" fmla="*/ 217 h 2355"/>
                    <a:gd name="T4" fmla="*/ 1475 w 3532"/>
                    <a:gd name="T5" fmla="*/ 332 h 2355"/>
                    <a:gd name="T6" fmla="*/ 1706 w 3532"/>
                    <a:gd name="T7" fmla="*/ 570 h 2355"/>
                    <a:gd name="T8" fmla="*/ 1714 w 3532"/>
                    <a:gd name="T9" fmla="*/ 773 h 2355"/>
                    <a:gd name="T10" fmla="*/ 1879 w 3532"/>
                    <a:gd name="T11" fmla="*/ 954 h 2355"/>
                    <a:gd name="T12" fmla="*/ 1933 w 3532"/>
                    <a:gd name="T13" fmla="*/ 1031 h 2355"/>
                    <a:gd name="T14" fmla="*/ 2055 w 3532"/>
                    <a:gd name="T15" fmla="*/ 1099 h 2355"/>
                    <a:gd name="T16" fmla="*/ 2104 w 3532"/>
                    <a:gd name="T17" fmla="*/ 1164 h 2355"/>
                    <a:gd name="T18" fmla="*/ 2106 w 3532"/>
                    <a:gd name="T19" fmla="*/ 1305 h 2355"/>
                    <a:gd name="T20" fmla="*/ 2215 w 3532"/>
                    <a:gd name="T21" fmla="*/ 1454 h 2355"/>
                    <a:gd name="T22" fmla="*/ 2288 w 3532"/>
                    <a:gd name="T23" fmla="*/ 1430 h 2355"/>
                    <a:gd name="T24" fmla="*/ 2350 w 3532"/>
                    <a:gd name="T25" fmla="*/ 1363 h 2355"/>
                    <a:gd name="T26" fmla="*/ 2400 w 3532"/>
                    <a:gd name="T27" fmla="*/ 1360 h 2355"/>
                    <a:gd name="T28" fmla="*/ 2522 w 3532"/>
                    <a:gd name="T29" fmla="*/ 1535 h 2355"/>
                    <a:gd name="T30" fmla="*/ 2590 w 3532"/>
                    <a:gd name="T31" fmla="*/ 1596 h 2355"/>
                    <a:gd name="T32" fmla="*/ 2730 w 3532"/>
                    <a:gd name="T33" fmla="*/ 1554 h 2355"/>
                    <a:gd name="T34" fmla="*/ 2848 w 3532"/>
                    <a:gd name="T35" fmla="*/ 1534 h 2355"/>
                    <a:gd name="T36" fmla="*/ 2932 w 3532"/>
                    <a:gd name="T37" fmla="*/ 1595 h 2355"/>
                    <a:gd name="T38" fmla="*/ 3125 w 3532"/>
                    <a:gd name="T39" fmla="*/ 1670 h 2355"/>
                    <a:gd name="T40" fmla="*/ 3280 w 3532"/>
                    <a:gd name="T41" fmla="*/ 1715 h 2355"/>
                    <a:gd name="T42" fmla="*/ 3489 w 3532"/>
                    <a:gd name="T43" fmla="*/ 1715 h 2355"/>
                    <a:gd name="T44" fmla="*/ 3479 w 3532"/>
                    <a:gd name="T45" fmla="*/ 1883 h 2355"/>
                    <a:gd name="T46" fmla="*/ 3478 w 3532"/>
                    <a:gd name="T47" fmla="*/ 2055 h 2355"/>
                    <a:gd name="T48" fmla="*/ 3197 w 3532"/>
                    <a:gd name="T49" fmla="*/ 2303 h 2355"/>
                    <a:gd name="T50" fmla="*/ 2389 w 3532"/>
                    <a:gd name="T51" fmla="*/ 2236 h 2355"/>
                    <a:gd name="T52" fmla="*/ 2030 w 3532"/>
                    <a:gd name="T53" fmla="*/ 2275 h 2355"/>
                    <a:gd name="T54" fmla="*/ 1734 w 3532"/>
                    <a:gd name="T55" fmla="*/ 2354 h 2355"/>
                    <a:gd name="T56" fmla="*/ 1608 w 3532"/>
                    <a:gd name="T57" fmla="*/ 2329 h 2355"/>
                    <a:gd name="T58" fmla="*/ 968 w 3532"/>
                    <a:gd name="T59" fmla="*/ 2309 h 2355"/>
                    <a:gd name="T60" fmla="*/ 1004 w 3532"/>
                    <a:gd name="T61" fmla="*/ 2114 h 2355"/>
                    <a:gd name="T62" fmla="*/ 972 w 3532"/>
                    <a:gd name="T63" fmla="*/ 2005 h 2355"/>
                    <a:gd name="T64" fmla="*/ 830 w 3532"/>
                    <a:gd name="T65" fmla="*/ 1995 h 2355"/>
                    <a:gd name="T66" fmla="*/ 727 w 3532"/>
                    <a:gd name="T67" fmla="*/ 1931 h 2355"/>
                    <a:gd name="T68" fmla="*/ 593 w 3532"/>
                    <a:gd name="T69" fmla="*/ 2001 h 2355"/>
                    <a:gd name="T70" fmla="*/ 578 w 3532"/>
                    <a:gd name="T71" fmla="*/ 1901 h 2355"/>
                    <a:gd name="T72" fmla="*/ 503 w 3532"/>
                    <a:gd name="T73" fmla="*/ 1699 h 2355"/>
                    <a:gd name="T74" fmla="*/ 189 w 3532"/>
                    <a:gd name="T75" fmla="*/ 1566 h 2355"/>
                    <a:gd name="T76" fmla="*/ 399 w 3532"/>
                    <a:gd name="T77" fmla="*/ 1274 h 2355"/>
                    <a:gd name="T78" fmla="*/ 493 w 3532"/>
                    <a:gd name="T79" fmla="*/ 1088 h 2355"/>
                    <a:gd name="T80" fmla="*/ 318 w 3532"/>
                    <a:gd name="T81" fmla="*/ 975 h 2355"/>
                    <a:gd name="T82" fmla="*/ 197 w 3532"/>
                    <a:gd name="T83" fmla="*/ 965 h 2355"/>
                    <a:gd name="T84" fmla="*/ 99 w 3532"/>
                    <a:gd name="T85" fmla="*/ 729 h 2355"/>
                    <a:gd name="T86" fmla="*/ 35 w 3532"/>
                    <a:gd name="T87" fmla="*/ 523 h 2355"/>
                    <a:gd name="T88" fmla="*/ 127 w 3532"/>
                    <a:gd name="T89" fmla="*/ 396 h 2355"/>
                    <a:gd name="T90" fmla="*/ 404 w 3532"/>
                    <a:gd name="T91" fmla="*/ 295 h 2355"/>
                    <a:gd name="T92" fmla="*/ 518 w 3532"/>
                    <a:gd name="T93" fmla="*/ 220 h 2355"/>
                    <a:gd name="T94" fmla="*/ 543 w 3532"/>
                    <a:gd name="T95" fmla="*/ 94 h 2355"/>
                    <a:gd name="T96" fmla="*/ 650 w 3532"/>
                    <a:gd name="T97" fmla="*/ 86 h 2355"/>
                    <a:gd name="T98" fmla="*/ 988 w 3532"/>
                    <a:gd name="T99" fmla="*/ 0 h 2355"/>
                    <a:gd name="T100" fmla="*/ 1153 w 3532"/>
                    <a:gd name="T101" fmla="*/ 41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2" h="2355">
                      <a:moveTo>
                        <a:pt x="1365" y="34"/>
                      </a:moveTo>
                      <a:lnTo>
                        <a:pt x="1364" y="66"/>
                      </a:lnTo>
                      <a:lnTo>
                        <a:pt x="1368" y="85"/>
                      </a:lnTo>
                      <a:lnTo>
                        <a:pt x="1379" y="111"/>
                      </a:lnTo>
                      <a:lnTo>
                        <a:pt x="1403" y="138"/>
                      </a:lnTo>
                      <a:lnTo>
                        <a:pt x="1448" y="159"/>
                      </a:lnTo>
                      <a:lnTo>
                        <a:pt x="1456" y="174"/>
                      </a:lnTo>
                      <a:lnTo>
                        <a:pt x="1441" y="217"/>
                      </a:lnTo>
                      <a:lnTo>
                        <a:pt x="1440" y="239"/>
                      </a:lnTo>
                      <a:lnTo>
                        <a:pt x="1444" y="262"/>
                      </a:lnTo>
                      <a:lnTo>
                        <a:pt x="1461" y="305"/>
                      </a:lnTo>
                      <a:lnTo>
                        <a:pt x="1475" y="332"/>
                      </a:lnTo>
                      <a:lnTo>
                        <a:pt x="1505" y="361"/>
                      </a:lnTo>
                      <a:lnTo>
                        <a:pt x="1603" y="422"/>
                      </a:lnTo>
                      <a:lnTo>
                        <a:pt x="1626" y="449"/>
                      </a:lnTo>
                      <a:lnTo>
                        <a:pt x="1706" y="570"/>
                      </a:lnTo>
                      <a:lnTo>
                        <a:pt x="1743" y="599"/>
                      </a:lnTo>
                      <a:lnTo>
                        <a:pt x="1746" y="615"/>
                      </a:lnTo>
                      <a:lnTo>
                        <a:pt x="1701" y="685"/>
                      </a:lnTo>
                      <a:lnTo>
                        <a:pt x="1714" y="773"/>
                      </a:lnTo>
                      <a:lnTo>
                        <a:pt x="1765" y="799"/>
                      </a:lnTo>
                      <a:lnTo>
                        <a:pt x="1813" y="893"/>
                      </a:lnTo>
                      <a:lnTo>
                        <a:pt x="1836" y="924"/>
                      </a:lnTo>
                      <a:lnTo>
                        <a:pt x="1879" y="954"/>
                      </a:lnTo>
                      <a:lnTo>
                        <a:pt x="1924" y="963"/>
                      </a:lnTo>
                      <a:lnTo>
                        <a:pt x="1935" y="975"/>
                      </a:lnTo>
                      <a:lnTo>
                        <a:pt x="1941" y="998"/>
                      </a:lnTo>
                      <a:lnTo>
                        <a:pt x="1933" y="1031"/>
                      </a:lnTo>
                      <a:lnTo>
                        <a:pt x="1936" y="1069"/>
                      </a:lnTo>
                      <a:lnTo>
                        <a:pt x="1983" y="1110"/>
                      </a:lnTo>
                      <a:lnTo>
                        <a:pt x="2020" y="1113"/>
                      </a:lnTo>
                      <a:lnTo>
                        <a:pt x="2055" y="1099"/>
                      </a:lnTo>
                      <a:lnTo>
                        <a:pt x="2073" y="1097"/>
                      </a:lnTo>
                      <a:lnTo>
                        <a:pt x="2086" y="1107"/>
                      </a:lnTo>
                      <a:lnTo>
                        <a:pt x="2100" y="1135"/>
                      </a:lnTo>
                      <a:lnTo>
                        <a:pt x="2104" y="1164"/>
                      </a:lnTo>
                      <a:lnTo>
                        <a:pt x="2103" y="1195"/>
                      </a:lnTo>
                      <a:lnTo>
                        <a:pt x="2094" y="1250"/>
                      </a:lnTo>
                      <a:lnTo>
                        <a:pt x="2095" y="1276"/>
                      </a:lnTo>
                      <a:lnTo>
                        <a:pt x="2106" y="1305"/>
                      </a:lnTo>
                      <a:lnTo>
                        <a:pt x="2126" y="1332"/>
                      </a:lnTo>
                      <a:lnTo>
                        <a:pt x="2168" y="1365"/>
                      </a:lnTo>
                      <a:lnTo>
                        <a:pt x="2208" y="1410"/>
                      </a:lnTo>
                      <a:lnTo>
                        <a:pt x="2215" y="1454"/>
                      </a:lnTo>
                      <a:lnTo>
                        <a:pt x="2225" y="1470"/>
                      </a:lnTo>
                      <a:lnTo>
                        <a:pt x="2238" y="1475"/>
                      </a:lnTo>
                      <a:lnTo>
                        <a:pt x="2260" y="1464"/>
                      </a:lnTo>
                      <a:lnTo>
                        <a:pt x="2288" y="1430"/>
                      </a:lnTo>
                      <a:lnTo>
                        <a:pt x="2310" y="1415"/>
                      </a:lnTo>
                      <a:lnTo>
                        <a:pt x="2328" y="1385"/>
                      </a:lnTo>
                      <a:lnTo>
                        <a:pt x="2345" y="1374"/>
                      </a:lnTo>
                      <a:lnTo>
                        <a:pt x="2350" y="1363"/>
                      </a:lnTo>
                      <a:lnTo>
                        <a:pt x="2348" y="1326"/>
                      </a:lnTo>
                      <a:lnTo>
                        <a:pt x="2361" y="1321"/>
                      </a:lnTo>
                      <a:lnTo>
                        <a:pt x="2374" y="1330"/>
                      </a:lnTo>
                      <a:lnTo>
                        <a:pt x="2400" y="1360"/>
                      </a:lnTo>
                      <a:lnTo>
                        <a:pt x="2545" y="1474"/>
                      </a:lnTo>
                      <a:lnTo>
                        <a:pt x="2553" y="1489"/>
                      </a:lnTo>
                      <a:lnTo>
                        <a:pt x="2550" y="1505"/>
                      </a:lnTo>
                      <a:lnTo>
                        <a:pt x="2522" y="1535"/>
                      </a:lnTo>
                      <a:lnTo>
                        <a:pt x="2509" y="1559"/>
                      </a:lnTo>
                      <a:lnTo>
                        <a:pt x="2513" y="1581"/>
                      </a:lnTo>
                      <a:lnTo>
                        <a:pt x="2537" y="1596"/>
                      </a:lnTo>
                      <a:lnTo>
                        <a:pt x="2590" y="1596"/>
                      </a:lnTo>
                      <a:lnTo>
                        <a:pt x="2652" y="1585"/>
                      </a:lnTo>
                      <a:lnTo>
                        <a:pt x="2689" y="1556"/>
                      </a:lnTo>
                      <a:lnTo>
                        <a:pt x="2708" y="1551"/>
                      </a:lnTo>
                      <a:lnTo>
                        <a:pt x="2730" y="1554"/>
                      </a:lnTo>
                      <a:lnTo>
                        <a:pt x="2759" y="1565"/>
                      </a:lnTo>
                      <a:lnTo>
                        <a:pt x="2799" y="1560"/>
                      </a:lnTo>
                      <a:lnTo>
                        <a:pt x="2822" y="1554"/>
                      </a:lnTo>
                      <a:lnTo>
                        <a:pt x="2848" y="1534"/>
                      </a:lnTo>
                      <a:lnTo>
                        <a:pt x="2864" y="1533"/>
                      </a:lnTo>
                      <a:lnTo>
                        <a:pt x="2884" y="1541"/>
                      </a:lnTo>
                      <a:lnTo>
                        <a:pt x="2920" y="1569"/>
                      </a:lnTo>
                      <a:lnTo>
                        <a:pt x="2932" y="1595"/>
                      </a:lnTo>
                      <a:lnTo>
                        <a:pt x="2939" y="1640"/>
                      </a:lnTo>
                      <a:lnTo>
                        <a:pt x="2953" y="1656"/>
                      </a:lnTo>
                      <a:lnTo>
                        <a:pt x="2992" y="1670"/>
                      </a:lnTo>
                      <a:lnTo>
                        <a:pt x="3125" y="1670"/>
                      </a:lnTo>
                      <a:lnTo>
                        <a:pt x="3210" y="1654"/>
                      </a:lnTo>
                      <a:lnTo>
                        <a:pt x="3235" y="1661"/>
                      </a:lnTo>
                      <a:lnTo>
                        <a:pt x="3270" y="1691"/>
                      </a:lnTo>
                      <a:lnTo>
                        <a:pt x="3280" y="1715"/>
                      </a:lnTo>
                      <a:lnTo>
                        <a:pt x="3297" y="1730"/>
                      </a:lnTo>
                      <a:lnTo>
                        <a:pt x="3315" y="1734"/>
                      </a:lnTo>
                      <a:lnTo>
                        <a:pt x="3435" y="1706"/>
                      </a:lnTo>
                      <a:lnTo>
                        <a:pt x="3489" y="1715"/>
                      </a:lnTo>
                      <a:lnTo>
                        <a:pt x="3532" y="1768"/>
                      </a:lnTo>
                      <a:lnTo>
                        <a:pt x="3493" y="1816"/>
                      </a:lnTo>
                      <a:lnTo>
                        <a:pt x="3483" y="1846"/>
                      </a:lnTo>
                      <a:lnTo>
                        <a:pt x="3479" y="1883"/>
                      </a:lnTo>
                      <a:lnTo>
                        <a:pt x="3482" y="1951"/>
                      </a:lnTo>
                      <a:lnTo>
                        <a:pt x="3487" y="1991"/>
                      </a:lnTo>
                      <a:lnTo>
                        <a:pt x="3485" y="2026"/>
                      </a:lnTo>
                      <a:lnTo>
                        <a:pt x="3478" y="2055"/>
                      </a:lnTo>
                      <a:lnTo>
                        <a:pt x="3452" y="2094"/>
                      </a:lnTo>
                      <a:lnTo>
                        <a:pt x="3417" y="2160"/>
                      </a:lnTo>
                      <a:lnTo>
                        <a:pt x="3393" y="2275"/>
                      </a:lnTo>
                      <a:lnTo>
                        <a:pt x="3197" y="2303"/>
                      </a:lnTo>
                      <a:lnTo>
                        <a:pt x="2522" y="2176"/>
                      </a:lnTo>
                      <a:lnTo>
                        <a:pt x="2455" y="2194"/>
                      </a:lnTo>
                      <a:lnTo>
                        <a:pt x="2415" y="2213"/>
                      </a:lnTo>
                      <a:lnTo>
                        <a:pt x="2389" y="2236"/>
                      </a:lnTo>
                      <a:lnTo>
                        <a:pt x="2359" y="2256"/>
                      </a:lnTo>
                      <a:lnTo>
                        <a:pt x="2244" y="2224"/>
                      </a:lnTo>
                      <a:lnTo>
                        <a:pt x="2135" y="2239"/>
                      </a:lnTo>
                      <a:lnTo>
                        <a:pt x="2030" y="2275"/>
                      </a:lnTo>
                      <a:lnTo>
                        <a:pt x="2005" y="2294"/>
                      </a:lnTo>
                      <a:lnTo>
                        <a:pt x="1942" y="2322"/>
                      </a:lnTo>
                      <a:lnTo>
                        <a:pt x="1763" y="2355"/>
                      </a:lnTo>
                      <a:lnTo>
                        <a:pt x="1734" y="2354"/>
                      </a:lnTo>
                      <a:lnTo>
                        <a:pt x="1723" y="2349"/>
                      </a:lnTo>
                      <a:lnTo>
                        <a:pt x="1684" y="2320"/>
                      </a:lnTo>
                      <a:lnTo>
                        <a:pt x="1667" y="2301"/>
                      </a:lnTo>
                      <a:lnTo>
                        <a:pt x="1608" y="2329"/>
                      </a:lnTo>
                      <a:lnTo>
                        <a:pt x="1595" y="2315"/>
                      </a:lnTo>
                      <a:lnTo>
                        <a:pt x="1543" y="2285"/>
                      </a:lnTo>
                      <a:lnTo>
                        <a:pt x="1320" y="2352"/>
                      </a:lnTo>
                      <a:lnTo>
                        <a:pt x="968" y="2309"/>
                      </a:lnTo>
                      <a:lnTo>
                        <a:pt x="968" y="2227"/>
                      </a:lnTo>
                      <a:lnTo>
                        <a:pt x="972" y="2204"/>
                      </a:lnTo>
                      <a:lnTo>
                        <a:pt x="995" y="2149"/>
                      </a:lnTo>
                      <a:lnTo>
                        <a:pt x="1004" y="2114"/>
                      </a:lnTo>
                      <a:lnTo>
                        <a:pt x="1029" y="2068"/>
                      </a:lnTo>
                      <a:lnTo>
                        <a:pt x="1027" y="2024"/>
                      </a:lnTo>
                      <a:lnTo>
                        <a:pt x="989" y="2003"/>
                      </a:lnTo>
                      <a:lnTo>
                        <a:pt x="972" y="2005"/>
                      </a:lnTo>
                      <a:lnTo>
                        <a:pt x="934" y="2000"/>
                      </a:lnTo>
                      <a:lnTo>
                        <a:pt x="898" y="1989"/>
                      </a:lnTo>
                      <a:lnTo>
                        <a:pt x="854" y="1998"/>
                      </a:lnTo>
                      <a:lnTo>
                        <a:pt x="830" y="1995"/>
                      </a:lnTo>
                      <a:lnTo>
                        <a:pt x="808" y="1984"/>
                      </a:lnTo>
                      <a:lnTo>
                        <a:pt x="768" y="1945"/>
                      </a:lnTo>
                      <a:lnTo>
                        <a:pt x="748" y="1933"/>
                      </a:lnTo>
                      <a:lnTo>
                        <a:pt x="727" y="1931"/>
                      </a:lnTo>
                      <a:lnTo>
                        <a:pt x="672" y="1940"/>
                      </a:lnTo>
                      <a:lnTo>
                        <a:pt x="657" y="1948"/>
                      </a:lnTo>
                      <a:lnTo>
                        <a:pt x="618" y="1985"/>
                      </a:lnTo>
                      <a:lnTo>
                        <a:pt x="593" y="2001"/>
                      </a:lnTo>
                      <a:lnTo>
                        <a:pt x="573" y="1998"/>
                      </a:lnTo>
                      <a:lnTo>
                        <a:pt x="564" y="1980"/>
                      </a:lnTo>
                      <a:lnTo>
                        <a:pt x="577" y="1920"/>
                      </a:lnTo>
                      <a:lnTo>
                        <a:pt x="578" y="1901"/>
                      </a:lnTo>
                      <a:lnTo>
                        <a:pt x="574" y="1879"/>
                      </a:lnTo>
                      <a:lnTo>
                        <a:pt x="542" y="1806"/>
                      </a:lnTo>
                      <a:lnTo>
                        <a:pt x="515" y="1723"/>
                      </a:lnTo>
                      <a:lnTo>
                        <a:pt x="503" y="1699"/>
                      </a:lnTo>
                      <a:lnTo>
                        <a:pt x="483" y="1679"/>
                      </a:lnTo>
                      <a:lnTo>
                        <a:pt x="280" y="1589"/>
                      </a:lnTo>
                      <a:lnTo>
                        <a:pt x="214" y="1579"/>
                      </a:lnTo>
                      <a:lnTo>
                        <a:pt x="189" y="1566"/>
                      </a:lnTo>
                      <a:lnTo>
                        <a:pt x="183" y="1536"/>
                      </a:lnTo>
                      <a:lnTo>
                        <a:pt x="204" y="1488"/>
                      </a:lnTo>
                      <a:lnTo>
                        <a:pt x="364" y="1305"/>
                      </a:lnTo>
                      <a:lnTo>
                        <a:pt x="399" y="1274"/>
                      </a:lnTo>
                      <a:lnTo>
                        <a:pt x="428" y="1241"/>
                      </a:lnTo>
                      <a:lnTo>
                        <a:pt x="444" y="1210"/>
                      </a:lnTo>
                      <a:lnTo>
                        <a:pt x="460" y="1106"/>
                      </a:lnTo>
                      <a:lnTo>
                        <a:pt x="493" y="1088"/>
                      </a:lnTo>
                      <a:lnTo>
                        <a:pt x="492" y="1056"/>
                      </a:lnTo>
                      <a:lnTo>
                        <a:pt x="473" y="1034"/>
                      </a:lnTo>
                      <a:lnTo>
                        <a:pt x="403" y="1015"/>
                      </a:lnTo>
                      <a:lnTo>
                        <a:pt x="318" y="975"/>
                      </a:lnTo>
                      <a:lnTo>
                        <a:pt x="274" y="939"/>
                      </a:lnTo>
                      <a:lnTo>
                        <a:pt x="253" y="929"/>
                      </a:lnTo>
                      <a:lnTo>
                        <a:pt x="234" y="933"/>
                      </a:lnTo>
                      <a:lnTo>
                        <a:pt x="197" y="965"/>
                      </a:lnTo>
                      <a:lnTo>
                        <a:pt x="175" y="966"/>
                      </a:lnTo>
                      <a:lnTo>
                        <a:pt x="153" y="941"/>
                      </a:lnTo>
                      <a:lnTo>
                        <a:pt x="109" y="758"/>
                      </a:lnTo>
                      <a:lnTo>
                        <a:pt x="99" y="729"/>
                      </a:lnTo>
                      <a:lnTo>
                        <a:pt x="68" y="694"/>
                      </a:lnTo>
                      <a:lnTo>
                        <a:pt x="57" y="666"/>
                      </a:lnTo>
                      <a:lnTo>
                        <a:pt x="43" y="543"/>
                      </a:lnTo>
                      <a:lnTo>
                        <a:pt x="35" y="523"/>
                      </a:lnTo>
                      <a:lnTo>
                        <a:pt x="4" y="496"/>
                      </a:lnTo>
                      <a:lnTo>
                        <a:pt x="0" y="460"/>
                      </a:lnTo>
                      <a:lnTo>
                        <a:pt x="110" y="411"/>
                      </a:lnTo>
                      <a:lnTo>
                        <a:pt x="127" y="396"/>
                      </a:lnTo>
                      <a:lnTo>
                        <a:pt x="145" y="354"/>
                      </a:lnTo>
                      <a:lnTo>
                        <a:pt x="135" y="320"/>
                      </a:lnTo>
                      <a:lnTo>
                        <a:pt x="377" y="285"/>
                      </a:lnTo>
                      <a:lnTo>
                        <a:pt x="404" y="295"/>
                      </a:lnTo>
                      <a:lnTo>
                        <a:pt x="432" y="298"/>
                      </a:lnTo>
                      <a:lnTo>
                        <a:pt x="455" y="290"/>
                      </a:lnTo>
                      <a:lnTo>
                        <a:pt x="507" y="238"/>
                      </a:lnTo>
                      <a:lnTo>
                        <a:pt x="518" y="220"/>
                      </a:lnTo>
                      <a:lnTo>
                        <a:pt x="520" y="204"/>
                      </a:lnTo>
                      <a:lnTo>
                        <a:pt x="519" y="159"/>
                      </a:lnTo>
                      <a:lnTo>
                        <a:pt x="527" y="131"/>
                      </a:lnTo>
                      <a:lnTo>
                        <a:pt x="543" y="94"/>
                      </a:lnTo>
                      <a:lnTo>
                        <a:pt x="568" y="84"/>
                      </a:lnTo>
                      <a:lnTo>
                        <a:pt x="595" y="93"/>
                      </a:lnTo>
                      <a:lnTo>
                        <a:pt x="623" y="93"/>
                      </a:lnTo>
                      <a:lnTo>
                        <a:pt x="650" y="86"/>
                      </a:lnTo>
                      <a:lnTo>
                        <a:pt x="687" y="59"/>
                      </a:lnTo>
                      <a:lnTo>
                        <a:pt x="760" y="26"/>
                      </a:lnTo>
                      <a:lnTo>
                        <a:pt x="935" y="5"/>
                      </a:lnTo>
                      <a:lnTo>
                        <a:pt x="988" y="0"/>
                      </a:lnTo>
                      <a:lnTo>
                        <a:pt x="1052" y="31"/>
                      </a:lnTo>
                      <a:lnTo>
                        <a:pt x="1077" y="38"/>
                      </a:lnTo>
                      <a:lnTo>
                        <a:pt x="1129" y="34"/>
                      </a:lnTo>
                      <a:lnTo>
                        <a:pt x="1153" y="41"/>
                      </a:lnTo>
                      <a:lnTo>
                        <a:pt x="1178" y="55"/>
                      </a:lnTo>
                      <a:lnTo>
                        <a:pt x="1203" y="60"/>
                      </a:lnTo>
                      <a:lnTo>
                        <a:pt x="1365" y="34"/>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10" name="Utenos" descr="{&quot;Key&quot;:&quot;utenos&quot;,&quot;Name&quot;:&quot;Utenos&quot;,&quot;Value&quot;:1.0,&quot;Formula&quot;:&quot;&quot;,&quot;Text&quot;:&quot;&quot;,&quot;OfficeApplication&quot;:1,&quot;HasValue&quot;:true}">
                  <a:extLst>
                    <a:ext uri="{FF2B5EF4-FFF2-40B4-BE49-F238E27FC236}">
                      <a16:creationId xmlns:a16="http://schemas.microsoft.com/office/drawing/2014/main" id="{614A7B9E-E84B-19EC-3105-C483DF8A347C}"/>
                    </a:ext>
                  </a:extLst>
                </p:cNvPr>
                <p:cNvSpPr>
                  <a:spLocks/>
                </p:cNvSpPr>
                <p:nvPr/>
              </p:nvSpPr>
              <p:spPr bwMode="auto">
                <a:xfrm>
                  <a:off x="4391" y="1525"/>
                  <a:ext cx="1567" cy="1190"/>
                </a:xfrm>
                <a:custGeom>
                  <a:avLst/>
                  <a:gdLst>
                    <a:gd name="T0" fmla="*/ 4379 w 4607"/>
                    <a:gd name="T1" fmla="*/ 2564 h 3496"/>
                    <a:gd name="T2" fmla="*/ 4113 w 4607"/>
                    <a:gd name="T3" fmla="*/ 2689 h 3496"/>
                    <a:gd name="T4" fmla="*/ 3366 w 4607"/>
                    <a:gd name="T5" fmla="*/ 2653 h 3496"/>
                    <a:gd name="T6" fmla="*/ 3235 w 4607"/>
                    <a:gd name="T7" fmla="*/ 2671 h 3496"/>
                    <a:gd name="T8" fmla="*/ 3254 w 4607"/>
                    <a:gd name="T9" fmla="*/ 2509 h 3496"/>
                    <a:gd name="T10" fmla="*/ 2994 w 4607"/>
                    <a:gd name="T11" fmla="*/ 2427 h 3496"/>
                    <a:gd name="T12" fmla="*/ 2905 w 4607"/>
                    <a:gd name="T13" fmla="*/ 2531 h 3496"/>
                    <a:gd name="T14" fmla="*/ 2785 w 4607"/>
                    <a:gd name="T15" fmla="*/ 2553 h 3496"/>
                    <a:gd name="T16" fmla="*/ 2660 w 4607"/>
                    <a:gd name="T17" fmla="*/ 2511 h 3496"/>
                    <a:gd name="T18" fmla="*/ 2436 w 4607"/>
                    <a:gd name="T19" fmla="*/ 2437 h 3496"/>
                    <a:gd name="T20" fmla="*/ 2164 w 4607"/>
                    <a:gd name="T21" fmla="*/ 2673 h 3496"/>
                    <a:gd name="T22" fmla="*/ 2187 w 4607"/>
                    <a:gd name="T23" fmla="*/ 2874 h 3496"/>
                    <a:gd name="T24" fmla="*/ 2372 w 4607"/>
                    <a:gd name="T25" fmla="*/ 3059 h 3496"/>
                    <a:gd name="T26" fmla="*/ 2385 w 4607"/>
                    <a:gd name="T27" fmla="*/ 3176 h 3496"/>
                    <a:gd name="T28" fmla="*/ 2379 w 4607"/>
                    <a:gd name="T29" fmla="*/ 3269 h 3496"/>
                    <a:gd name="T30" fmla="*/ 2336 w 4607"/>
                    <a:gd name="T31" fmla="*/ 3393 h 3496"/>
                    <a:gd name="T32" fmla="*/ 2095 w 4607"/>
                    <a:gd name="T33" fmla="*/ 3332 h 3496"/>
                    <a:gd name="T34" fmla="*/ 1491 w 4607"/>
                    <a:gd name="T35" fmla="*/ 3491 h 3496"/>
                    <a:gd name="T36" fmla="*/ 1190 w 4607"/>
                    <a:gd name="T37" fmla="*/ 3282 h 3496"/>
                    <a:gd name="T38" fmla="*/ 1064 w 4607"/>
                    <a:gd name="T39" fmla="*/ 3168 h 3496"/>
                    <a:gd name="T40" fmla="*/ 1195 w 4607"/>
                    <a:gd name="T41" fmla="*/ 2968 h 3496"/>
                    <a:gd name="T42" fmla="*/ 1316 w 4607"/>
                    <a:gd name="T43" fmla="*/ 2887 h 3496"/>
                    <a:gd name="T44" fmla="*/ 1142 w 4607"/>
                    <a:gd name="T45" fmla="*/ 2790 h 3496"/>
                    <a:gd name="T46" fmla="*/ 1142 w 4607"/>
                    <a:gd name="T47" fmla="*/ 2664 h 3496"/>
                    <a:gd name="T48" fmla="*/ 1082 w 4607"/>
                    <a:gd name="T49" fmla="*/ 2578 h 3496"/>
                    <a:gd name="T50" fmla="*/ 931 w 4607"/>
                    <a:gd name="T51" fmla="*/ 2495 h 3496"/>
                    <a:gd name="T52" fmla="*/ 726 w 4607"/>
                    <a:gd name="T53" fmla="*/ 2393 h 3496"/>
                    <a:gd name="T54" fmla="*/ 686 w 4607"/>
                    <a:gd name="T55" fmla="*/ 2245 h 3496"/>
                    <a:gd name="T56" fmla="*/ 519 w 4607"/>
                    <a:gd name="T57" fmla="*/ 2283 h 3496"/>
                    <a:gd name="T58" fmla="*/ 354 w 4607"/>
                    <a:gd name="T59" fmla="*/ 2190 h 3496"/>
                    <a:gd name="T60" fmla="*/ 297 w 4607"/>
                    <a:gd name="T61" fmla="*/ 2052 h 3496"/>
                    <a:gd name="T62" fmla="*/ 360 w 4607"/>
                    <a:gd name="T63" fmla="*/ 1962 h 3496"/>
                    <a:gd name="T64" fmla="*/ 41 w 4607"/>
                    <a:gd name="T65" fmla="*/ 1552 h 3496"/>
                    <a:gd name="T66" fmla="*/ 50 w 4607"/>
                    <a:gd name="T67" fmla="*/ 1380 h 3496"/>
                    <a:gd name="T68" fmla="*/ 102 w 4607"/>
                    <a:gd name="T69" fmla="*/ 1237 h 3496"/>
                    <a:gd name="T70" fmla="*/ 1 w 4607"/>
                    <a:gd name="T71" fmla="*/ 1133 h 3496"/>
                    <a:gd name="T72" fmla="*/ 132 w 4607"/>
                    <a:gd name="T73" fmla="*/ 1137 h 3496"/>
                    <a:gd name="T74" fmla="*/ 174 w 4607"/>
                    <a:gd name="T75" fmla="*/ 1044 h 3496"/>
                    <a:gd name="T76" fmla="*/ 264 w 4607"/>
                    <a:gd name="T77" fmla="*/ 919 h 3496"/>
                    <a:gd name="T78" fmla="*/ 426 w 4607"/>
                    <a:gd name="T79" fmla="*/ 927 h 3496"/>
                    <a:gd name="T80" fmla="*/ 555 w 4607"/>
                    <a:gd name="T81" fmla="*/ 879 h 3496"/>
                    <a:gd name="T82" fmla="*/ 862 w 4607"/>
                    <a:gd name="T83" fmla="*/ 874 h 3496"/>
                    <a:gd name="T84" fmla="*/ 929 w 4607"/>
                    <a:gd name="T85" fmla="*/ 1003 h 3496"/>
                    <a:gd name="T86" fmla="*/ 1289 w 4607"/>
                    <a:gd name="T87" fmla="*/ 912 h 3496"/>
                    <a:gd name="T88" fmla="*/ 1410 w 4607"/>
                    <a:gd name="T89" fmla="*/ 890 h 3496"/>
                    <a:gd name="T90" fmla="*/ 1630 w 4607"/>
                    <a:gd name="T91" fmla="*/ 738 h 3496"/>
                    <a:gd name="T92" fmla="*/ 1694 w 4607"/>
                    <a:gd name="T93" fmla="*/ 828 h 3496"/>
                    <a:gd name="T94" fmla="*/ 1781 w 4607"/>
                    <a:gd name="T95" fmla="*/ 825 h 3496"/>
                    <a:gd name="T96" fmla="*/ 2199 w 4607"/>
                    <a:gd name="T97" fmla="*/ 803 h 3496"/>
                    <a:gd name="T98" fmla="*/ 2340 w 4607"/>
                    <a:gd name="T99" fmla="*/ 748 h 3496"/>
                    <a:gd name="T100" fmla="*/ 2486 w 4607"/>
                    <a:gd name="T101" fmla="*/ 699 h 3496"/>
                    <a:gd name="T102" fmla="*/ 2622 w 4607"/>
                    <a:gd name="T103" fmla="*/ 410 h 3496"/>
                    <a:gd name="T104" fmla="*/ 2740 w 4607"/>
                    <a:gd name="T105" fmla="*/ 244 h 3496"/>
                    <a:gd name="T106" fmla="*/ 2825 w 4607"/>
                    <a:gd name="T107" fmla="*/ 0 h 3496"/>
                    <a:gd name="T108" fmla="*/ 3389 w 4607"/>
                    <a:gd name="T109" fmla="*/ 612 h 3496"/>
                    <a:gd name="T110" fmla="*/ 4170 w 4607"/>
                    <a:gd name="T111" fmla="*/ 1103 h 3496"/>
                    <a:gd name="T112" fmla="*/ 4131 w 4607"/>
                    <a:gd name="T113" fmla="*/ 1540 h 3496"/>
                    <a:gd name="T114" fmla="*/ 4061 w 4607"/>
                    <a:gd name="T115" fmla="*/ 1882 h 3496"/>
                    <a:gd name="T116" fmla="*/ 3874 w 4607"/>
                    <a:gd name="T117" fmla="*/ 2269 h 3496"/>
                    <a:gd name="T118" fmla="*/ 4059 w 4607"/>
                    <a:gd name="T119" fmla="*/ 2450 h 3496"/>
                    <a:gd name="T120" fmla="*/ 4584 w 4607"/>
                    <a:gd name="T121" fmla="*/ 2638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7" h="3496">
                      <a:moveTo>
                        <a:pt x="4479" y="2692"/>
                      </a:moveTo>
                      <a:lnTo>
                        <a:pt x="4473" y="2677"/>
                      </a:lnTo>
                      <a:lnTo>
                        <a:pt x="4428" y="2594"/>
                      </a:lnTo>
                      <a:lnTo>
                        <a:pt x="4409" y="2579"/>
                      </a:lnTo>
                      <a:lnTo>
                        <a:pt x="4379" y="2564"/>
                      </a:lnTo>
                      <a:lnTo>
                        <a:pt x="4349" y="2564"/>
                      </a:lnTo>
                      <a:lnTo>
                        <a:pt x="4251" y="2594"/>
                      </a:lnTo>
                      <a:lnTo>
                        <a:pt x="4233" y="2607"/>
                      </a:lnTo>
                      <a:lnTo>
                        <a:pt x="4218" y="2623"/>
                      </a:lnTo>
                      <a:lnTo>
                        <a:pt x="4113" y="2689"/>
                      </a:lnTo>
                      <a:lnTo>
                        <a:pt x="3875" y="2758"/>
                      </a:lnTo>
                      <a:lnTo>
                        <a:pt x="3589" y="2744"/>
                      </a:lnTo>
                      <a:lnTo>
                        <a:pt x="3483" y="2719"/>
                      </a:lnTo>
                      <a:lnTo>
                        <a:pt x="3406" y="2671"/>
                      </a:lnTo>
                      <a:lnTo>
                        <a:pt x="3366" y="2653"/>
                      </a:lnTo>
                      <a:lnTo>
                        <a:pt x="3341" y="2654"/>
                      </a:lnTo>
                      <a:lnTo>
                        <a:pt x="3321" y="2663"/>
                      </a:lnTo>
                      <a:lnTo>
                        <a:pt x="3300" y="2678"/>
                      </a:lnTo>
                      <a:lnTo>
                        <a:pt x="3263" y="2686"/>
                      </a:lnTo>
                      <a:lnTo>
                        <a:pt x="3235" y="2671"/>
                      </a:lnTo>
                      <a:lnTo>
                        <a:pt x="3221" y="2634"/>
                      </a:lnTo>
                      <a:lnTo>
                        <a:pt x="3224" y="2598"/>
                      </a:lnTo>
                      <a:lnTo>
                        <a:pt x="3239" y="2562"/>
                      </a:lnTo>
                      <a:lnTo>
                        <a:pt x="3253" y="2536"/>
                      </a:lnTo>
                      <a:lnTo>
                        <a:pt x="3254" y="2509"/>
                      </a:lnTo>
                      <a:lnTo>
                        <a:pt x="3240" y="2483"/>
                      </a:lnTo>
                      <a:lnTo>
                        <a:pt x="3213" y="2457"/>
                      </a:lnTo>
                      <a:lnTo>
                        <a:pt x="3156" y="2429"/>
                      </a:lnTo>
                      <a:lnTo>
                        <a:pt x="3128" y="2422"/>
                      </a:lnTo>
                      <a:lnTo>
                        <a:pt x="2994" y="2427"/>
                      </a:lnTo>
                      <a:lnTo>
                        <a:pt x="2974" y="2433"/>
                      </a:lnTo>
                      <a:lnTo>
                        <a:pt x="2946" y="2457"/>
                      </a:lnTo>
                      <a:lnTo>
                        <a:pt x="2937" y="2471"/>
                      </a:lnTo>
                      <a:lnTo>
                        <a:pt x="2917" y="2514"/>
                      </a:lnTo>
                      <a:lnTo>
                        <a:pt x="2905" y="2531"/>
                      </a:lnTo>
                      <a:lnTo>
                        <a:pt x="2884" y="2548"/>
                      </a:lnTo>
                      <a:lnTo>
                        <a:pt x="2856" y="2563"/>
                      </a:lnTo>
                      <a:lnTo>
                        <a:pt x="2819" y="2572"/>
                      </a:lnTo>
                      <a:lnTo>
                        <a:pt x="2796" y="2566"/>
                      </a:lnTo>
                      <a:lnTo>
                        <a:pt x="2785" y="2553"/>
                      </a:lnTo>
                      <a:lnTo>
                        <a:pt x="2776" y="2522"/>
                      </a:lnTo>
                      <a:lnTo>
                        <a:pt x="2761" y="2503"/>
                      </a:lnTo>
                      <a:lnTo>
                        <a:pt x="2746" y="2501"/>
                      </a:lnTo>
                      <a:lnTo>
                        <a:pt x="2685" y="2517"/>
                      </a:lnTo>
                      <a:lnTo>
                        <a:pt x="2660" y="2511"/>
                      </a:lnTo>
                      <a:lnTo>
                        <a:pt x="2641" y="2493"/>
                      </a:lnTo>
                      <a:lnTo>
                        <a:pt x="2620" y="2451"/>
                      </a:lnTo>
                      <a:lnTo>
                        <a:pt x="2595" y="2418"/>
                      </a:lnTo>
                      <a:lnTo>
                        <a:pt x="2514" y="2463"/>
                      </a:lnTo>
                      <a:lnTo>
                        <a:pt x="2436" y="2437"/>
                      </a:lnTo>
                      <a:lnTo>
                        <a:pt x="2344" y="2378"/>
                      </a:lnTo>
                      <a:lnTo>
                        <a:pt x="2301" y="2528"/>
                      </a:lnTo>
                      <a:lnTo>
                        <a:pt x="2289" y="2559"/>
                      </a:lnTo>
                      <a:lnTo>
                        <a:pt x="2224" y="2634"/>
                      </a:lnTo>
                      <a:lnTo>
                        <a:pt x="2164" y="2673"/>
                      </a:lnTo>
                      <a:lnTo>
                        <a:pt x="2152" y="2694"/>
                      </a:lnTo>
                      <a:lnTo>
                        <a:pt x="2146" y="2719"/>
                      </a:lnTo>
                      <a:lnTo>
                        <a:pt x="2139" y="2776"/>
                      </a:lnTo>
                      <a:lnTo>
                        <a:pt x="2155" y="2833"/>
                      </a:lnTo>
                      <a:lnTo>
                        <a:pt x="2187" y="2874"/>
                      </a:lnTo>
                      <a:lnTo>
                        <a:pt x="2251" y="2934"/>
                      </a:lnTo>
                      <a:lnTo>
                        <a:pt x="2277" y="2977"/>
                      </a:lnTo>
                      <a:lnTo>
                        <a:pt x="2311" y="3019"/>
                      </a:lnTo>
                      <a:lnTo>
                        <a:pt x="2334" y="3038"/>
                      </a:lnTo>
                      <a:lnTo>
                        <a:pt x="2372" y="3059"/>
                      </a:lnTo>
                      <a:lnTo>
                        <a:pt x="2409" y="3087"/>
                      </a:lnTo>
                      <a:lnTo>
                        <a:pt x="2431" y="3094"/>
                      </a:lnTo>
                      <a:lnTo>
                        <a:pt x="2442" y="3111"/>
                      </a:lnTo>
                      <a:lnTo>
                        <a:pt x="2436" y="3133"/>
                      </a:lnTo>
                      <a:lnTo>
                        <a:pt x="2385" y="3176"/>
                      </a:lnTo>
                      <a:lnTo>
                        <a:pt x="2377" y="3197"/>
                      </a:lnTo>
                      <a:lnTo>
                        <a:pt x="2381" y="3214"/>
                      </a:lnTo>
                      <a:lnTo>
                        <a:pt x="2401" y="3236"/>
                      </a:lnTo>
                      <a:lnTo>
                        <a:pt x="2395" y="3251"/>
                      </a:lnTo>
                      <a:lnTo>
                        <a:pt x="2379" y="3269"/>
                      </a:lnTo>
                      <a:lnTo>
                        <a:pt x="2336" y="3308"/>
                      </a:lnTo>
                      <a:lnTo>
                        <a:pt x="2332" y="3337"/>
                      </a:lnTo>
                      <a:lnTo>
                        <a:pt x="2336" y="3364"/>
                      </a:lnTo>
                      <a:lnTo>
                        <a:pt x="2347" y="3383"/>
                      </a:lnTo>
                      <a:lnTo>
                        <a:pt x="2336" y="3393"/>
                      </a:lnTo>
                      <a:lnTo>
                        <a:pt x="2307" y="3396"/>
                      </a:lnTo>
                      <a:lnTo>
                        <a:pt x="2192" y="3373"/>
                      </a:lnTo>
                      <a:lnTo>
                        <a:pt x="2174" y="3362"/>
                      </a:lnTo>
                      <a:lnTo>
                        <a:pt x="2161" y="3333"/>
                      </a:lnTo>
                      <a:lnTo>
                        <a:pt x="2095" y="3332"/>
                      </a:lnTo>
                      <a:lnTo>
                        <a:pt x="1875" y="3384"/>
                      </a:lnTo>
                      <a:lnTo>
                        <a:pt x="1585" y="3474"/>
                      </a:lnTo>
                      <a:lnTo>
                        <a:pt x="1557" y="3489"/>
                      </a:lnTo>
                      <a:lnTo>
                        <a:pt x="1526" y="3496"/>
                      </a:lnTo>
                      <a:lnTo>
                        <a:pt x="1491" y="3491"/>
                      </a:lnTo>
                      <a:lnTo>
                        <a:pt x="1357" y="3443"/>
                      </a:lnTo>
                      <a:lnTo>
                        <a:pt x="1256" y="3441"/>
                      </a:lnTo>
                      <a:lnTo>
                        <a:pt x="1244" y="3356"/>
                      </a:lnTo>
                      <a:lnTo>
                        <a:pt x="1226" y="3310"/>
                      </a:lnTo>
                      <a:lnTo>
                        <a:pt x="1190" y="3282"/>
                      </a:lnTo>
                      <a:lnTo>
                        <a:pt x="1159" y="3265"/>
                      </a:lnTo>
                      <a:lnTo>
                        <a:pt x="1072" y="3244"/>
                      </a:lnTo>
                      <a:lnTo>
                        <a:pt x="1057" y="3230"/>
                      </a:lnTo>
                      <a:lnTo>
                        <a:pt x="1052" y="3210"/>
                      </a:lnTo>
                      <a:lnTo>
                        <a:pt x="1064" y="3168"/>
                      </a:lnTo>
                      <a:lnTo>
                        <a:pt x="1076" y="3110"/>
                      </a:lnTo>
                      <a:lnTo>
                        <a:pt x="1072" y="3035"/>
                      </a:lnTo>
                      <a:lnTo>
                        <a:pt x="1144" y="3007"/>
                      </a:lnTo>
                      <a:lnTo>
                        <a:pt x="1164" y="2995"/>
                      </a:lnTo>
                      <a:lnTo>
                        <a:pt x="1195" y="2968"/>
                      </a:lnTo>
                      <a:lnTo>
                        <a:pt x="1231" y="2945"/>
                      </a:lnTo>
                      <a:lnTo>
                        <a:pt x="1255" y="2915"/>
                      </a:lnTo>
                      <a:lnTo>
                        <a:pt x="1275" y="2904"/>
                      </a:lnTo>
                      <a:lnTo>
                        <a:pt x="1300" y="2897"/>
                      </a:lnTo>
                      <a:lnTo>
                        <a:pt x="1316" y="2887"/>
                      </a:lnTo>
                      <a:lnTo>
                        <a:pt x="1320" y="2870"/>
                      </a:lnTo>
                      <a:lnTo>
                        <a:pt x="1291" y="2848"/>
                      </a:lnTo>
                      <a:lnTo>
                        <a:pt x="1189" y="2787"/>
                      </a:lnTo>
                      <a:lnTo>
                        <a:pt x="1164" y="2785"/>
                      </a:lnTo>
                      <a:lnTo>
                        <a:pt x="1142" y="2790"/>
                      </a:lnTo>
                      <a:lnTo>
                        <a:pt x="1121" y="2789"/>
                      </a:lnTo>
                      <a:lnTo>
                        <a:pt x="1107" y="2774"/>
                      </a:lnTo>
                      <a:lnTo>
                        <a:pt x="1100" y="2729"/>
                      </a:lnTo>
                      <a:lnTo>
                        <a:pt x="1109" y="2707"/>
                      </a:lnTo>
                      <a:lnTo>
                        <a:pt x="1142" y="2664"/>
                      </a:lnTo>
                      <a:lnTo>
                        <a:pt x="1160" y="2618"/>
                      </a:lnTo>
                      <a:lnTo>
                        <a:pt x="1159" y="2598"/>
                      </a:lnTo>
                      <a:lnTo>
                        <a:pt x="1146" y="2580"/>
                      </a:lnTo>
                      <a:lnTo>
                        <a:pt x="1111" y="2573"/>
                      </a:lnTo>
                      <a:lnTo>
                        <a:pt x="1082" y="2578"/>
                      </a:lnTo>
                      <a:lnTo>
                        <a:pt x="1057" y="2589"/>
                      </a:lnTo>
                      <a:lnTo>
                        <a:pt x="1037" y="2592"/>
                      </a:lnTo>
                      <a:lnTo>
                        <a:pt x="1016" y="2582"/>
                      </a:lnTo>
                      <a:lnTo>
                        <a:pt x="990" y="2542"/>
                      </a:lnTo>
                      <a:lnTo>
                        <a:pt x="931" y="2495"/>
                      </a:lnTo>
                      <a:lnTo>
                        <a:pt x="912" y="2475"/>
                      </a:lnTo>
                      <a:lnTo>
                        <a:pt x="902" y="2459"/>
                      </a:lnTo>
                      <a:lnTo>
                        <a:pt x="909" y="2385"/>
                      </a:lnTo>
                      <a:lnTo>
                        <a:pt x="746" y="2398"/>
                      </a:lnTo>
                      <a:lnTo>
                        <a:pt x="726" y="2393"/>
                      </a:lnTo>
                      <a:lnTo>
                        <a:pt x="706" y="2383"/>
                      </a:lnTo>
                      <a:lnTo>
                        <a:pt x="709" y="2309"/>
                      </a:lnTo>
                      <a:lnTo>
                        <a:pt x="706" y="2278"/>
                      </a:lnTo>
                      <a:lnTo>
                        <a:pt x="697" y="2253"/>
                      </a:lnTo>
                      <a:lnTo>
                        <a:pt x="686" y="2245"/>
                      </a:lnTo>
                      <a:lnTo>
                        <a:pt x="671" y="2247"/>
                      </a:lnTo>
                      <a:lnTo>
                        <a:pt x="586" y="2289"/>
                      </a:lnTo>
                      <a:lnTo>
                        <a:pt x="545" y="2300"/>
                      </a:lnTo>
                      <a:lnTo>
                        <a:pt x="526" y="2295"/>
                      </a:lnTo>
                      <a:lnTo>
                        <a:pt x="519" y="2283"/>
                      </a:lnTo>
                      <a:lnTo>
                        <a:pt x="522" y="2234"/>
                      </a:lnTo>
                      <a:lnTo>
                        <a:pt x="512" y="2213"/>
                      </a:lnTo>
                      <a:lnTo>
                        <a:pt x="491" y="2205"/>
                      </a:lnTo>
                      <a:lnTo>
                        <a:pt x="387" y="2203"/>
                      </a:lnTo>
                      <a:lnTo>
                        <a:pt x="354" y="2190"/>
                      </a:lnTo>
                      <a:lnTo>
                        <a:pt x="327" y="2170"/>
                      </a:lnTo>
                      <a:lnTo>
                        <a:pt x="304" y="2123"/>
                      </a:lnTo>
                      <a:lnTo>
                        <a:pt x="296" y="2098"/>
                      </a:lnTo>
                      <a:lnTo>
                        <a:pt x="295" y="2077"/>
                      </a:lnTo>
                      <a:lnTo>
                        <a:pt x="297" y="2052"/>
                      </a:lnTo>
                      <a:lnTo>
                        <a:pt x="305" y="2030"/>
                      </a:lnTo>
                      <a:lnTo>
                        <a:pt x="317" y="2014"/>
                      </a:lnTo>
                      <a:lnTo>
                        <a:pt x="347" y="1995"/>
                      </a:lnTo>
                      <a:lnTo>
                        <a:pt x="359" y="1983"/>
                      </a:lnTo>
                      <a:lnTo>
                        <a:pt x="360" y="1962"/>
                      </a:lnTo>
                      <a:lnTo>
                        <a:pt x="345" y="1929"/>
                      </a:lnTo>
                      <a:lnTo>
                        <a:pt x="294" y="1869"/>
                      </a:lnTo>
                      <a:lnTo>
                        <a:pt x="0" y="1645"/>
                      </a:lnTo>
                      <a:lnTo>
                        <a:pt x="41" y="1575"/>
                      </a:lnTo>
                      <a:lnTo>
                        <a:pt x="41" y="1552"/>
                      </a:lnTo>
                      <a:lnTo>
                        <a:pt x="35" y="1538"/>
                      </a:lnTo>
                      <a:lnTo>
                        <a:pt x="29" y="1510"/>
                      </a:lnTo>
                      <a:lnTo>
                        <a:pt x="26" y="1447"/>
                      </a:lnTo>
                      <a:lnTo>
                        <a:pt x="32" y="1412"/>
                      </a:lnTo>
                      <a:lnTo>
                        <a:pt x="50" y="1380"/>
                      </a:lnTo>
                      <a:lnTo>
                        <a:pt x="72" y="1358"/>
                      </a:lnTo>
                      <a:lnTo>
                        <a:pt x="110" y="1327"/>
                      </a:lnTo>
                      <a:lnTo>
                        <a:pt x="117" y="1308"/>
                      </a:lnTo>
                      <a:lnTo>
                        <a:pt x="116" y="1283"/>
                      </a:lnTo>
                      <a:lnTo>
                        <a:pt x="102" y="1237"/>
                      </a:lnTo>
                      <a:lnTo>
                        <a:pt x="81" y="1203"/>
                      </a:lnTo>
                      <a:lnTo>
                        <a:pt x="57" y="1180"/>
                      </a:lnTo>
                      <a:lnTo>
                        <a:pt x="29" y="1163"/>
                      </a:lnTo>
                      <a:lnTo>
                        <a:pt x="9" y="1148"/>
                      </a:lnTo>
                      <a:lnTo>
                        <a:pt x="1" y="1133"/>
                      </a:lnTo>
                      <a:lnTo>
                        <a:pt x="17" y="1118"/>
                      </a:lnTo>
                      <a:lnTo>
                        <a:pt x="80" y="1100"/>
                      </a:lnTo>
                      <a:lnTo>
                        <a:pt x="95" y="1109"/>
                      </a:lnTo>
                      <a:lnTo>
                        <a:pt x="109" y="1125"/>
                      </a:lnTo>
                      <a:lnTo>
                        <a:pt x="132" y="1137"/>
                      </a:lnTo>
                      <a:lnTo>
                        <a:pt x="156" y="1130"/>
                      </a:lnTo>
                      <a:lnTo>
                        <a:pt x="175" y="1110"/>
                      </a:lnTo>
                      <a:lnTo>
                        <a:pt x="185" y="1084"/>
                      </a:lnTo>
                      <a:lnTo>
                        <a:pt x="184" y="1067"/>
                      </a:lnTo>
                      <a:lnTo>
                        <a:pt x="174" y="1044"/>
                      </a:lnTo>
                      <a:lnTo>
                        <a:pt x="130" y="1009"/>
                      </a:lnTo>
                      <a:lnTo>
                        <a:pt x="117" y="992"/>
                      </a:lnTo>
                      <a:lnTo>
                        <a:pt x="127" y="945"/>
                      </a:lnTo>
                      <a:lnTo>
                        <a:pt x="125" y="898"/>
                      </a:lnTo>
                      <a:lnTo>
                        <a:pt x="264" y="919"/>
                      </a:lnTo>
                      <a:lnTo>
                        <a:pt x="287" y="914"/>
                      </a:lnTo>
                      <a:lnTo>
                        <a:pt x="320" y="900"/>
                      </a:lnTo>
                      <a:lnTo>
                        <a:pt x="346" y="898"/>
                      </a:lnTo>
                      <a:lnTo>
                        <a:pt x="407" y="924"/>
                      </a:lnTo>
                      <a:lnTo>
                        <a:pt x="426" y="927"/>
                      </a:lnTo>
                      <a:lnTo>
                        <a:pt x="444" y="914"/>
                      </a:lnTo>
                      <a:lnTo>
                        <a:pt x="459" y="888"/>
                      </a:lnTo>
                      <a:lnTo>
                        <a:pt x="470" y="878"/>
                      </a:lnTo>
                      <a:lnTo>
                        <a:pt x="487" y="873"/>
                      </a:lnTo>
                      <a:lnTo>
                        <a:pt x="555" y="879"/>
                      </a:lnTo>
                      <a:lnTo>
                        <a:pt x="585" y="875"/>
                      </a:lnTo>
                      <a:lnTo>
                        <a:pt x="625" y="853"/>
                      </a:lnTo>
                      <a:lnTo>
                        <a:pt x="689" y="837"/>
                      </a:lnTo>
                      <a:lnTo>
                        <a:pt x="822" y="848"/>
                      </a:lnTo>
                      <a:lnTo>
                        <a:pt x="862" y="874"/>
                      </a:lnTo>
                      <a:lnTo>
                        <a:pt x="885" y="910"/>
                      </a:lnTo>
                      <a:lnTo>
                        <a:pt x="897" y="927"/>
                      </a:lnTo>
                      <a:lnTo>
                        <a:pt x="929" y="954"/>
                      </a:lnTo>
                      <a:lnTo>
                        <a:pt x="935" y="969"/>
                      </a:lnTo>
                      <a:lnTo>
                        <a:pt x="929" y="1003"/>
                      </a:lnTo>
                      <a:lnTo>
                        <a:pt x="931" y="1014"/>
                      </a:lnTo>
                      <a:lnTo>
                        <a:pt x="951" y="1022"/>
                      </a:lnTo>
                      <a:lnTo>
                        <a:pt x="982" y="1020"/>
                      </a:lnTo>
                      <a:lnTo>
                        <a:pt x="1044" y="1009"/>
                      </a:lnTo>
                      <a:lnTo>
                        <a:pt x="1289" y="912"/>
                      </a:lnTo>
                      <a:lnTo>
                        <a:pt x="1329" y="908"/>
                      </a:lnTo>
                      <a:lnTo>
                        <a:pt x="1375" y="923"/>
                      </a:lnTo>
                      <a:lnTo>
                        <a:pt x="1395" y="925"/>
                      </a:lnTo>
                      <a:lnTo>
                        <a:pt x="1406" y="917"/>
                      </a:lnTo>
                      <a:lnTo>
                        <a:pt x="1410" y="890"/>
                      </a:lnTo>
                      <a:lnTo>
                        <a:pt x="1397" y="834"/>
                      </a:lnTo>
                      <a:lnTo>
                        <a:pt x="1412" y="807"/>
                      </a:lnTo>
                      <a:lnTo>
                        <a:pt x="1427" y="789"/>
                      </a:lnTo>
                      <a:lnTo>
                        <a:pt x="1589" y="697"/>
                      </a:lnTo>
                      <a:lnTo>
                        <a:pt x="1630" y="738"/>
                      </a:lnTo>
                      <a:lnTo>
                        <a:pt x="1639" y="765"/>
                      </a:lnTo>
                      <a:lnTo>
                        <a:pt x="1654" y="804"/>
                      </a:lnTo>
                      <a:lnTo>
                        <a:pt x="1667" y="823"/>
                      </a:lnTo>
                      <a:lnTo>
                        <a:pt x="1681" y="830"/>
                      </a:lnTo>
                      <a:lnTo>
                        <a:pt x="1694" y="828"/>
                      </a:lnTo>
                      <a:lnTo>
                        <a:pt x="1717" y="804"/>
                      </a:lnTo>
                      <a:lnTo>
                        <a:pt x="1732" y="793"/>
                      </a:lnTo>
                      <a:lnTo>
                        <a:pt x="1754" y="792"/>
                      </a:lnTo>
                      <a:lnTo>
                        <a:pt x="1772" y="808"/>
                      </a:lnTo>
                      <a:lnTo>
                        <a:pt x="1781" y="825"/>
                      </a:lnTo>
                      <a:lnTo>
                        <a:pt x="1820" y="887"/>
                      </a:lnTo>
                      <a:lnTo>
                        <a:pt x="1907" y="842"/>
                      </a:lnTo>
                      <a:lnTo>
                        <a:pt x="1940" y="818"/>
                      </a:lnTo>
                      <a:lnTo>
                        <a:pt x="1969" y="810"/>
                      </a:lnTo>
                      <a:lnTo>
                        <a:pt x="2199" y="803"/>
                      </a:lnTo>
                      <a:lnTo>
                        <a:pt x="2224" y="809"/>
                      </a:lnTo>
                      <a:lnTo>
                        <a:pt x="2231" y="818"/>
                      </a:lnTo>
                      <a:lnTo>
                        <a:pt x="2244" y="864"/>
                      </a:lnTo>
                      <a:lnTo>
                        <a:pt x="2324" y="772"/>
                      </a:lnTo>
                      <a:lnTo>
                        <a:pt x="2340" y="748"/>
                      </a:lnTo>
                      <a:lnTo>
                        <a:pt x="2370" y="684"/>
                      </a:lnTo>
                      <a:lnTo>
                        <a:pt x="2390" y="672"/>
                      </a:lnTo>
                      <a:lnTo>
                        <a:pt x="2406" y="675"/>
                      </a:lnTo>
                      <a:lnTo>
                        <a:pt x="2447" y="693"/>
                      </a:lnTo>
                      <a:lnTo>
                        <a:pt x="2486" y="699"/>
                      </a:lnTo>
                      <a:lnTo>
                        <a:pt x="2500" y="690"/>
                      </a:lnTo>
                      <a:lnTo>
                        <a:pt x="2512" y="669"/>
                      </a:lnTo>
                      <a:lnTo>
                        <a:pt x="2546" y="550"/>
                      </a:lnTo>
                      <a:lnTo>
                        <a:pt x="2565" y="498"/>
                      </a:lnTo>
                      <a:lnTo>
                        <a:pt x="2622" y="410"/>
                      </a:lnTo>
                      <a:lnTo>
                        <a:pt x="2632" y="368"/>
                      </a:lnTo>
                      <a:lnTo>
                        <a:pt x="2647" y="334"/>
                      </a:lnTo>
                      <a:lnTo>
                        <a:pt x="2675" y="299"/>
                      </a:lnTo>
                      <a:lnTo>
                        <a:pt x="2719" y="267"/>
                      </a:lnTo>
                      <a:lnTo>
                        <a:pt x="2740" y="244"/>
                      </a:lnTo>
                      <a:lnTo>
                        <a:pt x="2766" y="207"/>
                      </a:lnTo>
                      <a:lnTo>
                        <a:pt x="2780" y="182"/>
                      </a:lnTo>
                      <a:lnTo>
                        <a:pt x="2782" y="144"/>
                      </a:lnTo>
                      <a:lnTo>
                        <a:pt x="2782" y="75"/>
                      </a:lnTo>
                      <a:lnTo>
                        <a:pt x="2825" y="0"/>
                      </a:lnTo>
                      <a:lnTo>
                        <a:pt x="2945" y="80"/>
                      </a:lnTo>
                      <a:lnTo>
                        <a:pt x="3076" y="229"/>
                      </a:lnTo>
                      <a:lnTo>
                        <a:pt x="3286" y="413"/>
                      </a:lnTo>
                      <a:lnTo>
                        <a:pt x="3340" y="497"/>
                      </a:lnTo>
                      <a:lnTo>
                        <a:pt x="3389" y="612"/>
                      </a:lnTo>
                      <a:lnTo>
                        <a:pt x="3501" y="814"/>
                      </a:lnTo>
                      <a:lnTo>
                        <a:pt x="3635" y="917"/>
                      </a:lnTo>
                      <a:lnTo>
                        <a:pt x="3929" y="1059"/>
                      </a:lnTo>
                      <a:lnTo>
                        <a:pt x="4049" y="1093"/>
                      </a:lnTo>
                      <a:lnTo>
                        <a:pt x="4170" y="1103"/>
                      </a:lnTo>
                      <a:lnTo>
                        <a:pt x="4190" y="1192"/>
                      </a:lnTo>
                      <a:lnTo>
                        <a:pt x="4197" y="1293"/>
                      </a:lnTo>
                      <a:lnTo>
                        <a:pt x="4192" y="1392"/>
                      </a:lnTo>
                      <a:lnTo>
                        <a:pt x="4172" y="1474"/>
                      </a:lnTo>
                      <a:lnTo>
                        <a:pt x="4131" y="1540"/>
                      </a:lnTo>
                      <a:lnTo>
                        <a:pt x="4079" y="1600"/>
                      </a:lnTo>
                      <a:lnTo>
                        <a:pt x="4037" y="1669"/>
                      </a:lnTo>
                      <a:lnTo>
                        <a:pt x="4027" y="1759"/>
                      </a:lnTo>
                      <a:lnTo>
                        <a:pt x="4067" y="1838"/>
                      </a:lnTo>
                      <a:lnTo>
                        <a:pt x="4061" y="1882"/>
                      </a:lnTo>
                      <a:lnTo>
                        <a:pt x="3986" y="1958"/>
                      </a:lnTo>
                      <a:lnTo>
                        <a:pt x="3967" y="2000"/>
                      </a:lnTo>
                      <a:lnTo>
                        <a:pt x="3940" y="2139"/>
                      </a:lnTo>
                      <a:lnTo>
                        <a:pt x="3925" y="2174"/>
                      </a:lnTo>
                      <a:lnTo>
                        <a:pt x="3874" y="2269"/>
                      </a:lnTo>
                      <a:lnTo>
                        <a:pt x="3854" y="2339"/>
                      </a:lnTo>
                      <a:lnTo>
                        <a:pt x="3862" y="2378"/>
                      </a:lnTo>
                      <a:lnTo>
                        <a:pt x="3896" y="2400"/>
                      </a:lnTo>
                      <a:lnTo>
                        <a:pt x="4022" y="2448"/>
                      </a:lnTo>
                      <a:lnTo>
                        <a:pt x="4059" y="2450"/>
                      </a:lnTo>
                      <a:lnTo>
                        <a:pt x="4187" y="2415"/>
                      </a:lnTo>
                      <a:lnTo>
                        <a:pt x="4539" y="2478"/>
                      </a:lnTo>
                      <a:lnTo>
                        <a:pt x="4587" y="2515"/>
                      </a:lnTo>
                      <a:lnTo>
                        <a:pt x="4607" y="2578"/>
                      </a:lnTo>
                      <a:lnTo>
                        <a:pt x="4584" y="2638"/>
                      </a:lnTo>
                      <a:lnTo>
                        <a:pt x="4532" y="2678"/>
                      </a:lnTo>
                      <a:lnTo>
                        <a:pt x="4479" y="2692"/>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11" name="Vilniaus" descr="{&quot;Key&quot;:&quot;vilniaus&quot;,&quot;Name&quot;:&quot;Vilniaus&quot;,&quot;Value&quot;:1.0,&quot;Formula&quot;:&quot;&quot;,&quot;Text&quot;:&quot;&quot;,&quot;OfficeApplication&quot;:1,&quot;HasValue&quot;:true}">
                  <a:extLst>
                    <a:ext uri="{FF2B5EF4-FFF2-40B4-BE49-F238E27FC236}">
                      <a16:creationId xmlns:a16="http://schemas.microsoft.com/office/drawing/2014/main" id="{E55A4424-1196-3AC4-970B-ED608DCE995D}"/>
                    </a:ext>
                  </a:extLst>
                </p:cNvPr>
                <p:cNvSpPr>
                  <a:spLocks/>
                </p:cNvSpPr>
                <p:nvPr/>
              </p:nvSpPr>
              <p:spPr bwMode="auto">
                <a:xfrm>
                  <a:off x="4216" y="2085"/>
                  <a:ext cx="1698" cy="1751"/>
                </a:xfrm>
                <a:custGeom>
                  <a:avLst/>
                  <a:gdLst>
                    <a:gd name="T0" fmla="*/ 4730 w 4993"/>
                    <a:gd name="T1" fmla="*/ 1447 h 5147"/>
                    <a:gd name="T2" fmla="*/ 4332 w 4993"/>
                    <a:gd name="T3" fmla="*/ 1474 h 5147"/>
                    <a:gd name="T4" fmla="*/ 3899 w 4993"/>
                    <a:gd name="T5" fmla="*/ 1746 h 5147"/>
                    <a:gd name="T6" fmla="*/ 3227 w 4993"/>
                    <a:gd name="T7" fmla="*/ 2142 h 5147"/>
                    <a:gd name="T8" fmla="*/ 2960 w 4993"/>
                    <a:gd name="T9" fmla="*/ 2432 h 5147"/>
                    <a:gd name="T10" fmla="*/ 2859 w 4993"/>
                    <a:gd name="T11" fmla="*/ 2729 h 5147"/>
                    <a:gd name="T12" fmla="*/ 2816 w 4993"/>
                    <a:gd name="T13" fmla="*/ 3266 h 5147"/>
                    <a:gd name="T14" fmla="*/ 2615 w 4993"/>
                    <a:gd name="T15" fmla="*/ 3834 h 5147"/>
                    <a:gd name="T16" fmla="*/ 2450 w 4993"/>
                    <a:gd name="T17" fmla="*/ 4492 h 5147"/>
                    <a:gd name="T18" fmla="*/ 2818 w 4993"/>
                    <a:gd name="T19" fmla="*/ 4574 h 5147"/>
                    <a:gd name="T20" fmla="*/ 2947 w 4993"/>
                    <a:gd name="T21" fmla="*/ 4719 h 5147"/>
                    <a:gd name="T22" fmla="*/ 2869 w 4993"/>
                    <a:gd name="T23" fmla="*/ 5079 h 5147"/>
                    <a:gd name="T24" fmla="*/ 2394 w 4993"/>
                    <a:gd name="T25" fmla="*/ 5085 h 5147"/>
                    <a:gd name="T26" fmla="*/ 2364 w 4993"/>
                    <a:gd name="T27" fmla="*/ 4805 h 5147"/>
                    <a:gd name="T28" fmla="*/ 2220 w 4993"/>
                    <a:gd name="T29" fmla="*/ 4550 h 5147"/>
                    <a:gd name="T30" fmla="*/ 1632 w 4993"/>
                    <a:gd name="T31" fmla="*/ 4973 h 5147"/>
                    <a:gd name="T32" fmla="*/ 944 w 4993"/>
                    <a:gd name="T33" fmla="*/ 5008 h 5147"/>
                    <a:gd name="T34" fmla="*/ 810 w 4993"/>
                    <a:gd name="T35" fmla="*/ 4792 h 5147"/>
                    <a:gd name="T36" fmla="*/ 1247 w 4993"/>
                    <a:gd name="T37" fmla="*/ 4195 h 5147"/>
                    <a:gd name="T38" fmla="*/ 859 w 4993"/>
                    <a:gd name="T39" fmla="*/ 4109 h 5147"/>
                    <a:gd name="T40" fmla="*/ 708 w 4993"/>
                    <a:gd name="T41" fmla="*/ 4047 h 5147"/>
                    <a:gd name="T42" fmla="*/ 424 w 4993"/>
                    <a:gd name="T43" fmla="*/ 4038 h 5147"/>
                    <a:gd name="T44" fmla="*/ 99 w 4993"/>
                    <a:gd name="T45" fmla="*/ 3869 h 5147"/>
                    <a:gd name="T46" fmla="*/ 75 w 4993"/>
                    <a:gd name="T47" fmla="*/ 3602 h 5147"/>
                    <a:gd name="T48" fmla="*/ 189 w 4993"/>
                    <a:gd name="T49" fmla="*/ 3428 h 5147"/>
                    <a:gd name="T50" fmla="*/ 178 w 4993"/>
                    <a:gd name="T51" fmla="*/ 3115 h 5147"/>
                    <a:gd name="T52" fmla="*/ 464 w 4993"/>
                    <a:gd name="T53" fmla="*/ 2965 h 5147"/>
                    <a:gd name="T54" fmla="*/ 569 w 4993"/>
                    <a:gd name="T55" fmla="*/ 2627 h 5147"/>
                    <a:gd name="T56" fmla="*/ 817 w 4993"/>
                    <a:gd name="T57" fmla="*/ 2269 h 5147"/>
                    <a:gd name="T58" fmla="*/ 340 w 4993"/>
                    <a:gd name="T59" fmla="*/ 1995 h 5147"/>
                    <a:gd name="T60" fmla="*/ 560 w 4993"/>
                    <a:gd name="T61" fmla="*/ 1742 h 5147"/>
                    <a:gd name="T62" fmla="*/ 365 w 4993"/>
                    <a:gd name="T63" fmla="*/ 1517 h 5147"/>
                    <a:gd name="T64" fmla="*/ 235 w 4993"/>
                    <a:gd name="T65" fmla="*/ 1322 h 5147"/>
                    <a:gd name="T66" fmla="*/ 230 w 4993"/>
                    <a:gd name="T67" fmla="*/ 1133 h 5147"/>
                    <a:gd name="T68" fmla="*/ 0 w 4993"/>
                    <a:gd name="T69" fmla="*/ 772 h 5147"/>
                    <a:gd name="T70" fmla="*/ 150 w 4993"/>
                    <a:gd name="T71" fmla="*/ 435 h 5147"/>
                    <a:gd name="T72" fmla="*/ 353 w 4993"/>
                    <a:gd name="T73" fmla="*/ 133 h 5147"/>
                    <a:gd name="T74" fmla="*/ 503 w 4993"/>
                    <a:gd name="T75" fmla="*/ 102 h 5147"/>
                    <a:gd name="T76" fmla="*/ 874 w 4993"/>
                    <a:gd name="T77" fmla="*/ 317 h 5147"/>
                    <a:gd name="T78" fmla="*/ 818 w 4993"/>
                    <a:gd name="T79" fmla="*/ 478 h 5147"/>
                    <a:gd name="T80" fmla="*/ 1040 w 4993"/>
                    <a:gd name="T81" fmla="*/ 650 h 5147"/>
                    <a:gd name="T82" fmla="*/ 1220 w 4993"/>
                    <a:gd name="T83" fmla="*/ 738 h 5147"/>
                    <a:gd name="T84" fmla="*/ 1530 w 4993"/>
                    <a:gd name="T85" fmla="*/ 937 h 5147"/>
                    <a:gd name="T86" fmla="*/ 1657 w 4993"/>
                    <a:gd name="T87" fmla="*/ 1019 h 5147"/>
                    <a:gd name="T88" fmla="*/ 1805 w 4993"/>
                    <a:gd name="T89" fmla="*/ 1203 h 5147"/>
                    <a:gd name="T90" fmla="*/ 1678 w 4993"/>
                    <a:gd name="T91" fmla="*/ 1350 h 5147"/>
                    <a:gd name="T92" fmla="*/ 1673 w 4993"/>
                    <a:gd name="T93" fmla="*/ 1620 h 5147"/>
                    <a:gd name="T94" fmla="*/ 2072 w 4993"/>
                    <a:gd name="T95" fmla="*/ 1844 h 5147"/>
                    <a:gd name="T96" fmla="*/ 2850 w 4993"/>
                    <a:gd name="T97" fmla="*/ 1748 h 5147"/>
                    <a:gd name="T98" fmla="*/ 2895 w 4993"/>
                    <a:gd name="T99" fmla="*/ 1569 h 5147"/>
                    <a:gd name="T100" fmla="*/ 2848 w 4993"/>
                    <a:gd name="T101" fmla="*/ 1393 h 5147"/>
                    <a:gd name="T102" fmla="*/ 2667 w 4993"/>
                    <a:gd name="T103" fmla="*/ 1049 h 5147"/>
                    <a:gd name="T104" fmla="*/ 3109 w 4993"/>
                    <a:gd name="T105" fmla="*/ 773 h 5147"/>
                    <a:gd name="T106" fmla="*/ 3299 w 4993"/>
                    <a:gd name="T107" fmla="*/ 908 h 5147"/>
                    <a:gd name="T108" fmla="*/ 3460 w 4993"/>
                    <a:gd name="T109" fmla="*/ 812 h 5147"/>
                    <a:gd name="T110" fmla="*/ 3767 w 4993"/>
                    <a:gd name="T111" fmla="*/ 890 h 5147"/>
                    <a:gd name="T112" fmla="*/ 3855 w 4993"/>
                    <a:gd name="T113" fmla="*/ 1009 h 5147"/>
                    <a:gd name="T114" fmla="*/ 4747 w 4993"/>
                    <a:gd name="T115" fmla="*/ 962 h 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5147">
                      <a:moveTo>
                        <a:pt x="4993" y="1047"/>
                      </a:moveTo>
                      <a:lnTo>
                        <a:pt x="4910" y="1069"/>
                      </a:lnTo>
                      <a:lnTo>
                        <a:pt x="4878" y="1089"/>
                      </a:lnTo>
                      <a:lnTo>
                        <a:pt x="4817" y="1149"/>
                      </a:lnTo>
                      <a:lnTo>
                        <a:pt x="4783" y="1197"/>
                      </a:lnTo>
                      <a:lnTo>
                        <a:pt x="4768" y="1236"/>
                      </a:lnTo>
                      <a:lnTo>
                        <a:pt x="4754" y="1339"/>
                      </a:lnTo>
                      <a:lnTo>
                        <a:pt x="4730" y="1447"/>
                      </a:lnTo>
                      <a:lnTo>
                        <a:pt x="4698" y="1502"/>
                      </a:lnTo>
                      <a:lnTo>
                        <a:pt x="4650" y="1509"/>
                      </a:lnTo>
                      <a:lnTo>
                        <a:pt x="4427" y="1409"/>
                      </a:lnTo>
                      <a:lnTo>
                        <a:pt x="4397" y="1412"/>
                      </a:lnTo>
                      <a:lnTo>
                        <a:pt x="4378" y="1431"/>
                      </a:lnTo>
                      <a:lnTo>
                        <a:pt x="4365" y="1453"/>
                      </a:lnTo>
                      <a:lnTo>
                        <a:pt x="4353" y="1467"/>
                      </a:lnTo>
                      <a:lnTo>
                        <a:pt x="4332" y="1474"/>
                      </a:lnTo>
                      <a:lnTo>
                        <a:pt x="4314" y="1474"/>
                      </a:lnTo>
                      <a:lnTo>
                        <a:pt x="4079" y="1413"/>
                      </a:lnTo>
                      <a:lnTo>
                        <a:pt x="3983" y="1429"/>
                      </a:lnTo>
                      <a:lnTo>
                        <a:pt x="3917" y="1536"/>
                      </a:lnTo>
                      <a:lnTo>
                        <a:pt x="3910" y="1578"/>
                      </a:lnTo>
                      <a:lnTo>
                        <a:pt x="3913" y="1669"/>
                      </a:lnTo>
                      <a:lnTo>
                        <a:pt x="3909" y="1714"/>
                      </a:lnTo>
                      <a:lnTo>
                        <a:pt x="3899" y="1746"/>
                      </a:lnTo>
                      <a:lnTo>
                        <a:pt x="3820" y="1917"/>
                      </a:lnTo>
                      <a:lnTo>
                        <a:pt x="3748" y="2029"/>
                      </a:lnTo>
                      <a:lnTo>
                        <a:pt x="3717" y="2064"/>
                      </a:lnTo>
                      <a:lnTo>
                        <a:pt x="3639" y="2109"/>
                      </a:lnTo>
                      <a:lnTo>
                        <a:pt x="3382" y="2162"/>
                      </a:lnTo>
                      <a:lnTo>
                        <a:pt x="3342" y="2161"/>
                      </a:lnTo>
                      <a:lnTo>
                        <a:pt x="3265" y="2143"/>
                      </a:lnTo>
                      <a:lnTo>
                        <a:pt x="3227" y="2142"/>
                      </a:lnTo>
                      <a:lnTo>
                        <a:pt x="3147" y="2176"/>
                      </a:lnTo>
                      <a:lnTo>
                        <a:pt x="3122" y="2198"/>
                      </a:lnTo>
                      <a:lnTo>
                        <a:pt x="3114" y="2226"/>
                      </a:lnTo>
                      <a:lnTo>
                        <a:pt x="3110" y="2259"/>
                      </a:lnTo>
                      <a:lnTo>
                        <a:pt x="3097" y="2297"/>
                      </a:lnTo>
                      <a:lnTo>
                        <a:pt x="3052" y="2349"/>
                      </a:lnTo>
                      <a:lnTo>
                        <a:pt x="3003" y="2388"/>
                      </a:lnTo>
                      <a:lnTo>
                        <a:pt x="2960" y="2432"/>
                      </a:lnTo>
                      <a:lnTo>
                        <a:pt x="2938" y="2501"/>
                      </a:lnTo>
                      <a:lnTo>
                        <a:pt x="2942" y="2534"/>
                      </a:lnTo>
                      <a:lnTo>
                        <a:pt x="2959" y="2608"/>
                      </a:lnTo>
                      <a:lnTo>
                        <a:pt x="2960" y="2638"/>
                      </a:lnTo>
                      <a:lnTo>
                        <a:pt x="2952" y="2669"/>
                      </a:lnTo>
                      <a:lnTo>
                        <a:pt x="2927" y="2677"/>
                      </a:lnTo>
                      <a:lnTo>
                        <a:pt x="2905" y="2687"/>
                      </a:lnTo>
                      <a:lnTo>
                        <a:pt x="2859" y="2729"/>
                      </a:lnTo>
                      <a:lnTo>
                        <a:pt x="2837" y="2762"/>
                      </a:lnTo>
                      <a:lnTo>
                        <a:pt x="2830" y="2812"/>
                      </a:lnTo>
                      <a:lnTo>
                        <a:pt x="2837" y="2999"/>
                      </a:lnTo>
                      <a:lnTo>
                        <a:pt x="2834" y="3037"/>
                      </a:lnTo>
                      <a:lnTo>
                        <a:pt x="2825" y="3077"/>
                      </a:lnTo>
                      <a:lnTo>
                        <a:pt x="2805" y="3147"/>
                      </a:lnTo>
                      <a:lnTo>
                        <a:pt x="2803" y="3193"/>
                      </a:lnTo>
                      <a:lnTo>
                        <a:pt x="2816" y="3266"/>
                      </a:lnTo>
                      <a:lnTo>
                        <a:pt x="2869" y="3396"/>
                      </a:lnTo>
                      <a:lnTo>
                        <a:pt x="2882" y="3467"/>
                      </a:lnTo>
                      <a:lnTo>
                        <a:pt x="2870" y="3539"/>
                      </a:lnTo>
                      <a:lnTo>
                        <a:pt x="2842" y="3597"/>
                      </a:lnTo>
                      <a:lnTo>
                        <a:pt x="2800" y="3638"/>
                      </a:lnTo>
                      <a:lnTo>
                        <a:pt x="2670" y="3716"/>
                      </a:lnTo>
                      <a:lnTo>
                        <a:pt x="2638" y="3761"/>
                      </a:lnTo>
                      <a:lnTo>
                        <a:pt x="2615" y="3834"/>
                      </a:lnTo>
                      <a:lnTo>
                        <a:pt x="2605" y="3931"/>
                      </a:lnTo>
                      <a:lnTo>
                        <a:pt x="2607" y="4007"/>
                      </a:lnTo>
                      <a:lnTo>
                        <a:pt x="2599" y="4077"/>
                      </a:lnTo>
                      <a:lnTo>
                        <a:pt x="2562" y="4156"/>
                      </a:lnTo>
                      <a:lnTo>
                        <a:pt x="2464" y="4274"/>
                      </a:lnTo>
                      <a:lnTo>
                        <a:pt x="2424" y="4353"/>
                      </a:lnTo>
                      <a:lnTo>
                        <a:pt x="2422" y="4444"/>
                      </a:lnTo>
                      <a:lnTo>
                        <a:pt x="2450" y="4492"/>
                      </a:lnTo>
                      <a:lnTo>
                        <a:pt x="2497" y="4509"/>
                      </a:lnTo>
                      <a:lnTo>
                        <a:pt x="2588" y="4503"/>
                      </a:lnTo>
                      <a:lnTo>
                        <a:pt x="2715" y="4436"/>
                      </a:lnTo>
                      <a:lnTo>
                        <a:pt x="2748" y="4428"/>
                      </a:lnTo>
                      <a:lnTo>
                        <a:pt x="2777" y="4444"/>
                      </a:lnTo>
                      <a:lnTo>
                        <a:pt x="2789" y="4474"/>
                      </a:lnTo>
                      <a:lnTo>
                        <a:pt x="2795" y="4511"/>
                      </a:lnTo>
                      <a:lnTo>
                        <a:pt x="2818" y="4574"/>
                      </a:lnTo>
                      <a:lnTo>
                        <a:pt x="2834" y="4591"/>
                      </a:lnTo>
                      <a:lnTo>
                        <a:pt x="2859" y="4582"/>
                      </a:lnTo>
                      <a:lnTo>
                        <a:pt x="2868" y="4584"/>
                      </a:lnTo>
                      <a:lnTo>
                        <a:pt x="2889" y="4607"/>
                      </a:lnTo>
                      <a:lnTo>
                        <a:pt x="2908" y="4634"/>
                      </a:lnTo>
                      <a:lnTo>
                        <a:pt x="2924" y="4667"/>
                      </a:lnTo>
                      <a:lnTo>
                        <a:pt x="2938" y="4707"/>
                      </a:lnTo>
                      <a:lnTo>
                        <a:pt x="2947" y="4719"/>
                      </a:lnTo>
                      <a:lnTo>
                        <a:pt x="2969" y="4731"/>
                      </a:lnTo>
                      <a:lnTo>
                        <a:pt x="2974" y="4753"/>
                      </a:lnTo>
                      <a:lnTo>
                        <a:pt x="2969" y="4769"/>
                      </a:lnTo>
                      <a:lnTo>
                        <a:pt x="2944" y="4803"/>
                      </a:lnTo>
                      <a:lnTo>
                        <a:pt x="2938" y="4819"/>
                      </a:lnTo>
                      <a:lnTo>
                        <a:pt x="2935" y="4986"/>
                      </a:lnTo>
                      <a:lnTo>
                        <a:pt x="2919" y="5043"/>
                      </a:lnTo>
                      <a:lnTo>
                        <a:pt x="2869" y="5079"/>
                      </a:lnTo>
                      <a:lnTo>
                        <a:pt x="2844" y="5083"/>
                      </a:lnTo>
                      <a:lnTo>
                        <a:pt x="2765" y="5073"/>
                      </a:lnTo>
                      <a:lnTo>
                        <a:pt x="2742" y="5083"/>
                      </a:lnTo>
                      <a:lnTo>
                        <a:pt x="2708" y="5130"/>
                      </a:lnTo>
                      <a:lnTo>
                        <a:pt x="2687" y="5143"/>
                      </a:lnTo>
                      <a:lnTo>
                        <a:pt x="2639" y="5144"/>
                      </a:lnTo>
                      <a:lnTo>
                        <a:pt x="2452" y="5113"/>
                      </a:lnTo>
                      <a:lnTo>
                        <a:pt x="2394" y="5085"/>
                      </a:lnTo>
                      <a:lnTo>
                        <a:pt x="2347" y="5039"/>
                      </a:lnTo>
                      <a:lnTo>
                        <a:pt x="2330" y="4974"/>
                      </a:lnTo>
                      <a:lnTo>
                        <a:pt x="2345" y="4948"/>
                      </a:lnTo>
                      <a:lnTo>
                        <a:pt x="2407" y="4927"/>
                      </a:lnTo>
                      <a:lnTo>
                        <a:pt x="2422" y="4900"/>
                      </a:lnTo>
                      <a:lnTo>
                        <a:pt x="2410" y="4869"/>
                      </a:lnTo>
                      <a:lnTo>
                        <a:pt x="2359" y="4842"/>
                      </a:lnTo>
                      <a:lnTo>
                        <a:pt x="2364" y="4805"/>
                      </a:lnTo>
                      <a:lnTo>
                        <a:pt x="2407" y="4780"/>
                      </a:lnTo>
                      <a:lnTo>
                        <a:pt x="2457" y="4784"/>
                      </a:lnTo>
                      <a:lnTo>
                        <a:pt x="2475" y="4770"/>
                      </a:lnTo>
                      <a:lnTo>
                        <a:pt x="2325" y="4565"/>
                      </a:lnTo>
                      <a:lnTo>
                        <a:pt x="2315" y="4545"/>
                      </a:lnTo>
                      <a:lnTo>
                        <a:pt x="2300" y="4532"/>
                      </a:lnTo>
                      <a:lnTo>
                        <a:pt x="2274" y="4524"/>
                      </a:lnTo>
                      <a:lnTo>
                        <a:pt x="2220" y="4550"/>
                      </a:lnTo>
                      <a:lnTo>
                        <a:pt x="2135" y="4677"/>
                      </a:lnTo>
                      <a:lnTo>
                        <a:pt x="2084" y="4710"/>
                      </a:lnTo>
                      <a:lnTo>
                        <a:pt x="1909" y="4720"/>
                      </a:lnTo>
                      <a:lnTo>
                        <a:pt x="1774" y="4672"/>
                      </a:lnTo>
                      <a:lnTo>
                        <a:pt x="1737" y="4678"/>
                      </a:lnTo>
                      <a:lnTo>
                        <a:pt x="1709" y="4725"/>
                      </a:lnTo>
                      <a:lnTo>
                        <a:pt x="1667" y="4897"/>
                      </a:lnTo>
                      <a:lnTo>
                        <a:pt x="1632" y="4973"/>
                      </a:lnTo>
                      <a:lnTo>
                        <a:pt x="1544" y="5070"/>
                      </a:lnTo>
                      <a:lnTo>
                        <a:pt x="1452" y="5130"/>
                      </a:lnTo>
                      <a:lnTo>
                        <a:pt x="1357" y="5147"/>
                      </a:lnTo>
                      <a:lnTo>
                        <a:pt x="1189" y="5080"/>
                      </a:lnTo>
                      <a:lnTo>
                        <a:pt x="1092" y="5067"/>
                      </a:lnTo>
                      <a:lnTo>
                        <a:pt x="993" y="5078"/>
                      </a:lnTo>
                      <a:lnTo>
                        <a:pt x="983" y="5084"/>
                      </a:lnTo>
                      <a:lnTo>
                        <a:pt x="944" y="5008"/>
                      </a:lnTo>
                      <a:lnTo>
                        <a:pt x="929" y="4955"/>
                      </a:lnTo>
                      <a:lnTo>
                        <a:pt x="919" y="4932"/>
                      </a:lnTo>
                      <a:lnTo>
                        <a:pt x="907" y="4913"/>
                      </a:lnTo>
                      <a:lnTo>
                        <a:pt x="885" y="4899"/>
                      </a:lnTo>
                      <a:lnTo>
                        <a:pt x="834" y="4874"/>
                      </a:lnTo>
                      <a:lnTo>
                        <a:pt x="813" y="4855"/>
                      </a:lnTo>
                      <a:lnTo>
                        <a:pt x="803" y="4827"/>
                      </a:lnTo>
                      <a:lnTo>
                        <a:pt x="810" y="4792"/>
                      </a:lnTo>
                      <a:lnTo>
                        <a:pt x="1039" y="4564"/>
                      </a:lnTo>
                      <a:lnTo>
                        <a:pt x="1115" y="4464"/>
                      </a:lnTo>
                      <a:lnTo>
                        <a:pt x="1130" y="4410"/>
                      </a:lnTo>
                      <a:lnTo>
                        <a:pt x="1143" y="4299"/>
                      </a:lnTo>
                      <a:lnTo>
                        <a:pt x="1152" y="4248"/>
                      </a:lnTo>
                      <a:lnTo>
                        <a:pt x="1168" y="4220"/>
                      </a:lnTo>
                      <a:lnTo>
                        <a:pt x="1189" y="4208"/>
                      </a:lnTo>
                      <a:lnTo>
                        <a:pt x="1247" y="4195"/>
                      </a:lnTo>
                      <a:lnTo>
                        <a:pt x="1285" y="4175"/>
                      </a:lnTo>
                      <a:lnTo>
                        <a:pt x="1294" y="4135"/>
                      </a:lnTo>
                      <a:lnTo>
                        <a:pt x="1290" y="3969"/>
                      </a:lnTo>
                      <a:lnTo>
                        <a:pt x="1184" y="3978"/>
                      </a:lnTo>
                      <a:lnTo>
                        <a:pt x="1010" y="4042"/>
                      </a:lnTo>
                      <a:lnTo>
                        <a:pt x="910" y="4115"/>
                      </a:lnTo>
                      <a:lnTo>
                        <a:pt x="888" y="4119"/>
                      </a:lnTo>
                      <a:lnTo>
                        <a:pt x="859" y="4109"/>
                      </a:lnTo>
                      <a:lnTo>
                        <a:pt x="818" y="4102"/>
                      </a:lnTo>
                      <a:lnTo>
                        <a:pt x="792" y="4107"/>
                      </a:lnTo>
                      <a:lnTo>
                        <a:pt x="758" y="4129"/>
                      </a:lnTo>
                      <a:lnTo>
                        <a:pt x="740" y="4135"/>
                      </a:lnTo>
                      <a:lnTo>
                        <a:pt x="718" y="4134"/>
                      </a:lnTo>
                      <a:lnTo>
                        <a:pt x="703" y="4115"/>
                      </a:lnTo>
                      <a:lnTo>
                        <a:pt x="699" y="4093"/>
                      </a:lnTo>
                      <a:lnTo>
                        <a:pt x="708" y="4047"/>
                      </a:lnTo>
                      <a:lnTo>
                        <a:pt x="703" y="4027"/>
                      </a:lnTo>
                      <a:lnTo>
                        <a:pt x="689" y="4014"/>
                      </a:lnTo>
                      <a:lnTo>
                        <a:pt x="627" y="3985"/>
                      </a:lnTo>
                      <a:lnTo>
                        <a:pt x="568" y="3973"/>
                      </a:lnTo>
                      <a:lnTo>
                        <a:pt x="539" y="3975"/>
                      </a:lnTo>
                      <a:lnTo>
                        <a:pt x="502" y="3997"/>
                      </a:lnTo>
                      <a:lnTo>
                        <a:pt x="452" y="4019"/>
                      </a:lnTo>
                      <a:lnTo>
                        <a:pt x="424" y="4038"/>
                      </a:lnTo>
                      <a:lnTo>
                        <a:pt x="354" y="4059"/>
                      </a:lnTo>
                      <a:lnTo>
                        <a:pt x="319" y="4062"/>
                      </a:lnTo>
                      <a:lnTo>
                        <a:pt x="130" y="4037"/>
                      </a:lnTo>
                      <a:lnTo>
                        <a:pt x="88" y="4009"/>
                      </a:lnTo>
                      <a:lnTo>
                        <a:pt x="80" y="3984"/>
                      </a:lnTo>
                      <a:lnTo>
                        <a:pt x="80" y="3955"/>
                      </a:lnTo>
                      <a:lnTo>
                        <a:pt x="89" y="3924"/>
                      </a:lnTo>
                      <a:lnTo>
                        <a:pt x="99" y="3869"/>
                      </a:lnTo>
                      <a:lnTo>
                        <a:pt x="89" y="3843"/>
                      </a:lnTo>
                      <a:lnTo>
                        <a:pt x="53" y="3803"/>
                      </a:lnTo>
                      <a:lnTo>
                        <a:pt x="50" y="3793"/>
                      </a:lnTo>
                      <a:lnTo>
                        <a:pt x="67" y="3770"/>
                      </a:lnTo>
                      <a:lnTo>
                        <a:pt x="68" y="3737"/>
                      </a:lnTo>
                      <a:lnTo>
                        <a:pt x="73" y="3714"/>
                      </a:lnTo>
                      <a:lnTo>
                        <a:pt x="52" y="3630"/>
                      </a:lnTo>
                      <a:lnTo>
                        <a:pt x="75" y="3602"/>
                      </a:lnTo>
                      <a:lnTo>
                        <a:pt x="90" y="3555"/>
                      </a:lnTo>
                      <a:lnTo>
                        <a:pt x="97" y="3478"/>
                      </a:lnTo>
                      <a:lnTo>
                        <a:pt x="103" y="3444"/>
                      </a:lnTo>
                      <a:lnTo>
                        <a:pt x="113" y="3422"/>
                      </a:lnTo>
                      <a:lnTo>
                        <a:pt x="134" y="3417"/>
                      </a:lnTo>
                      <a:lnTo>
                        <a:pt x="150" y="3427"/>
                      </a:lnTo>
                      <a:lnTo>
                        <a:pt x="169" y="3430"/>
                      </a:lnTo>
                      <a:lnTo>
                        <a:pt x="189" y="3428"/>
                      </a:lnTo>
                      <a:lnTo>
                        <a:pt x="205" y="3413"/>
                      </a:lnTo>
                      <a:lnTo>
                        <a:pt x="215" y="3390"/>
                      </a:lnTo>
                      <a:lnTo>
                        <a:pt x="228" y="3335"/>
                      </a:lnTo>
                      <a:lnTo>
                        <a:pt x="224" y="3299"/>
                      </a:lnTo>
                      <a:lnTo>
                        <a:pt x="193" y="3263"/>
                      </a:lnTo>
                      <a:lnTo>
                        <a:pt x="198" y="3220"/>
                      </a:lnTo>
                      <a:lnTo>
                        <a:pt x="192" y="3174"/>
                      </a:lnTo>
                      <a:lnTo>
                        <a:pt x="178" y="3115"/>
                      </a:lnTo>
                      <a:lnTo>
                        <a:pt x="182" y="3079"/>
                      </a:lnTo>
                      <a:lnTo>
                        <a:pt x="199" y="3052"/>
                      </a:lnTo>
                      <a:lnTo>
                        <a:pt x="235" y="3029"/>
                      </a:lnTo>
                      <a:lnTo>
                        <a:pt x="323" y="3003"/>
                      </a:lnTo>
                      <a:lnTo>
                        <a:pt x="349" y="2959"/>
                      </a:lnTo>
                      <a:lnTo>
                        <a:pt x="362" y="2947"/>
                      </a:lnTo>
                      <a:lnTo>
                        <a:pt x="385" y="2947"/>
                      </a:lnTo>
                      <a:lnTo>
                        <a:pt x="464" y="2965"/>
                      </a:lnTo>
                      <a:lnTo>
                        <a:pt x="487" y="2960"/>
                      </a:lnTo>
                      <a:lnTo>
                        <a:pt x="502" y="2943"/>
                      </a:lnTo>
                      <a:lnTo>
                        <a:pt x="507" y="2900"/>
                      </a:lnTo>
                      <a:lnTo>
                        <a:pt x="512" y="2829"/>
                      </a:lnTo>
                      <a:lnTo>
                        <a:pt x="519" y="2794"/>
                      </a:lnTo>
                      <a:lnTo>
                        <a:pt x="549" y="2719"/>
                      </a:lnTo>
                      <a:lnTo>
                        <a:pt x="563" y="2649"/>
                      </a:lnTo>
                      <a:lnTo>
                        <a:pt x="569" y="2627"/>
                      </a:lnTo>
                      <a:lnTo>
                        <a:pt x="583" y="2608"/>
                      </a:lnTo>
                      <a:lnTo>
                        <a:pt x="608" y="2588"/>
                      </a:lnTo>
                      <a:lnTo>
                        <a:pt x="747" y="2509"/>
                      </a:lnTo>
                      <a:lnTo>
                        <a:pt x="775" y="2480"/>
                      </a:lnTo>
                      <a:lnTo>
                        <a:pt x="813" y="2404"/>
                      </a:lnTo>
                      <a:lnTo>
                        <a:pt x="874" y="2355"/>
                      </a:lnTo>
                      <a:lnTo>
                        <a:pt x="863" y="2332"/>
                      </a:lnTo>
                      <a:lnTo>
                        <a:pt x="817" y="2269"/>
                      </a:lnTo>
                      <a:lnTo>
                        <a:pt x="779" y="2239"/>
                      </a:lnTo>
                      <a:lnTo>
                        <a:pt x="740" y="2223"/>
                      </a:lnTo>
                      <a:lnTo>
                        <a:pt x="649" y="2217"/>
                      </a:lnTo>
                      <a:lnTo>
                        <a:pt x="610" y="2200"/>
                      </a:lnTo>
                      <a:lnTo>
                        <a:pt x="497" y="2093"/>
                      </a:lnTo>
                      <a:lnTo>
                        <a:pt x="388" y="2038"/>
                      </a:lnTo>
                      <a:lnTo>
                        <a:pt x="359" y="2003"/>
                      </a:lnTo>
                      <a:lnTo>
                        <a:pt x="340" y="1995"/>
                      </a:lnTo>
                      <a:lnTo>
                        <a:pt x="382" y="1934"/>
                      </a:lnTo>
                      <a:lnTo>
                        <a:pt x="407" y="1880"/>
                      </a:lnTo>
                      <a:lnTo>
                        <a:pt x="425" y="1860"/>
                      </a:lnTo>
                      <a:lnTo>
                        <a:pt x="452" y="1844"/>
                      </a:lnTo>
                      <a:lnTo>
                        <a:pt x="487" y="1809"/>
                      </a:lnTo>
                      <a:lnTo>
                        <a:pt x="524" y="1788"/>
                      </a:lnTo>
                      <a:lnTo>
                        <a:pt x="554" y="1760"/>
                      </a:lnTo>
                      <a:lnTo>
                        <a:pt x="560" y="1742"/>
                      </a:lnTo>
                      <a:lnTo>
                        <a:pt x="560" y="1723"/>
                      </a:lnTo>
                      <a:lnTo>
                        <a:pt x="553" y="1684"/>
                      </a:lnTo>
                      <a:lnTo>
                        <a:pt x="530" y="1645"/>
                      </a:lnTo>
                      <a:lnTo>
                        <a:pt x="467" y="1613"/>
                      </a:lnTo>
                      <a:lnTo>
                        <a:pt x="438" y="1515"/>
                      </a:lnTo>
                      <a:lnTo>
                        <a:pt x="428" y="1499"/>
                      </a:lnTo>
                      <a:lnTo>
                        <a:pt x="408" y="1495"/>
                      </a:lnTo>
                      <a:lnTo>
                        <a:pt x="365" y="1517"/>
                      </a:lnTo>
                      <a:lnTo>
                        <a:pt x="340" y="1519"/>
                      </a:lnTo>
                      <a:lnTo>
                        <a:pt x="315" y="1503"/>
                      </a:lnTo>
                      <a:lnTo>
                        <a:pt x="293" y="1459"/>
                      </a:lnTo>
                      <a:lnTo>
                        <a:pt x="290" y="1414"/>
                      </a:lnTo>
                      <a:lnTo>
                        <a:pt x="293" y="1385"/>
                      </a:lnTo>
                      <a:lnTo>
                        <a:pt x="288" y="1364"/>
                      </a:lnTo>
                      <a:lnTo>
                        <a:pt x="270" y="1347"/>
                      </a:lnTo>
                      <a:lnTo>
                        <a:pt x="235" y="1322"/>
                      </a:lnTo>
                      <a:lnTo>
                        <a:pt x="217" y="1304"/>
                      </a:lnTo>
                      <a:lnTo>
                        <a:pt x="195" y="1278"/>
                      </a:lnTo>
                      <a:lnTo>
                        <a:pt x="180" y="1243"/>
                      </a:lnTo>
                      <a:lnTo>
                        <a:pt x="174" y="1190"/>
                      </a:lnTo>
                      <a:lnTo>
                        <a:pt x="180" y="1162"/>
                      </a:lnTo>
                      <a:lnTo>
                        <a:pt x="195" y="1145"/>
                      </a:lnTo>
                      <a:lnTo>
                        <a:pt x="217" y="1140"/>
                      </a:lnTo>
                      <a:lnTo>
                        <a:pt x="230" y="1133"/>
                      </a:lnTo>
                      <a:lnTo>
                        <a:pt x="228" y="1119"/>
                      </a:lnTo>
                      <a:lnTo>
                        <a:pt x="200" y="1100"/>
                      </a:lnTo>
                      <a:lnTo>
                        <a:pt x="117" y="1069"/>
                      </a:lnTo>
                      <a:lnTo>
                        <a:pt x="90" y="1047"/>
                      </a:lnTo>
                      <a:lnTo>
                        <a:pt x="73" y="1014"/>
                      </a:lnTo>
                      <a:lnTo>
                        <a:pt x="57" y="883"/>
                      </a:lnTo>
                      <a:lnTo>
                        <a:pt x="15" y="815"/>
                      </a:lnTo>
                      <a:lnTo>
                        <a:pt x="0" y="772"/>
                      </a:lnTo>
                      <a:lnTo>
                        <a:pt x="5" y="725"/>
                      </a:lnTo>
                      <a:lnTo>
                        <a:pt x="10" y="690"/>
                      </a:lnTo>
                      <a:lnTo>
                        <a:pt x="8" y="654"/>
                      </a:lnTo>
                      <a:lnTo>
                        <a:pt x="17" y="619"/>
                      </a:lnTo>
                      <a:lnTo>
                        <a:pt x="25" y="597"/>
                      </a:lnTo>
                      <a:lnTo>
                        <a:pt x="58" y="485"/>
                      </a:lnTo>
                      <a:lnTo>
                        <a:pt x="118" y="438"/>
                      </a:lnTo>
                      <a:lnTo>
                        <a:pt x="150" y="435"/>
                      </a:lnTo>
                      <a:lnTo>
                        <a:pt x="167" y="445"/>
                      </a:lnTo>
                      <a:lnTo>
                        <a:pt x="187" y="435"/>
                      </a:lnTo>
                      <a:lnTo>
                        <a:pt x="263" y="353"/>
                      </a:lnTo>
                      <a:lnTo>
                        <a:pt x="288" y="313"/>
                      </a:lnTo>
                      <a:lnTo>
                        <a:pt x="302" y="277"/>
                      </a:lnTo>
                      <a:lnTo>
                        <a:pt x="315" y="212"/>
                      </a:lnTo>
                      <a:lnTo>
                        <a:pt x="328" y="175"/>
                      </a:lnTo>
                      <a:lnTo>
                        <a:pt x="353" y="133"/>
                      </a:lnTo>
                      <a:lnTo>
                        <a:pt x="374" y="123"/>
                      </a:lnTo>
                      <a:lnTo>
                        <a:pt x="398" y="127"/>
                      </a:lnTo>
                      <a:lnTo>
                        <a:pt x="448" y="153"/>
                      </a:lnTo>
                      <a:lnTo>
                        <a:pt x="473" y="159"/>
                      </a:lnTo>
                      <a:lnTo>
                        <a:pt x="508" y="153"/>
                      </a:lnTo>
                      <a:lnTo>
                        <a:pt x="520" y="137"/>
                      </a:lnTo>
                      <a:lnTo>
                        <a:pt x="518" y="118"/>
                      </a:lnTo>
                      <a:lnTo>
                        <a:pt x="503" y="102"/>
                      </a:lnTo>
                      <a:lnTo>
                        <a:pt x="464" y="73"/>
                      </a:lnTo>
                      <a:lnTo>
                        <a:pt x="453" y="53"/>
                      </a:lnTo>
                      <a:lnTo>
                        <a:pt x="452" y="34"/>
                      </a:lnTo>
                      <a:lnTo>
                        <a:pt x="473" y="13"/>
                      </a:lnTo>
                      <a:lnTo>
                        <a:pt x="514" y="0"/>
                      </a:lnTo>
                      <a:lnTo>
                        <a:pt x="808" y="224"/>
                      </a:lnTo>
                      <a:lnTo>
                        <a:pt x="859" y="284"/>
                      </a:lnTo>
                      <a:lnTo>
                        <a:pt x="874" y="317"/>
                      </a:lnTo>
                      <a:lnTo>
                        <a:pt x="873" y="338"/>
                      </a:lnTo>
                      <a:lnTo>
                        <a:pt x="862" y="350"/>
                      </a:lnTo>
                      <a:lnTo>
                        <a:pt x="832" y="369"/>
                      </a:lnTo>
                      <a:lnTo>
                        <a:pt x="819" y="385"/>
                      </a:lnTo>
                      <a:lnTo>
                        <a:pt x="812" y="407"/>
                      </a:lnTo>
                      <a:lnTo>
                        <a:pt x="809" y="432"/>
                      </a:lnTo>
                      <a:lnTo>
                        <a:pt x="810" y="453"/>
                      </a:lnTo>
                      <a:lnTo>
                        <a:pt x="818" y="478"/>
                      </a:lnTo>
                      <a:lnTo>
                        <a:pt x="842" y="525"/>
                      </a:lnTo>
                      <a:lnTo>
                        <a:pt x="868" y="545"/>
                      </a:lnTo>
                      <a:lnTo>
                        <a:pt x="902" y="558"/>
                      </a:lnTo>
                      <a:lnTo>
                        <a:pt x="1005" y="560"/>
                      </a:lnTo>
                      <a:lnTo>
                        <a:pt x="1027" y="568"/>
                      </a:lnTo>
                      <a:lnTo>
                        <a:pt x="1037" y="589"/>
                      </a:lnTo>
                      <a:lnTo>
                        <a:pt x="1033" y="638"/>
                      </a:lnTo>
                      <a:lnTo>
                        <a:pt x="1040" y="650"/>
                      </a:lnTo>
                      <a:lnTo>
                        <a:pt x="1059" y="655"/>
                      </a:lnTo>
                      <a:lnTo>
                        <a:pt x="1100" y="644"/>
                      </a:lnTo>
                      <a:lnTo>
                        <a:pt x="1185" y="602"/>
                      </a:lnTo>
                      <a:lnTo>
                        <a:pt x="1200" y="600"/>
                      </a:lnTo>
                      <a:lnTo>
                        <a:pt x="1212" y="608"/>
                      </a:lnTo>
                      <a:lnTo>
                        <a:pt x="1220" y="633"/>
                      </a:lnTo>
                      <a:lnTo>
                        <a:pt x="1223" y="664"/>
                      </a:lnTo>
                      <a:lnTo>
                        <a:pt x="1220" y="738"/>
                      </a:lnTo>
                      <a:lnTo>
                        <a:pt x="1240" y="748"/>
                      </a:lnTo>
                      <a:lnTo>
                        <a:pt x="1260" y="753"/>
                      </a:lnTo>
                      <a:lnTo>
                        <a:pt x="1423" y="740"/>
                      </a:lnTo>
                      <a:lnTo>
                        <a:pt x="1417" y="814"/>
                      </a:lnTo>
                      <a:lnTo>
                        <a:pt x="1427" y="830"/>
                      </a:lnTo>
                      <a:lnTo>
                        <a:pt x="1445" y="850"/>
                      </a:lnTo>
                      <a:lnTo>
                        <a:pt x="1504" y="897"/>
                      </a:lnTo>
                      <a:lnTo>
                        <a:pt x="1530" y="937"/>
                      </a:lnTo>
                      <a:lnTo>
                        <a:pt x="1552" y="947"/>
                      </a:lnTo>
                      <a:lnTo>
                        <a:pt x="1572" y="944"/>
                      </a:lnTo>
                      <a:lnTo>
                        <a:pt x="1597" y="933"/>
                      </a:lnTo>
                      <a:lnTo>
                        <a:pt x="1625" y="928"/>
                      </a:lnTo>
                      <a:lnTo>
                        <a:pt x="1660" y="935"/>
                      </a:lnTo>
                      <a:lnTo>
                        <a:pt x="1673" y="953"/>
                      </a:lnTo>
                      <a:lnTo>
                        <a:pt x="1674" y="973"/>
                      </a:lnTo>
                      <a:lnTo>
                        <a:pt x="1657" y="1019"/>
                      </a:lnTo>
                      <a:lnTo>
                        <a:pt x="1623" y="1062"/>
                      </a:lnTo>
                      <a:lnTo>
                        <a:pt x="1614" y="1084"/>
                      </a:lnTo>
                      <a:lnTo>
                        <a:pt x="1622" y="1129"/>
                      </a:lnTo>
                      <a:lnTo>
                        <a:pt x="1635" y="1144"/>
                      </a:lnTo>
                      <a:lnTo>
                        <a:pt x="1657" y="1145"/>
                      </a:lnTo>
                      <a:lnTo>
                        <a:pt x="1678" y="1140"/>
                      </a:lnTo>
                      <a:lnTo>
                        <a:pt x="1703" y="1142"/>
                      </a:lnTo>
                      <a:lnTo>
                        <a:pt x="1805" y="1203"/>
                      </a:lnTo>
                      <a:lnTo>
                        <a:pt x="1834" y="1225"/>
                      </a:lnTo>
                      <a:lnTo>
                        <a:pt x="1830" y="1242"/>
                      </a:lnTo>
                      <a:lnTo>
                        <a:pt x="1814" y="1252"/>
                      </a:lnTo>
                      <a:lnTo>
                        <a:pt x="1789" y="1259"/>
                      </a:lnTo>
                      <a:lnTo>
                        <a:pt x="1769" y="1270"/>
                      </a:lnTo>
                      <a:lnTo>
                        <a:pt x="1745" y="1300"/>
                      </a:lnTo>
                      <a:lnTo>
                        <a:pt x="1709" y="1323"/>
                      </a:lnTo>
                      <a:lnTo>
                        <a:pt x="1678" y="1350"/>
                      </a:lnTo>
                      <a:lnTo>
                        <a:pt x="1658" y="1362"/>
                      </a:lnTo>
                      <a:lnTo>
                        <a:pt x="1587" y="1390"/>
                      </a:lnTo>
                      <a:lnTo>
                        <a:pt x="1590" y="1465"/>
                      </a:lnTo>
                      <a:lnTo>
                        <a:pt x="1578" y="1523"/>
                      </a:lnTo>
                      <a:lnTo>
                        <a:pt x="1567" y="1565"/>
                      </a:lnTo>
                      <a:lnTo>
                        <a:pt x="1572" y="1585"/>
                      </a:lnTo>
                      <a:lnTo>
                        <a:pt x="1587" y="1599"/>
                      </a:lnTo>
                      <a:lnTo>
                        <a:pt x="1673" y="1620"/>
                      </a:lnTo>
                      <a:lnTo>
                        <a:pt x="1704" y="1637"/>
                      </a:lnTo>
                      <a:lnTo>
                        <a:pt x="1740" y="1665"/>
                      </a:lnTo>
                      <a:lnTo>
                        <a:pt x="1758" y="1710"/>
                      </a:lnTo>
                      <a:lnTo>
                        <a:pt x="1770" y="1795"/>
                      </a:lnTo>
                      <a:lnTo>
                        <a:pt x="1872" y="1798"/>
                      </a:lnTo>
                      <a:lnTo>
                        <a:pt x="2005" y="1845"/>
                      </a:lnTo>
                      <a:lnTo>
                        <a:pt x="2040" y="1850"/>
                      </a:lnTo>
                      <a:lnTo>
                        <a:pt x="2072" y="1844"/>
                      </a:lnTo>
                      <a:lnTo>
                        <a:pt x="2099" y="1829"/>
                      </a:lnTo>
                      <a:lnTo>
                        <a:pt x="2389" y="1739"/>
                      </a:lnTo>
                      <a:lnTo>
                        <a:pt x="2609" y="1687"/>
                      </a:lnTo>
                      <a:lnTo>
                        <a:pt x="2675" y="1688"/>
                      </a:lnTo>
                      <a:lnTo>
                        <a:pt x="2688" y="1717"/>
                      </a:lnTo>
                      <a:lnTo>
                        <a:pt x="2707" y="1728"/>
                      </a:lnTo>
                      <a:lnTo>
                        <a:pt x="2822" y="1750"/>
                      </a:lnTo>
                      <a:lnTo>
                        <a:pt x="2850" y="1748"/>
                      </a:lnTo>
                      <a:lnTo>
                        <a:pt x="2862" y="1738"/>
                      </a:lnTo>
                      <a:lnTo>
                        <a:pt x="2850" y="1719"/>
                      </a:lnTo>
                      <a:lnTo>
                        <a:pt x="2847" y="1692"/>
                      </a:lnTo>
                      <a:lnTo>
                        <a:pt x="2850" y="1663"/>
                      </a:lnTo>
                      <a:lnTo>
                        <a:pt x="2893" y="1624"/>
                      </a:lnTo>
                      <a:lnTo>
                        <a:pt x="2909" y="1605"/>
                      </a:lnTo>
                      <a:lnTo>
                        <a:pt x="2915" y="1590"/>
                      </a:lnTo>
                      <a:lnTo>
                        <a:pt x="2895" y="1569"/>
                      </a:lnTo>
                      <a:lnTo>
                        <a:pt x="2892" y="1552"/>
                      </a:lnTo>
                      <a:lnTo>
                        <a:pt x="2899" y="1530"/>
                      </a:lnTo>
                      <a:lnTo>
                        <a:pt x="2950" y="1488"/>
                      </a:lnTo>
                      <a:lnTo>
                        <a:pt x="2957" y="1465"/>
                      </a:lnTo>
                      <a:lnTo>
                        <a:pt x="2945" y="1449"/>
                      </a:lnTo>
                      <a:lnTo>
                        <a:pt x="2923" y="1442"/>
                      </a:lnTo>
                      <a:lnTo>
                        <a:pt x="2887" y="1414"/>
                      </a:lnTo>
                      <a:lnTo>
                        <a:pt x="2848" y="1393"/>
                      </a:lnTo>
                      <a:lnTo>
                        <a:pt x="2825" y="1374"/>
                      </a:lnTo>
                      <a:lnTo>
                        <a:pt x="2792" y="1332"/>
                      </a:lnTo>
                      <a:lnTo>
                        <a:pt x="2765" y="1289"/>
                      </a:lnTo>
                      <a:lnTo>
                        <a:pt x="2702" y="1229"/>
                      </a:lnTo>
                      <a:lnTo>
                        <a:pt x="2669" y="1188"/>
                      </a:lnTo>
                      <a:lnTo>
                        <a:pt x="2653" y="1130"/>
                      </a:lnTo>
                      <a:lnTo>
                        <a:pt x="2660" y="1074"/>
                      </a:lnTo>
                      <a:lnTo>
                        <a:pt x="2667" y="1049"/>
                      </a:lnTo>
                      <a:lnTo>
                        <a:pt x="2678" y="1028"/>
                      </a:lnTo>
                      <a:lnTo>
                        <a:pt x="2738" y="989"/>
                      </a:lnTo>
                      <a:lnTo>
                        <a:pt x="2803" y="914"/>
                      </a:lnTo>
                      <a:lnTo>
                        <a:pt x="2815" y="883"/>
                      </a:lnTo>
                      <a:lnTo>
                        <a:pt x="2858" y="733"/>
                      </a:lnTo>
                      <a:lnTo>
                        <a:pt x="2950" y="792"/>
                      </a:lnTo>
                      <a:lnTo>
                        <a:pt x="3028" y="818"/>
                      </a:lnTo>
                      <a:lnTo>
                        <a:pt x="3109" y="773"/>
                      </a:lnTo>
                      <a:lnTo>
                        <a:pt x="3134" y="805"/>
                      </a:lnTo>
                      <a:lnTo>
                        <a:pt x="3155" y="848"/>
                      </a:lnTo>
                      <a:lnTo>
                        <a:pt x="3174" y="865"/>
                      </a:lnTo>
                      <a:lnTo>
                        <a:pt x="3199" y="872"/>
                      </a:lnTo>
                      <a:lnTo>
                        <a:pt x="3260" y="855"/>
                      </a:lnTo>
                      <a:lnTo>
                        <a:pt x="3275" y="858"/>
                      </a:lnTo>
                      <a:lnTo>
                        <a:pt x="3290" y="877"/>
                      </a:lnTo>
                      <a:lnTo>
                        <a:pt x="3299" y="908"/>
                      </a:lnTo>
                      <a:lnTo>
                        <a:pt x="3310" y="920"/>
                      </a:lnTo>
                      <a:lnTo>
                        <a:pt x="3333" y="927"/>
                      </a:lnTo>
                      <a:lnTo>
                        <a:pt x="3370" y="918"/>
                      </a:lnTo>
                      <a:lnTo>
                        <a:pt x="3398" y="903"/>
                      </a:lnTo>
                      <a:lnTo>
                        <a:pt x="3419" y="885"/>
                      </a:lnTo>
                      <a:lnTo>
                        <a:pt x="3432" y="869"/>
                      </a:lnTo>
                      <a:lnTo>
                        <a:pt x="3452" y="825"/>
                      </a:lnTo>
                      <a:lnTo>
                        <a:pt x="3460" y="812"/>
                      </a:lnTo>
                      <a:lnTo>
                        <a:pt x="3488" y="788"/>
                      </a:lnTo>
                      <a:lnTo>
                        <a:pt x="3508" y="782"/>
                      </a:lnTo>
                      <a:lnTo>
                        <a:pt x="3642" y="777"/>
                      </a:lnTo>
                      <a:lnTo>
                        <a:pt x="3670" y="784"/>
                      </a:lnTo>
                      <a:lnTo>
                        <a:pt x="3727" y="812"/>
                      </a:lnTo>
                      <a:lnTo>
                        <a:pt x="3754" y="838"/>
                      </a:lnTo>
                      <a:lnTo>
                        <a:pt x="3768" y="864"/>
                      </a:lnTo>
                      <a:lnTo>
                        <a:pt x="3767" y="890"/>
                      </a:lnTo>
                      <a:lnTo>
                        <a:pt x="3753" y="917"/>
                      </a:lnTo>
                      <a:lnTo>
                        <a:pt x="3738" y="953"/>
                      </a:lnTo>
                      <a:lnTo>
                        <a:pt x="3735" y="989"/>
                      </a:lnTo>
                      <a:lnTo>
                        <a:pt x="3749" y="1025"/>
                      </a:lnTo>
                      <a:lnTo>
                        <a:pt x="3777" y="1040"/>
                      </a:lnTo>
                      <a:lnTo>
                        <a:pt x="3814" y="1033"/>
                      </a:lnTo>
                      <a:lnTo>
                        <a:pt x="3835" y="1018"/>
                      </a:lnTo>
                      <a:lnTo>
                        <a:pt x="3855" y="1009"/>
                      </a:lnTo>
                      <a:lnTo>
                        <a:pt x="3880" y="1008"/>
                      </a:lnTo>
                      <a:lnTo>
                        <a:pt x="3920" y="1025"/>
                      </a:lnTo>
                      <a:lnTo>
                        <a:pt x="3997" y="1074"/>
                      </a:lnTo>
                      <a:lnTo>
                        <a:pt x="4103" y="1099"/>
                      </a:lnTo>
                      <a:lnTo>
                        <a:pt x="4389" y="1113"/>
                      </a:lnTo>
                      <a:lnTo>
                        <a:pt x="4627" y="1044"/>
                      </a:lnTo>
                      <a:lnTo>
                        <a:pt x="4732" y="978"/>
                      </a:lnTo>
                      <a:lnTo>
                        <a:pt x="4747" y="962"/>
                      </a:lnTo>
                      <a:lnTo>
                        <a:pt x="4765" y="949"/>
                      </a:lnTo>
                      <a:lnTo>
                        <a:pt x="4863" y="919"/>
                      </a:lnTo>
                      <a:lnTo>
                        <a:pt x="4893" y="919"/>
                      </a:lnTo>
                      <a:lnTo>
                        <a:pt x="4923" y="934"/>
                      </a:lnTo>
                      <a:lnTo>
                        <a:pt x="4942" y="949"/>
                      </a:lnTo>
                      <a:lnTo>
                        <a:pt x="4987" y="1032"/>
                      </a:lnTo>
                      <a:lnTo>
                        <a:pt x="4993" y="1047"/>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12" name="Klaipedos" descr="{&quot;Key&quot;:&quot;klaipedos&quot;,&quot;Name&quot;:&quot;Klaipedos&quot;,&quot;Value&quot;:1.0,&quot;Formula&quot;:&quot;&quot;,&quot;Text&quot;:&quot;&quot;,&quot;OfficeApplication&quot;:1,&quot;HasValue&quot;:true}">
                  <a:extLst>
                    <a:ext uri="{FF2B5EF4-FFF2-40B4-BE49-F238E27FC236}">
                      <a16:creationId xmlns:a16="http://schemas.microsoft.com/office/drawing/2014/main" id="{98F329D4-4A42-2C5C-F0D2-448D2DDDBBCA}"/>
                    </a:ext>
                  </a:extLst>
                </p:cNvPr>
                <p:cNvSpPr>
                  <a:spLocks noEditPoints="1"/>
                </p:cNvSpPr>
                <p:nvPr/>
              </p:nvSpPr>
              <p:spPr bwMode="auto">
                <a:xfrm>
                  <a:off x="1715" y="973"/>
                  <a:ext cx="993" cy="1739"/>
                </a:xfrm>
                <a:custGeom>
                  <a:avLst/>
                  <a:gdLst>
                    <a:gd name="T0" fmla="*/ 334 w 2917"/>
                    <a:gd name="T1" fmla="*/ 3362 h 5111"/>
                    <a:gd name="T2" fmla="*/ 352 w 2917"/>
                    <a:gd name="T3" fmla="*/ 2854 h 5111"/>
                    <a:gd name="T4" fmla="*/ 443 w 2917"/>
                    <a:gd name="T5" fmla="*/ 3097 h 5111"/>
                    <a:gd name="T6" fmla="*/ 389 w 2917"/>
                    <a:gd name="T7" fmla="*/ 3455 h 5111"/>
                    <a:gd name="T8" fmla="*/ 355 w 2917"/>
                    <a:gd name="T9" fmla="*/ 3689 h 5111"/>
                    <a:gd name="T10" fmla="*/ 136 w 2917"/>
                    <a:gd name="T11" fmla="*/ 4135 h 5111"/>
                    <a:gd name="T12" fmla="*/ 1998 w 2917"/>
                    <a:gd name="T13" fmla="*/ 3062 h 5111"/>
                    <a:gd name="T14" fmla="*/ 1945 w 2917"/>
                    <a:gd name="T15" fmla="*/ 3317 h 5111"/>
                    <a:gd name="T16" fmla="*/ 2063 w 2917"/>
                    <a:gd name="T17" fmla="*/ 3617 h 5111"/>
                    <a:gd name="T18" fmla="*/ 2206 w 2917"/>
                    <a:gd name="T19" fmla="*/ 3626 h 5111"/>
                    <a:gd name="T20" fmla="*/ 2348 w 2917"/>
                    <a:gd name="T21" fmla="*/ 3757 h 5111"/>
                    <a:gd name="T22" fmla="*/ 2092 w 2917"/>
                    <a:gd name="T23" fmla="*/ 4138 h 5111"/>
                    <a:gd name="T24" fmla="*/ 2371 w 2917"/>
                    <a:gd name="T25" fmla="*/ 4330 h 5111"/>
                    <a:gd name="T26" fmla="*/ 2466 w 2917"/>
                    <a:gd name="T27" fmla="*/ 4552 h 5111"/>
                    <a:gd name="T28" fmla="*/ 2506 w 2917"/>
                    <a:gd name="T29" fmla="*/ 4636 h 5111"/>
                    <a:gd name="T30" fmla="*/ 2656 w 2917"/>
                    <a:gd name="T31" fmla="*/ 4596 h 5111"/>
                    <a:gd name="T32" fmla="*/ 2822 w 2917"/>
                    <a:gd name="T33" fmla="*/ 4651 h 5111"/>
                    <a:gd name="T34" fmla="*/ 2892 w 2917"/>
                    <a:gd name="T35" fmla="*/ 4765 h 5111"/>
                    <a:gd name="T36" fmla="*/ 2816 w 2917"/>
                    <a:gd name="T37" fmla="*/ 4955 h 5111"/>
                    <a:gd name="T38" fmla="*/ 2446 w 2917"/>
                    <a:gd name="T39" fmla="*/ 5111 h 5111"/>
                    <a:gd name="T40" fmla="*/ 2316 w 2917"/>
                    <a:gd name="T41" fmla="*/ 4890 h 5111"/>
                    <a:gd name="T42" fmla="*/ 2141 w 2917"/>
                    <a:gd name="T43" fmla="*/ 4920 h 5111"/>
                    <a:gd name="T44" fmla="*/ 1753 w 2917"/>
                    <a:gd name="T45" fmla="*/ 4742 h 5111"/>
                    <a:gd name="T46" fmla="*/ 1229 w 2917"/>
                    <a:gd name="T47" fmla="*/ 4496 h 5111"/>
                    <a:gd name="T48" fmla="*/ 728 w 2917"/>
                    <a:gd name="T49" fmla="*/ 4293 h 5111"/>
                    <a:gd name="T50" fmla="*/ 749 w 2917"/>
                    <a:gd name="T51" fmla="*/ 4152 h 5111"/>
                    <a:gd name="T52" fmla="*/ 742 w 2917"/>
                    <a:gd name="T53" fmla="*/ 4000 h 5111"/>
                    <a:gd name="T54" fmla="*/ 561 w 2917"/>
                    <a:gd name="T55" fmla="*/ 3957 h 5111"/>
                    <a:gd name="T56" fmla="*/ 687 w 2917"/>
                    <a:gd name="T57" fmla="*/ 3661 h 5111"/>
                    <a:gd name="T58" fmla="*/ 603 w 2917"/>
                    <a:gd name="T59" fmla="*/ 3242 h 5111"/>
                    <a:gd name="T60" fmla="*/ 494 w 2917"/>
                    <a:gd name="T61" fmla="*/ 2821 h 5111"/>
                    <a:gd name="T62" fmla="*/ 349 w 2917"/>
                    <a:gd name="T63" fmla="*/ 2468 h 5111"/>
                    <a:gd name="T64" fmla="*/ 254 w 2917"/>
                    <a:gd name="T65" fmla="*/ 1945 h 5111"/>
                    <a:gd name="T66" fmla="*/ 283 w 2917"/>
                    <a:gd name="T67" fmla="*/ 1322 h 5111"/>
                    <a:gd name="T68" fmla="*/ 596 w 2917"/>
                    <a:gd name="T69" fmla="*/ 1072 h 5111"/>
                    <a:gd name="T70" fmla="*/ 856 w 2917"/>
                    <a:gd name="T71" fmla="*/ 610 h 5111"/>
                    <a:gd name="T72" fmla="*/ 1424 w 2917"/>
                    <a:gd name="T73" fmla="*/ 291 h 5111"/>
                    <a:gd name="T74" fmla="*/ 2097 w 2917"/>
                    <a:gd name="T75" fmla="*/ 102 h 5111"/>
                    <a:gd name="T76" fmla="*/ 2108 w 2917"/>
                    <a:gd name="T77" fmla="*/ 208 h 5111"/>
                    <a:gd name="T78" fmla="*/ 2155 w 2917"/>
                    <a:gd name="T79" fmla="*/ 413 h 5111"/>
                    <a:gd name="T80" fmla="*/ 2255 w 2917"/>
                    <a:gd name="T81" fmla="*/ 663 h 5111"/>
                    <a:gd name="T82" fmla="*/ 2168 w 2917"/>
                    <a:gd name="T83" fmla="*/ 742 h 5111"/>
                    <a:gd name="T84" fmla="*/ 1926 w 2917"/>
                    <a:gd name="T85" fmla="*/ 988 h 5111"/>
                    <a:gd name="T86" fmla="*/ 1817 w 2917"/>
                    <a:gd name="T87" fmla="*/ 1061 h 5111"/>
                    <a:gd name="T88" fmla="*/ 1523 w 2917"/>
                    <a:gd name="T89" fmla="*/ 1400 h 5111"/>
                    <a:gd name="T90" fmla="*/ 1398 w 2917"/>
                    <a:gd name="T91" fmla="*/ 1502 h 5111"/>
                    <a:gd name="T92" fmla="*/ 1410 w 2917"/>
                    <a:gd name="T93" fmla="*/ 1795 h 5111"/>
                    <a:gd name="T94" fmla="*/ 1463 w 2917"/>
                    <a:gd name="T95" fmla="*/ 1945 h 5111"/>
                    <a:gd name="T96" fmla="*/ 1274 w 2917"/>
                    <a:gd name="T97" fmla="*/ 2131 h 5111"/>
                    <a:gd name="T98" fmla="*/ 1433 w 2917"/>
                    <a:gd name="T99" fmla="*/ 2168 h 5111"/>
                    <a:gd name="T100" fmla="*/ 1499 w 2917"/>
                    <a:gd name="T101" fmla="*/ 2315 h 5111"/>
                    <a:gd name="T102" fmla="*/ 1505 w 2917"/>
                    <a:gd name="T103" fmla="*/ 2410 h 5111"/>
                    <a:gd name="T104" fmla="*/ 1741 w 2917"/>
                    <a:gd name="T105" fmla="*/ 2376 h 5111"/>
                    <a:gd name="T106" fmla="*/ 1741 w 2917"/>
                    <a:gd name="T107" fmla="*/ 2503 h 5111"/>
                    <a:gd name="T108" fmla="*/ 1816 w 2917"/>
                    <a:gd name="T109" fmla="*/ 2712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17" h="5111">
                      <a:moveTo>
                        <a:pt x="137" y="4202"/>
                      </a:moveTo>
                      <a:lnTo>
                        <a:pt x="0" y="4166"/>
                      </a:lnTo>
                      <a:lnTo>
                        <a:pt x="158" y="3889"/>
                      </a:lnTo>
                      <a:lnTo>
                        <a:pt x="248" y="3667"/>
                      </a:lnTo>
                      <a:lnTo>
                        <a:pt x="334" y="3362"/>
                      </a:lnTo>
                      <a:lnTo>
                        <a:pt x="357" y="3046"/>
                      </a:lnTo>
                      <a:lnTo>
                        <a:pt x="371" y="2982"/>
                      </a:lnTo>
                      <a:lnTo>
                        <a:pt x="360" y="2965"/>
                      </a:lnTo>
                      <a:lnTo>
                        <a:pt x="371" y="2929"/>
                      </a:lnTo>
                      <a:lnTo>
                        <a:pt x="352" y="2854"/>
                      </a:lnTo>
                      <a:lnTo>
                        <a:pt x="358" y="2617"/>
                      </a:lnTo>
                      <a:lnTo>
                        <a:pt x="341" y="2515"/>
                      </a:lnTo>
                      <a:lnTo>
                        <a:pt x="409" y="2602"/>
                      </a:lnTo>
                      <a:lnTo>
                        <a:pt x="438" y="2769"/>
                      </a:lnTo>
                      <a:lnTo>
                        <a:pt x="443" y="3097"/>
                      </a:lnTo>
                      <a:lnTo>
                        <a:pt x="438" y="3144"/>
                      </a:lnTo>
                      <a:lnTo>
                        <a:pt x="418" y="3207"/>
                      </a:lnTo>
                      <a:lnTo>
                        <a:pt x="414" y="3252"/>
                      </a:lnTo>
                      <a:lnTo>
                        <a:pt x="414" y="3394"/>
                      </a:lnTo>
                      <a:lnTo>
                        <a:pt x="389" y="3455"/>
                      </a:lnTo>
                      <a:lnTo>
                        <a:pt x="356" y="3516"/>
                      </a:lnTo>
                      <a:lnTo>
                        <a:pt x="345" y="3575"/>
                      </a:lnTo>
                      <a:lnTo>
                        <a:pt x="386" y="3625"/>
                      </a:lnTo>
                      <a:lnTo>
                        <a:pt x="386" y="3649"/>
                      </a:lnTo>
                      <a:lnTo>
                        <a:pt x="355" y="3689"/>
                      </a:lnTo>
                      <a:lnTo>
                        <a:pt x="316" y="3759"/>
                      </a:lnTo>
                      <a:lnTo>
                        <a:pt x="282" y="3842"/>
                      </a:lnTo>
                      <a:lnTo>
                        <a:pt x="268" y="3920"/>
                      </a:lnTo>
                      <a:lnTo>
                        <a:pt x="239" y="3995"/>
                      </a:lnTo>
                      <a:lnTo>
                        <a:pt x="136" y="4135"/>
                      </a:lnTo>
                      <a:lnTo>
                        <a:pt x="137" y="4202"/>
                      </a:lnTo>
                      <a:close/>
                      <a:moveTo>
                        <a:pt x="2023" y="2971"/>
                      </a:moveTo>
                      <a:lnTo>
                        <a:pt x="2033" y="3005"/>
                      </a:lnTo>
                      <a:lnTo>
                        <a:pt x="2015" y="3047"/>
                      </a:lnTo>
                      <a:lnTo>
                        <a:pt x="1998" y="3062"/>
                      </a:lnTo>
                      <a:lnTo>
                        <a:pt x="1888" y="3111"/>
                      </a:lnTo>
                      <a:lnTo>
                        <a:pt x="1892" y="3147"/>
                      </a:lnTo>
                      <a:lnTo>
                        <a:pt x="1923" y="3173"/>
                      </a:lnTo>
                      <a:lnTo>
                        <a:pt x="1931" y="3193"/>
                      </a:lnTo>
                      <a:lnTo>
                        <a:pt x="1945" y="3317"/>
                      </a:lnTo>
                      <a:lnTo>
                        <a:pt x="1956" y="3345"/>
                      </a:lnTo>
                      <a:lnTo>
                        <a:pt x="1987" y="3380"/>
                      </a:lnTo>
                      <a:lnTo>
                        <a:pt x="1997" y="3408"/>
                      </a:lnTo>
                      <a:lnTo>
                        <a:pt x="2041" y="3592"/>
                      </a:lnTo>
                      <a:lnTo>
                        <a:pt x="2063" y="3617"/>
                      </a:lnTo>
                      <a:lnTo>
                        <a:pt x="2085" y="3616"/>
                      </a:lnTo>
                      <a:lnTo>
                        <a:pt x="2122" y="3583"/>
                      </a:lnTo>
                      <a:lnTo>
                        <a:pt x="2141" y="3580"/>
                      </a:lnTo>
                      <a:lnTo>
                        <a:pt x="2162" y="3590"/>
                      </a:lnTo>
                      <a:lnTo>
                        <a:pt x="2206" y="3626"/>
                      </a:lnTo>
                      <a:lnTo>
                        <a:pt x="2291" y="3666"/>
                      </a:lnTo>
                      <a:lnTo>
                        <a:pt x="2361" y="3685"/>
                      </a:lnTo>
                      <a:lnTo>
                        <a:pt x="2380" y="3707"/>
                      </a:lnTo>
                      <a:lnTo>
                        <a:pt x="2381" y="3738"/>
                      </a:lnTo>
                      <a:lnTo>
                        <a:pt x="2348" y="3757"/>
                      </a:lnTo>
                      <a:lnTo>
                        <a:pt x="2332" y="3861"/>
                      </a:lnTo>
                      <a:lnTo>
                        <a:pt x="2316" y="3892"/>
                      </a:lnTo>
                      <a:lnTo>
                        <a:pt x="2287" y="3925"/>
                      </a:lnTo>
                      <a:lnTo>
                        <a:pt x="2252" y="3956"/>
                      </a:lnTo>
                      <a:lnTo>
                        <a:pt x="2092" y="4138"/>
                      </a:lnTo>
                      <a:lnTo>
                        <a:pt x="2071" y="4187"/>
                      </a:lnTo>
                      <a:lnTo>
                        <a:pt x="2077" y="4217"/>
                      </a:lnTo>
                      <a:lnTo>
                        <a:pt x="2102" y="4230"/>
                      </a:lnTo>
                      <a:lnTo>
                        <a:pt x="2168" y="4240"/>
                      </a:lnTo>
                      <a:lnTo>
                        <a:pt x="2371" y="4330"/>
                      </a:lnTo>
                      <a:lnTo>
                        <a:pt x="2391" y="4350"/>
                      </a:lnTo>
                      <a:lnTo>
                        <a:pt x="2403" y="4373"/>
                      </a:lnTo>
                      <a:lnTo>
                        <a:pt x="2429" y="4457"/>
                      </a:lnTo>
                      <a:lnTo>
                        <a:pt x="2462" y="4530"/>
                      </a:lnTo>
                      <a:lnTo>
                        <a:pt x="2466" y="4552"/>
                      </a:lnTo>
                      <a:lnTo>
                        <a:pt x="2464" y="4571"/>
                      </a:lnTo>
                      <a:lnTo>
                        <a:pt x="2452" y="4631"/>
                      </a:lnTo>
                      <a:lnTo>
                        <a:pt x="2461" y="4648"/>
                      </a:lnTo>
                      <a:lnTo>
                        <a:pt x="2481" y="4652"/>
                      </a:lnTo>
                      <a:lnTo>
                        <a:pt x="2506" y="4636"/>
                      </a:lnTo>
                      <a:lnTo>
                        <a:pt x="2544" y="4598"/>
                      </a:lnTo>
                      <a:lnTo>
                        <a:pt x="2559" y="4591"/>
                      </a:lnTo>
                      <a:lnTo>
                        <a:pt x="2614" y="4582"/>
                      </a:lnTo>
                      <a:lnTo>
                        <a:pt x="2636" y="4583"/>
                      </a:lnTo>
                      <a:lnTo>
                        <a:pt x="2656" y="4596"/>
                      </a:lnTo>
                      <a:lnTo>
                        <a:pt x="2696" y="4635"/>
                      </a:lnTo>
                      <a:lnTo>
                        <a:pt x="2718" y="4646"/>
                      </a:lnTo>
                      <a:lnTo>
                        <a:pt x="2742" y="4648"/>
                      </a:lnTo>
                      <a:lnTo>
                        <a:pt x="2786" y="4640"/>
                      </a:lnTo>
                      <a:lnTo>
                        <a:pt x="2822" y="4651"/>
                      </a:lnTo>
                      <a:lnTo>
                        <a:pt x="2859" y="4656"/>
                      </a:lnTo>
                      <a:lnTo>
                        <a:pt x="2877" y="4653"/>
                      </a:lnTo>
                      <a:lnTo>
                        <a:pt x="2914" y="4675"/>
                      </a:lnTo>
                      <a:lnTo>
                        <a:pt x="2917" y="4718"/>
                      </a:lnTo>
                      <a:lnTo>
                        <a:pt x="2892" y="4765"/>
                      </a:lnTo>
                      <a:lnTo>
                        <a:pt x="2883" y="4800"/>
                      </a:lnTo>
                      <a:lnTo>
                        <a:pt x="2859" y="4855"/>
                      </a:lnTo>
                      <a:lnTo>
                        <a:pt x="2856" y="4878"/>
                      </a:lnTo>
                      <a:lnTo>
                        <a:pt x="2856" y="4960"/>
                      </a:lnTo>
                      <a:lnTo>
                        <a:pt x="2816" y="4955"/>
                      </a:lnTo>
                      <a:lnTo>
                        <a:pt x="2586" y="5015"/>
                      </a:lnTo>
                      <a:lnTo>
                        <a:pt x="2558" y="5043"/>
                      </a:lnTo>
                      <a:lnTo>
                        <a:pt x="2534" y="5077"/>
                      </a:lnTo>
                      <a:lnTo>
                        <a:pt x="2494" y="5107"/>
                      </a:lnTo>
                      <a:lnTo>
                        <a:pt x="2446" y="5111"/>
                      </a:lnTo>
                      <a:lnTo>
                        <a:pt x="2388" y="5093"/>
                      </a:lnTo>
                      <a:lnTo>
                        <a:pt x="2342" y="5053"/>
                      </a:lnTo>
                      <a:lnTo>
                        <a:pt x="2322" y="4992"/>
                      </a:lnTo>
                      <a:lnTo>
                        <a:pt x="2322" y="4931"/>
                      </a:lnTo>
                      <a:lnTo>
                        <a:pt x="2316" y="4890"/>
                      </a:lnTo>
                      <a:lnTo>
                        <a:pt x="2289" y="4871"/>
                      </a:lnTo>
                      <a:lnTo>
                        <a:pt x="2234" y="4876"/>
                      </a:lnTo>
                      <a:lnTo>
                        <a:pt x="2179" y="4920"/>
                      </a:lnTo>
                      <a:lnTo>
                        <a:pt x="2161" y="4927"/>
                      </a:lnTo>
                      <a:lnTo>
                        <a:pt x="2141" y="4920"/>
                      </a:lnTo>
                      <a:lnTo>
                        <a:pt x="2088" y="4885"/>
                      </a:lnTo>
                      <a:lnTo>
                        <a:pt x="2013" y="4866"/>
                      </a:lnTo>
                      <a:lnTo>
                        <a:pt x="1972" y="4838"/>
                      </a:lnTo>
                      <a:lnTo>
                        <a:pt x="1901" y="4775"/>
                      </a:lnTo>
                      <a:lnTo>
                        <a:pt x="1753" y="4742"/>
                      </a:lnTo>
                      <a:lnTo>
                        <a:pt x="1717" y="4711"/>
                      </a:lnTo>
                      <a:lnTo>
                        <a:pt x="1681" y="4662"/>
                      </a:lnTo>
                      <a:lnTo>
                        <a:pt x="1531" y="4545"/>
                      </a:lnTo>
                      <a:lnTo>
                        <a:pt x="1444" y="4502"/>
                      </a:lnTo>
                      <a:lnTo>
                        <a:pt x="1229" y="4496"/>
                      </a:lnTo>
                      <a:lnTo>
                        <a:pt x="1152" y="4433"/>
                      </a:lnTo>
                      <a:lnTo>
                        <a:pt x="1021" y="4205"/>
                      </a:lnTo>
                      <a:lnTo>
                        <a:pt x="956" y="4140"/>
                      </a:lnTo>
                      <a:lnTo>
                        <a:pt x="902" y="4147"/>
                      </a:lnTo>
                      <a:lnTo>
                        <a:pt x="728" y="4293"/>
                      </a:lnTo>
                      <a:lnTo>
                        <a:pt x="731" y="4275"/>
                      </a:lnTo>
                      <a:lnTo>
                        <a:pt x="721" y="4190"/>
                      </a:lnTo>
                      <a:lnTo>
                        <a:pt x="721" y="4161"/>
                      </a:lnTo>
                      <a:lnTo>
                        <a:pt x="734" y="4146"/>
                      </a:lnTo>
                      <a:lnTo>
                        <a:pt x="749" y="4152"/>
                      </a:lnTo>
                      <a:lnTo>
                        <a:pt x="766" y="4150"/>
                      </a:lnTo>
                      <a:lnTo>
                        <a:pt x="778" y="4112"/>
                      </a:lnTo>
                      <a:lnTo>
                        <a:pt x="773" y="4082"/>
                      </a:lnTo>
                      <a:lnTo>
                        <a:pt x="759" y="4038"/>
                      </a:lnTo>
                      <a:lnTo>
                        <a:pt x="742" y="4000"/>
                      </a:lnTo>
                      <a:lnTo>
                        <a:pt x="711" y="3966"/>
                      </a:lnTo>
                      <a:lnTo>
                        <a:pt x="704" y="3927"/>
                      </a:lnTo>
                      <a:lnTo>
                        <a:pt x="706" y="3842"/>
                      </a:lnTo>
                      <a:lnTo>
                        <a:pt x="683" y="3840"/>
                      </a:lnTo>
                      <a:lnTo>
                        <a:pt x="561" y="3957"/>
                      </a:lnTo>
                      <a:lnTo>
                        <a:pt x="549" y="3930"/>
                      </a:lnTo>
                      <a:lnTo>
                        <a:pt x="554" y="3918"/>
                      </a:lnTo>
                      <a:lnTo>
                        <a:pt x="636" y="3731"/>
                      </a:lnTo>
                      <a:lnTo>
                        <a:pt x="653" y="3702"/>
                      </a:lnTo>
                      <a:lnTo>
                        <a:pt x="687" y="3661"/>
                      </a:lnTo>
                      <a:lnTo>
                        <a:pt x="687" y="3570"/>
                      </a:lnTo>
                      <a:lnTo>
                        <a:pt x="662" y="3418"/>
                      </a:lnTo>
                      <a:lnTo>
                        <a:pt x="636" y="3307"/>
                      </a:lnTo>
                      <a:lnTo>
                        <a:pt x="633" y="3277"/>
                      </a:lnTo>
                      <a:lnTo>
                        <a:pt x="603" y="3242"/>
                      </a:lnTo>
                      <a:lnTo>
                        <a:pt x="583" y="3212"/>
                      </a:lnTo>
                      <a:lnTo>
                        <a:pt x="573" y="3176"/>
                      </a:lnTo>
                      <a:lnTo>
                        <a:pt x="581" y="3072"/>
                      </a:lnTo>
                      <a:lnTo>
                        <a:pt x="573" y="3033"/>
                      </a:lnTo>
                      <a:lnTo>
                        <a:pt x="494" y="2821"/>
                      </a:lnTo>
                      <a:lnTo>
                        <a:pt x="478" y="2755"/>
                      </a:lnTo>
                      <a:lnTo>
                        <a:pt x="472" y="2683"/>
                      </a:lnTo>
                      <a:lnTo>
                        <a:pt x="458" y="2646"/>
                      </a:lnTo>
                      <a:lnTo>
                        <a:pt x="371" y="2491"/>
                      </a:lnTo>
                      <a:lnTo>
                        <a:pt x="349" y="2468"/>
                      </a:lnTo>
                      <a:lnTo>
                        <a:pt x="331" y="2456"/>
                      </a:lnTo>
                      <a:lnTo>
                        <a:pt x="317" y="2431"/>
                      </a:lnTo>
                      <a:lnTo>
                        <a:pt x="308" y="2337"/>
                      </a:lnTo>
                      <a:lnTo>
                        <a:pt x="288" y="2263"/>
                      </a:lnTo>
                      <a:lnTo>
                        <a:pt x="254" y="1945"/>
                      </a:lnTo>
                      <a:lnTo>
                        <a:pt x="254" y="1777"/>
                      </a:lnTo>
                      <a:lnTo>
                        <a:pt x="259" y="1736"/>
                      </a:lnTo>
                      <a:lnTo>
                        <a:pt x="278" y="1683"/>
                      </a:lnTo>
                      <a:lnTo>
                        <a:pt x="283" y="1648"/>
                      </a:lnTo>
                      <a:lnTo>
                        <a:pt x="283" y="1322"/>
                      </a:lnTo>
                      <a:lnTo>
                        <a:pt x="273" y="1188"/>
                      </a:lnTo>
                      <a:lnTo>
                        <a:pt x="353" y="1168"/>
                      </a:lnTo>
                      <a:lnTo>
                        <a:pt x="478" y="1168"/>
                      </a:lnTo>
                      <a:lnTo>
                        <a:pt x="563" y="1143"/>
                      </a:lnTo>
                      <a:lnTo>
                        <a:pt x="596" y="1072"/>
                      </a:lnTo>
                      <a:lnTo>
                        <a:pt x="611" y="967"/>
                      </a:lnTo>
                      <a:lnTo>
                        <a:pt x="647" y="843"/>
                      </a:lnTo>
                      <a:lnTo>
                        <a:pt x="701" y="760"/>
                      </a:lnTo>
                      <a:lnTo>
                        <a:pt x="776" y="677"/>
                      </a:lnTo>
                      <a:lnTo>
                        <a:pt x="856" y="610"/>
                      </a:lnTo>
                      <a:lnTo>
                        <a:pt x="921" y="576"/>
                      </a:lnTo>
                      <a:lnTo>
                        <a:pt x="1017" y="571"/>
                      </a:lnTo>
                      <a:lnTo>
                        <a:pt x="1049" y="560"/>
                      </a:lnTo>
                      <a:lnTo>
                        <a:pt x="1346" y="331"/>
                      </a:lnTo>
                      <a:lnTo>
                        <a:pt x="1424" y="291"/>
                      </a:lnTo>
                      <a:lnTo>
                        <a:pt x="1613" y="282"/>
                      </a:lnTo>
                      <a:lnTo>
                        <a:pt x="2209" y="0"/>
                      </a:lnTo>
                      <a:lnTo>
                        <a:pt x="2202" y="38"/>
                      </a:lnTo>
                      <a:lnTo>
                        <a:pt x="2174" y="62"/>
                      </a:lnTo>
                      <a:lnTo>
                        <a:pt x="2097" y="102"/>
                      </a:lnTo>
                      <a:lnTo>
                        <a:pt x="2083" y="121"/>
                      </a:lnTo>
                      <a:lnTo>
                        <a:pt x="2077" y="148"/>
                      </a:lnTo>
                      <a:lnTo>
                        <a:pt x="2081" y="171"/>
                      </a:lnTo>
                      <a:lnTo>
                        <a:pt x="2092" y="193"/>
                      </a:lnTo>
                      <a:lnTo>
                        <a:pt x="2108" y="208"/>
                      </a:lnTo>
                      <a:lnTo>
                        <a:pt x="2127" y="232"/>
                      </a:lnTo>
                      <a:lnTo>
                        <a:pt x="2142" y="265"/>
                      </a:lnTo>
                      <a:lnTo>
                        <a:pt x="2142" y="345"/>
                      </a:lnTo>
                      <a:lnTo>
                        <a:pt x="2147" y="383"/>
                      </a:lnTo>
                      <a:lnTo>
                        <a:pt x="2155" y="413"/>
                      </a:lnTo>
                      <a:lnTo>
                        <a:pt x="2178" y="446"/>
                      </a:lnTo>
                      <a:lnTo>
                        <a:pt x="2191" y="467"/>
                      </a:lnTo>
                      <a:lnTo>
                        <a:pt x="2252" y="610"/>
                      </a:lnTo>
                      <a:lnTo>
                        <a:pt x="2261" y="647"/>
                      </a:lnTo>
                      <a:lnTo>
                        <a:pt x="2255" y="663"/>
                      </a:lnTo>
                      <a:lnTo>
                        <a:pt x="2237" y="673"/>
                      </a:lnTo>
                      <a:lnTo>
                        <a:pt x="2216" y="676"/>
                      </a:lnTo>
                      <a:lnTo>
                        <a:pt x="2196" y="685"/>
                      </a:lnTo>
                      <a:lnTo>
                        <a:pt x="2182" y="701"/>
                      </a:lnTo>
                      <a:lnTo>
                        <a:pt x="2168" y="742"/>
                      </a:lnTo>
                      <a:lnTo>
                        <a:pt x="2145" y="785"/>
                      </a:lnTo>
                      <a:lnTo>
                        <a:pt x="2120" y="848"/>
                      </a:lnTo>
                      <a:lnTo>
                        <a:pt x="2068" y="960"/>
                      </a:lnTo>
                      <a:lnTo>
                        <a:pt x="2030" y="990"/>
                      </a:lnTo>
                      <a:lnTo>
                        <a:pt x="1926" y="988"/>
                      </a:lnTo>
                      <a:lnTo>
                        <a:pt x="1896" y="995"/>
                      </a:lnTo>
                      <a:lnTo>
                        <a:pt x="1878" y="1011"/>
                      </a:lnTo>
                      <a:lnTo>
                        <a:pt x="1857" y="1040"/>
                      </a:lnTo>
                      <a:lnTo>
                        <a:pt x="1840" y="1055"/>
                      </a:lnTo>
                      <a:lnTo>
                        <a:pt x="1817" y="1061"/>
                      </a:lnTo>
                      <a:lnTo>
                        <a:pt x="1736" y="1066"/>
                      </a:lnTo>
                      <a:lnTo>
                        <a:pt x="1712" y="1078"/>
                      </a:lnTo>
                      <a:lnTo>
                        <a:pt x="1611" y="1176"/>
                      </a:lnTo>
                      <a:lnTo>
                        <a:pt x="1597" y="1255"/>
                      </a:lnTo>
                      <a:lnTo>
                        <a:pt x="1523" y="1400"/>
                      </a:lnTo>
                      <a:lnTo>
                        <a:pt x="1502" y="1430"/>
                      </a:lnTo>
                      <a:lnTo>
                        <a:pt x="1482" y="1446"/>
                      </a:lnTo>
                      <a:lnTo>
                        <a:pt x="1433" y="1458"/>
                      </a:lnTo>
                      <a:lnTo>
                        <a:pt x="1407" y="1478"/>
                      </a:lnTo>
                      <a:lnTo>
                        <a:pt x="1398" y="1502"/>
                      </a:lnTo>
                      <a:lnTo>
                        <a:pt x="1400" y="1523"/>
                      </a:lnTo>
                      <a:lnTo>
                        <a:pt x="1408" y="1571"/>
                      </a:lnTo>
                      <a:lnTo>
                        <a:pt x="1400" y="1726"/>
                      </a:lnTo>
                      <a:lnTo>
                        <a:pt x="1402" y="1761"/>
                      </a:lnTo>
                      <a:lnTo>
                        <a:pt x="1410" y="1795"/>
                      </a:lnTo>
                      <a:lnTo>
                        <a:pt x="1420" y="1817"/>
                      </a:lnTo>
                      <a:lnTo>
                        <a:pt x="1458" y="1877"/>
                      </a:lnTo>
                      <a:lnTo>
                        <a:pt x="1466" y="1897"/>
                      </a:lnTo>
                      <a:lnTo>
                        <a:pt x="1472" y="1926"/>
                      </a:lnTo>
                      <a:lnTo>
                        <a:pt x="1463" y="1945"/>
                      </a:lnTo>
                      <a:lnTo>
                        <a:pt x="1432" y="1972"/>
                      </a:lnTo>
                      <a:lnTo>
                        <a:pt x="1426" y="1991"/>
                      </a:lnTo>
                      <a:lnTo>
                        <a:pt x="1416" y="2005"/>
                      </a:lnTo>
                      <a:lnTo>
                        <a:pt x="1303" y="2097"/>
                      </a:lnTo>
                      <a:lnTo>
                        <a:pt x="1274" y="2131"/>
                      </a:lnTo>
                      <a:lnTo>
                        <a:pt x="1255" y="2170"/>
                      </a:lnTo>
                      <a:lnTo>
                        <a:pt x="1257" y="2213"/>
                      </a:lnTo>
                      <a:lnTo>
                        <a:pt x="1346" y="2222"/>
                      </a:lnTo>
                      <a:lnTo>
                        <a:pt x="1393" y="2205"/>
                      </a:lnTo>
                      <a:lnTo>
                        <a:pt x="1433" y="2168"/>
                      </a:lnTo>
                      <a:lnTo>
                        <a:pt x="1445" y="2173"/>
                      </a:lnTo>
                      <a:lnTo>
                        <a:pt x="1448" y="2191"/>
                      </a:lnTo>
                      <a:lnTo>
                        <a:pt x="1448" y="2238"/>
                      </a:lnTo>
                      <a:lnTo>
                        <a:pt x="1473" y="2278"/>
                      </a:lnTo>
                      <a:lnTo>
                        <a:pt x="1499" y="2315"/>
                      </a:lnTo>
                      <a:lnTo>
                        <a:pt x="1502" y="2331"/>
                      </a:lnTo>
                      <a:lnTo>
                        <a:pt x="1483" y="2363"/>
                      </a:lnTo>
                      <a:lnTo>
                        <a:pt x="1478" y="2381"/>
                      </a:lnTo>
                      <a:lnTo>
                        <a:pt x="1487" y="2405"/>
                      </a:lnTo>
                      <a:lnTo>
                        <a:pt x="1505" y="2410"/>
                      </a:lnTo>
                      <a:lnTo>
                        <a:pt x="1528" y="2407"/>
                      </a:lnTo>
                      <a:lnTo>
                        <a:pt x="1555" y="2398"/>
                      </a:lnTo>
                      <a:lnTo>
                        <a:pt x="1656" y="2396"/>
                      </a:lnTo>
                      <a:lnTo>
                        <a:pt x="1706" y="2377"/>
                      </a:lnTo>
                      <a:lnTo>
                        <a:pt x="1741" y="2376"/>
                      </a:lnTo>
                      <a:lnTo>
                        <a:pt x="1756" y="2386"/>
                      </a:lnTo>
                      <a:lnTo>
                        <a:pt x="1762" y="2401"/>
                      </a:lnTo>
                      <a:lnTo>
                        <a:pt x="1756" y="2421"/>
                      </a:lnTo>
                      <a:lnTo>
                        <a:pt x="1753" y="2463"/>
                      </a:lnTo>
                      <a:lnTo>
                        <a:pt x="1741" y="2503"/>
                      </a:lnTo>
                      <a:lnTo>
                        <a:pt x="1743" y="2526"/>
                      </a:lnTo>
                      <a:lnTo>
                        <a:pt x="1785" y="2598"/>
                      </a:lnTo>
                      <a:lnTo>
                        <a:pt x="1797" y="2636"/>
                      </a:lnTo>
                      <a:lnTo>
                        <a:pt x="1806" y="2690"/>
                      </a:lnTo>
                      <a:lnTo>
                        <a:pt x="1816" y="2712"/>
                      </a:lnTo>
                      <a:lnTo>
                        <a:pt x="1841" y="2755"/>
                      </a:lnTo>
                      <a:lnTo>
                        <a:pt x="1847" y="2780"/>
                      </a:lnTo>
                      <a:lnTo>
                        <a:pt x="1911" y="2872"/>
                      </a:lnTo>
                      <a:lnTo>
                        <a:pt x="2023" y="2971"/>
                      </a:lnTo>
                      <a:close/>
                    </a:path>
                  </a:pathLst>
                </a:custGeom>
                <a:solidFill>
                  <a:srgbClr val="302957"/>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113" name="Telšiai" descr="{&quot;Key&quot;:&quot;telšiai&quot;,&quot;Name&quot;:&quot;Telšiai&quot;,&quot;Value&quot;:1.0,&quot;Formula&quot;:&quot;&quot;,&quot;Text&quot;:&quot;&quot;,&quot;OfficeApplication&quot;:1,&quot;HasValue&quot;:true}">
                  <a:extLst>
                    <a:ext uri="{FF2B5EF4-FFF2-40B4-BE49-F238E27FC236}">
                      <a16:creationId xmlns:a16="http://schemas.microsoft.com/office/drawing/2014/main" id="{A281C0F6-C0F5-0526-A72D-9D7BF1E80F3E}"/>
                    </a:ext>
                  </a:extLst>
                </p:cNvPr>
                <p:cNvSpPr>
                  <a:spLocks/>
                </p:cNvSpPr>
                <p:nvPr/>
              </p:nvSpPr>
              <p:spPr bwMode="auto">
                <a:xfrm>
                  <a:off x="2142" y="929"/>
                  <a:ext cx="857" cy="1055"/>
                </a:xfrm>
                <a:custGeom>
                  <a:avLst/>
                  <a:gdLst>
                    <a:gd name="T0" fmla="*/ 2202 w 2518"/>
                    <a:gd name="T1" fmla="*/ 172 h 3101"/>
                    <a:gd name="T2" fmla="*/ 2232 w 2518"/>
                    <a:gd name="T3" fmla="*/ 282 h 3101"/>
                    <a:gd name="T4" fmla="*/ 2145 w 2518"/>
                    <a:gd name="T5" fmla="*/ 377 h 3101"/>
                    <a:gd name="T6" fmla="*/ 2007 w 2518"/>
                    <a:gd name="T7" fmla="*/ 374 h 3101"/>
                    <a:gd name="T8" fmla="*/ 1971 w 2518"/>
                    <a:gd name="T9" fmla="*/ 472 h 3101"/>
                    <a:gd name="T10" fmla="*/ 1947 w 2518"/>
                    <a:gd name="T11" fmla="*/ 627 h 3101"/>
                    <a:gd name="T12" fmla="*/ 1901 w 2518"/>
                    <a:gd name="T13" fmla="*/ 996 h 3101"/>
                    <a:gd name="T14" fmla="*/ 1897 w 2518"/>
                    <a:gd name="T15" fmla="*/ 1090 h 3101"/>
                    <a:gd name="T16" fmla="*/ 1955 w 2518"/>
                    <a:gd name="T17" fmla="*/ 1141 h 3101"/>
                    <a:gd name="T18" fmla="*/ 2048 w 2518"/>
                    <a:gd name="T19" fmla="*/ 1201 h 3101"/>
                    <a:gd name="T20" fmla="*/ 2288 w 2518"/>
                    <a:gd name="T21" fmla="*/ 1149 h 3101"/>
                    <a:gd name="T22" fmla="*/ 2437 w 2518"/>
                    <a:gd name="T23" fmla="*/ 1090 h 3101"/>
                    <a:gd name="T24" fmla="*/ 2473 w 2518"/>
                    <a:gd name="T25" fmla="*/ 1162 h 3101"/>
                    <a:gd name="T26" fmla="*/ 2518 w 2518"/>
                    <a:gd name="T27" fmla="*/ 1292 h 3101"/>
                    <a:gd name="T28" fmla="*/ 2426 w 2518"/>
                    <a:gd name="T29" fmla="*/ 1354 h 3101"/>
                    <a:gd name="T30" fmla="*/ 2319 w 2518"/>
                    <a:gd name="T31" fmla="*/ 1489 h 3101"/>
                    <a:gd name="T32" fmla="*/ 2271 w 2518"/>
                    <a:gd name="T33" fmla="*/ 1626 h 3101"/>
                    <a:gd name="T34" fmla="*/ 2298 w 2518"/>
                    <a:gd name="T35" fmla="*/ 1727 h 3101"/>
                    <a:gd name="T36" fmla="*/ 2385 w 2518"/>
                    <a:gd name="T37" fmla="*/ 1731 h 3101"/>
                    <a:gd name="T38" fmla="*/ 2459 w 2518"/>
                    <a:gd name="T39" fmla="*/ 1745 h 3101"/>
                    <a:gd name="T40" fmla="*/ 2481 w 2518"/>
                    <a:gd name="T41" fmla="*/ 1815 h 3101"/>
                    <a:gd name="T42" fmla="*/ 2368 w 2518"/>
                    <a:gd name="T43" fmla="*/ 2045 h 3101"/>
                    <a:gd name="T44" fmla="*/ 2253 w 2518"/>
                    <a:gd name="T45" fmla="*/ 2102 h 3101"/>
                    <a:gd name="T46" fmla="*/ 2229 w 2518"/>
                    <a:gd name="T47" fmla="*/ 2261 h 3101"/>
                    <a:gd name="T48" fmla="*/ 2123 w 2518"/>
                    <a:gd name="T49" fmla="*/ 2325 h 3101"/>
                    <a:gd name="T50" fmla="*/ 2096 w 2518"/>
                    <a:gd name="T51" fmla="*/ 2449 h 3101"/>
                    <a:gd name="T52" fmla="*/ 2102 w 2518"/>
                    <a:gd name="T53" fmla="*/ 2694 h 3101"/>
                    <a:gd name="T54" fmla="*/ 1998 w 2518"/>
                    <a:gd name="T55" fmla="*/ 2815 h 3101"/>
                    <a:gd name="T56" fmla="*/ 1762 w 2518"/>
                    <a:gd name="T57" fmla="*/ 2815 h 3101"/>
                    <a:gd name="T58" fmla="*/ 1568 w 2518"/>
                    <a:gd name="T59" fmla="*/ 2786 h 3101"/>
                    <a:gd name="T60" fmla="*/ 1256 w 2518"/>
                    <a:gd name="T61" fmla="*/ 2874 h 3101"/>
                    <a:gd name="T62" fmla="*/ 1160 w 2518"/>
                    <a:gd name="T63" fmla="*/ 2912 h 3101"/>
                    <a:gd name="T64" fmla="*/ 1140 w 2518"/>
                    <a:gd name="T65" fmla="*/ 3019 h 3101"/>
                    <a:gd name="T66" fmla="*/ 1010 w 2518"/>
                    <a:gd name="T67" fmla="*/ 3066 h 3101"/>
                    <a:gd name="T68" fmla="*/ 586 w 2518"/>
                    <a:gd name="T69" fmla="*/ 2885 h 3101"/>
                    <a:gd name="T70" fmla="*/ 530 w 2518"/>
                    <a:gd name="T71" fmla="*/ 2728 h 3101"/>
                    <a:gd name="T72" fmla="*/ 501 w 2518"/>
                    <a:gd name="T73" fmla="*/ 2551 h 3101"/>
                    <a:gd name="T74" fmla="*/ 451 w 2518"/>
                    <a:gd name="T75" fmla="*/ 2507 h 3101"/>
                    <a:gd name="T76" fmla="*/ 250 w 2518"/>
                    <a:gd name="T77" fmla="*/ 2540 h 3101"/>
                    <a:gd name="T78" fmla="*/ 247 w 2518"/>
                    <a:gd name="T79" fmla="*/ 2461 h 3101"/>
                    <a:gd name="T80" fmla="*/ 193 w 2518"/>
                    <a:gd name="T81" fmla="*/ 2321 h 3101"/>
                    <a:gd name="T82" fmla="*/ 91 w 2518"/>
                    <a:gd name="T83" fmla="*/ 2352 h 3101"/>
                    <a:gd name="T84" fmla="*/ 48 w 2518"/>
                    <a:gd name="T85" fmla="*/ 2227 h 3101"/>
                    <a:gd name="T86" fmla="*/ 208 w 2518"/>
                    <a:gd name="T87" fmla="*/ 2075 h 3101"/>
                    <a:gd name="T88" fmla="*/ 165 w 2518"/>
                    <a:gd name="T89" fmla="*/ 1947 h 3101"/>
                    <a:gd name="T90" fmla="*/ 153 w 2518"/>
                    <a:gd name="T91" fmla="*/ 1701 h 3101"/>
                    <a:gd name="T92" fmla="*/ 178 w 2518"/>
                    <a:gd name="T93" fmla="*/ 1588 h 3101"/>
                    <a:gd name="T94" fmla="*/ 342 w 2518"/>
                    <a:gd name="T95" fmla="*/ 1385 h 3101"/>
                    <a:gd name="T96" fmla="*/ 562 w 2518"/>
                    <a:gd name="T97" fmla="*/ 1191 h 3101"/>
                    <a:gd name="T98" fmla="*/ 641 w 2518"/>
                    <a:gd name="T99" fmla="*/ 1125 h 3101"/>
                    <a:gd name="T100" fmla="*/ 865 w 2518"/>
                    <a:gd name="T101" fmla="*/ 978 h 3101"/>
                    <a:gd name="T102" fmla="*/ 941 w 2518"/>
                    <a:gd name="T103" fmla="*/ 815 h 3101"/>
                    <a:gd name="T104" fmla="*/ 1006 w 2518"/>
                    <a:gd name="T105" fmla="*/ 777 h 3101"/>
                    <a:gd name="T106" fmla="*/ 900 w 2518"/>
                    <a:gd name="T107" fmla="*/ 543 h 3101"/>
                    <a:gd name="T108" fmla="*/ 872 w 2518"/>
                    <a:gd name="T109" fmla="*/ 362 h 3101"/>
                    <a:gd name="T110" fmla="*/ 822 w 2518"/>
                    <a:gd name="T111" fmla="*/ 278 h 3101"/>
                    <a:gd name="T112" fmla="*/ 947 w 2518"/>
                    <a:gd name="T113" fmla="*/ 168 h 3101"/>
                    <a:gd name="T114" fmla="*/ 1363 w 2518"/>
                    <a:gd name="T115" fmla="*/ 27 h 3101"/>
                    <a:gd name="T116" fmla="*/ 2249 w 2518"/>
                    <a:gd name="T117" fmla="*/ 115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8" h="3101">
                      <a:moveTo>
                        <a:pt x="2256" y="117"/>
                      </a:moveTo>
                      <a:lnTo>
                        <a:pt x="2228" y="144"/>
                      </a:lnTo>
                      <a:lnTo>
                        <a:pt x="2212" y="154"/>
                      </a:lnTo>
                      <a:lnTo>
                        <a:pt x="2202" y="172"/>
                      </a:lnTo>
                      <a:lnTo>
                        <a:pt x="2207" y="196"/>
                      </a:lnTo>
                      <a:lnTo>
                        <a:pt x="2221" y="219"/>
                      </a:lnTo>
                      <a:lnTo>
                        <a:pt x="2233" y="249"/>
                      </a:lnTo>
                      <a:lnTo>
                        <a:pt x="2232" y="282"/>
                      </a:lnTo>
                      <a:lnTo>
                        <a:pt x="2222" y="315"/>
                      </a:lnTo>
                      <a:lnTo>
                        <a:pt x="2204" y="347"/>
                      </a:lnTo>
                      <a:lnTo>
                        <a:pt x="2174" y="370"/>
                      </a:lnTo>
                      <a:lnTo>
                        <a:pt x="2145" y="377"/>
                      </a:lnTo>
                      <a:lnTo>
                        <a:pt x="2115" y="376"/>
                      </a:lnTo>
                      <a:lnTo>
                        <a:pt x="2058" y="359"/>
                      </a:lnTo>
                      <a:lnTo>
                        <a:pt x="2032" y="359"/>
                      </a:lnTo>
                      <a:lnTo>
                        <a:pt x="2007" y="374"/>
                      </a:lnTo>
                      <a:lnTo>
                        <a:pt x="1992" y="412"/>
                      </a:lnTo>
                      <a:lnTo>
                        <a:pt x="1975" y="437"/>
                      </a:lnTo>
                      <a:lnTo>
                        <a:pt x="1966" y="460"/>
                      </a:lnTo>
                      <a:lnTo>
                        <a:pt x="1971" y="472"/>
                      </a:lnTo>
                      <a:lnTo>
                        <a:pt x="1993" y="505"/>
                      </a:lnTo>
                      <a:lnTo>
                        <a:pt x="1995" y="537"/>
                      </a:lnTo>
                      <a:lnTo>
                        <a:pt x="1982" y="579"/>
                      </a:lnTo>
                      <a:lnTo>
                        <a:pt x="1947" y="627"/>
                      </a:lnTo>
                      <a:lnTo>
                        <a:pt x="1912" y="660"/>
                      </a:lnTo>
                      <a:lnTo>
                        <a:pt x="1852" y="747"/>
                      </a:lnTo>
                      <a:lnTo>
                        <a:pt x="1823" y="970"/>
                      </a:lnTo>
                      <a:lnTo>
                        <a:pt x="1901" y="996"/>
                      </a:lnTo>
                      <a:lnTo>
                        <a:pt x="1912" y="1009"/>
                      </a:lnTo>
                      <a:lnTo>
                        <a:pt x="1920" y="1025"/>
                      </a:lnTo>
                      <a:lnTo>
                        <a:pt x="1900" y="1062"/>
                      </a:lnTo>
                      <a:lnTo>
                        <a:pt x="1897" y="1090"/>
                      </a:lnTo>
                      <a:lnTo>
                        <a:pt x="1908" y="1096"/>
                      </a:lnTo>
                      <a:lnTo>
                        <a:pt x="1941" y="1097"/>
                      </a:lnTo>
                      <a:lnTo>
                        <a:pt x="1951" y="1113"/>
                      </a:lnTo>
                      <a:lnTo>
                        <a:pt x="1955" y="1141"/>
                      </a:lnTo>
                      <a:lnTo>
                        <a:pt x="1965" y="1171"/>
                      </a:lnTo>
                      <a:lnTo>
                        <a:pt x="1990" y="1191"/>
                      </a:lnTo>
                      <a:lnTo>
                        <a:pt x="2020" y="1201"/>
                      </a:lnTo>
                      <a:lnTo>
                        <a:pt x="2048" y="1201"/>
                      </a:lnTo>
                      <a:lnTo>
                        <a:pt x="2141" y="1156"/>
                      </a:lnTo>
                      <a:lnTo>
                        <a:pt x="2222" y="1167"/>
                      </a:lnTo>
                      <a:lnTo>
                        <a:pt x="2260" y="1161"/>
                      </a:lnTo>
                      <a:lnTo>
                        <a:pt x="2288" y="1149"/>
                      </a:lnTo>
                      <a:lnTo>
                        <a:pt x="2305" y="1129"/>
                      </a:lnTo>
                      <a:lnTo>
                        <a:pt x="2326" y="1115"/>
                      </a:lnTo>
                      <a:lnTo>
                        <a:pt x="2391" y="1095"/>
                      </a:lnTo>
                      <a:lnTo>
                        <a:pt x="2437" y="1090"/>
                      </a:lnTo>
                      <a:lnTo>
                        <a:pt x="2465" y="1097"/>
                      </a:lnTo>
                      <a:lnTo>
                        <a:pt x="2481" y="1115"/>
                      </a:lnTo>
                      <a:lnTo>
                        <a:pt x="2481" y="1135"/>
                      </a:lnTo>
                      <a:lnTo>
                        <a:pt x="2473" y="1162"/>
                      </a:lnTo>
                      <a:lnTo>
                        <a:pt x="2468" y="1194"/>
                      </a:lnTo>
                      <a:lnTo>
                        <a:pt x="2475" y="1225"/>
                      </a:lnTo>
                      <a:lnTo>
                        <a:pt x="2483" y="1250"/>
                      </a:lnTo>
                      <a:lnTo>
                        <a:pt x="2518" y="1292"/>
                      </a:lnTo>
                      <a:lnTo>
                        <a:pt x="2483" y="1310"/>
                      </a:lnTo>
                      <a:lnTo>
                        <a:pt x="2457" y="1316"/>
                      </a:lnTo>
                      <a:lnTo>
                        <a:pt x="2443" y="1340"/>
                      </a:lnTo>
                      <a:lnTo>
                        <a:pt x="2426" y="1354"/>
                      </a:lnTo>
                      <a:lnTo>
                        <a:pt x="2326" y="1375"/>
                      </a:lnTo>
                      <a:lnTo>
                        <a:pt x="2306" y="1396"/>
                      </a:lnTo>
                      <a:lnTo>
                        <a:pt x="2302" y="1427"/>
                      </a:lnTo>
                      <a:lnTo>
                        <a:pt x="2319" y="1489"/>
                      </a:lnTo>
                      <a:lnTo>
                        <a:pt x="2322" y="1569"/>
                      </a:lnTo>
                      <a:lnTo>
                        <a:pt x="2313" y="1587"/>
                      </a:lnTo>
                      <a:lnTo>
                        <a:pt x="2302" y="1602"/>
                      </a:lnTo>
                      <a:lnTo>
                        <a:pt x="2271" y="1626"/>
                      </a:lnTo>
                      <a:lnTo>
                        <a:pt x="2261" y="1640"/>
                      </a:lnTo>
                      <a:lnTo>
                        <a:pt x="2261" y="1659"/>
                      </a:lnTo>
                      <a:lnTo>
                        <a:pt x="2268" y="1686"/>
                      </a:lnTo>
                      <a:lnTo>
                        <a:pt x="2298" y="1727"/>
                      </a:lnTo>
                      <a:lnTo>
                        <a:pt x="2318" y="1749"/>
                      </a:lnTo>
                      <a:lnTo>
                        <a:pt x="2346" y="1754"/>
                      </a:lnTo>
                      <a:lnTo>
                        <a:pt x="2368" y="1746"/>
                      </a:lnTo>
                      <a:lnTo>
                        <a:pt x="2385" y="1731"/>
                      </a:lnTo>
                      <a:lnTo>
                        <a:pt x="2403" y="1696"/>
                      </a:lnTo>
                      <a:lnTo>
                        <a:pt x="2418" y="1691"/>
                      </a:lnTo>
                      <a:lnTo>
                        <a:pt x="2436" y="1705"/>
                      </a:lnTo>
                      <a:lnTo>
                        <a:pt x="2459" y="1745"/>
                      </a:lnTo>
                      <a:lnTo>
                        <a:pt x="2477" y="1763"/>
                      </a:lnTo>
                      <a:lnTo>
                        <a:pt x="2511" y="1787"/>
                      </a:lnTo>
                      <a:lnTo>
                        <a:pt x="2508" y="1800"/>
                      </a:lnTo>
                      <a:lnTo>
                        <a:pt x="2481" y="1815"/>
                      </a:lnTo>
                      <a:lnTo>
                        <a:pt x="2454" y="1835"/>
                      </a:lnTo>
                      <a:lnTo>
                        <a:pt x="2462" y="1876"/>
                      </a:lnTo>
                      <a:lnTo>
                        <a:pt x="2399" y="1952"/>
                      </a:lnTo>
                      <a:lnTo>
                        <a:pt x="2368" y="2045"/>
                      </a:lnTo>
                      <a:lnTo>
                        <a:pt x="2348" y="2072"/>
                      </a:lnTo>
                      <a:lnTo>
                        <a:pt x="2316" y="2089"/>
                      </a:lnTo>
                      <a:lnTo>
                        <a:pt x="2287" y="2092"/>
                      </a:lnTo>
                      <a:lnTo>
                        <a:pt x="2253" y="2102"/>
                      </a:lnTo>
                      <a:lnTo>
                        <a:pt x="2237" y="2125"/>
                      </a:lnTo>
                      <a:lnTo>
                        <a:pt x="2233" y="2155"/>
                      </a:lnTo>
                      <a:lnTo>
                        <a:pt x="2239" y="2225"/>
                      </a:lnTo>
                      <a:lnTo>
                        <a:pt x="2229" y="2261"/>
                      </a:lnTo>
                      <a:lnTo>
                        <a:pt x="2208" y="2282"/>
                      </a:lnTo>
                      <a:lnTo>
                        <a:pt x="2178" y="2305"/>
                      </a:lnTo>
                      <a:lnTo>
                        <a:pt x="2152" y="2316"/>
                      </a:lnTo>
                      <a:lnTo>
                        <a:pt x="2123" y="2325"/>
                      </a:lnTo>
                      <a:lnTo>
                        <a:pt x="2099" y="2335"/>
                      </a:lnTo>
                      <a:lnTo>
                        <a:pt x="2072" y="2361"/>
                      </a:lnTo>
                      <a:lnTo>
                        <a:pt x="2069" y="2385"/>
                      </a:lnTo>
                      <a:lnTo>
                        <a:pt x="2096" y="2449"/>
                      </a:lnTo>
                      <a:lnTo>
                        <a:pt x="2102" y="2482"/>
                      </a:lnTo>
                      <a:lnTo>
                        <a:pt x="2087" y="2601"/>
                      </a:lnTo>
                      <a:lnTo>
                        <a:pt x="2089" y="2632"/>
                      </a:lnTo>
                      <a:lnTo>
                        <a:pt x="2102" y="2694"/>
                      </a:lnTo>
                      <a:lnTo>
                        <a:pt x="2099" y="2722"/>
                      </a:lnTo>
                      <a:lnTo>
                        <a:pt x="2082" y="2744"/>
                      </a:lnTo>
                      <a:lnTo>
                        <a:pt x="2064" y="2755"/>
                      </a:lnTo>
                      <a:lnTo>
                        <a:pt x="1998" y="2815"/>
                      </a:lnTo>
                      <a:lnTo>
                        <a:pt x="1836" y="2841"/>
                      </a:lnTo>
                      <a:lnTo>
                        <a:pt x="1811" y="2836"/>
                      </a:lnTo>
                      <a:lnTo>
                        <a:pt x="1786" y="2822"/>
                      </a:lnTo>
                      <a:lnTo>
                        <a:pt x="1762" y="2815"/>
                      </a:lnTo>
                      <a:lnTo>
                        <a:pt x="1709" y="2819"/>
                      </a:lnTo>
                      <a:lnTo>
                        <a:pt x="1684" y="2812"/>
                      </a:lnTo>
                      <a:lnTo>
                        <a:pt x="1621" y="2781"/>
                      </a:lnTo>
                      <a:lnTo>
                        <a:pt x="1568" y="2786"/>
                      </a:lnTo>
                      <a:lnTo>
                        <a:pt x="1393" y="2807"/>
                      </a:lnTo>
                      <a:lnTo>
                        <a:pt x="1319" y="2840"/>
                      </a:lnTo>
                      <a:lnTo>
                        <a:pt x="1283" y="2867"/>
                      </a:lnTo>
                      <a:lnTo>
                        <a:pt x="1256" y="2874"/>
                      </a:lnTo>
                      <a:lnTo>
                        <a:pt x="1228" y="2874"/>
                      </a:lnTo>
                      <a:lnTo>
                        <a:pt x="1201" y="2865"/>
                      </a:lnTo>
                      <a:lnTo>
                        <a:pt x="1176" y="2875"/>
                      </a:lnTo>
                      <a:lnTo>
                        <a:pt x="1160" y="2912"/>
                      </a:lnTo>
                      <a:lnTo>
                        <a:pt x="1152" y="2940"/>
                      </a:lnTo>
                      <a:lnTo>
                        <a:pt x="1153" y="2985"/>
                      </a:lnTo>
                      <a:lnTo>
                        <a:pt x="1151" y="3001"/>
                      </a:lnTo>
                      <a:lnTo>
                        <a:pt x="1140" y="3019"/>
                      </a:lnTo>
                      <a:lnTo>
                        <a:pt x="1088" y="3071"/>
                      </a:lnTo>
                      <a:lnTo>
                        <a:pt x="1065" y="3079"/>
                      </a:lnTo>
                      <a:lnTo>
                        <a:pt x="1037" y="3076"/>
                      </a:lnTo>
                      <a:lnTo>
                        <a:pt x="1010" y="3066"/>
                      </a:lnTo>
                      <a:lnTo>
                        <a:pt x="768" y="3101"/>
                      </a:lnTo>
                      <a:lnTo>
                        <a:pt x="656" y="3002"/>
                      </a:lnTo>
                      <a:lnTo>
                        <a:pt x="592" y="2910"/>
                      </a:lnTo>
                      <a:lnTo>
                        <a:pt x="586" y="2885"/>
                      </a:lnTo>
                      <a:lnTo>
                        <a:pt x="561" y="2842"/>
                      </a:lnTo>
                      <a:lnTo>
                        <a:pt x="551" y="2820"/>
                      </a:lnTo>
                      <a:lnTo>
                        <a:pt x="542" y="2766"/>
                      </a:lnTo>
                      <a:lnTo>
                        <a:pt x="530" y="2728"/>
                      </a:lnTo>
                      <a:lnTo>
                        <a:pt x="488" y="2656"/>
                      </a:lnTo>
                      <a:lnTo>
                        <a:pt x="486" y="2633"/>
                      </a:lnTo>
                      <a:lnTo>
                        <a:pt x="498" y="2593"/>
                      </a:lnTo>
                      <a:lnTo>
                        <a:pt x="501" y="2551"/>
                      </a:lnTo>
                      <a:lnTo>
                        <a:pt x="507" y="2531"/>
                      </a:lnTo>
                      <a:lnTo>
                        <a:pt x="501" y="2516"/>
                      </a:lnTo>
                      <a:lnTo>
                        <a:pt x="486" y="2506"/>
                      </a:lnTo>
                      <a:lnTo>
                        <a:pt x="451" y="2507"/>
                      </a:lnTo>
                      <a:lnTo>
                        <a:pt x="401" y="2526"/>
                      </a:lnTo>
                      <a:lnTo>
                        <a:pt x="300" y="2528"/>
                      </a:lnTo>
                      <a:lnTo>
                        <a:pt x="273" y="2537"/>
                      </a:lnTo>
                      <a:lnTo>
                        <a:pt x="250" y="2540"/>
                      </a:lnTo>
                      <a:lnTo>
                        <a:pt x="232" y="2535"/>
                      </a:lnTo>
                      <a:lnTo>
                        <a:pt x="223" y="2511"/>
                      </a:lnTo>
                      <a:lnTo>
                        <a:pt x="228" y="2493"/>
                      </a:lnTo>
                      <a:lnTo>
                        <a:pt x="247" y="2461"/>
                      </a:lnTo>
                      <a:lnTo>
                        <a:pt x="245" y="2445"/>
                      </a:lnTo>
                      <a:lnTo>
                        <a:pt x="218" y="2408"/>
                      </a:lnTo>
                      <a:lnTo>
                        <a:pt x="193" y="2368"/>
                      </a:lnTo>
                      <a:lnTo>
                        <a:pt x="193" y="2321"/>
                      </a:lnTo>
                      <a:lnTo>
                        <a:pt x="190" y="2303"/>
                      </a:lnTo>
                      <a:lnTo>
                        <a:pt x="178" y="2298"/>
                      </a:lnTo>
                      <a:lnTo>
                        <a:pt x="138" y="2335"/>
                      </a:lnTo>
                      <a:lnTo>
                        <a:pt x="91" y="2352"/>
                      </a:lnTo>
                      <a:lnTo>
                        <a:pt x="2" y="2343"/>
                      </a:lnTo>
                      <a:lnTo>
                        <a:pt x="0" y="2300"/>
                      </a:lnTo>
                      <a:lnTo>
                        <a:pt x="20" y="2261"/>
                      </a:lnTo>
                      <a:lnTo>
                        <a:pt x="48" y="2227"/>
                      </a:lnTo>
                      <a:lnTo>
                        <a:pt x="161" y="2135"/>
                      </a:lnTo>
                      <a:lnTo>
                        <a:pt x="171" y="2121"/>
                      </a:lnTo>
                      <a:lnTo>
                        <a:pt x="177" y="2102"/>
                      </a:lnTo>
                      <a:lnTo>
                        <a:pt x="208" y="2075"/>
                      </a:lnTo>
                      <a:lnTo>
                        <a:pt x="217" y="2056"/>
                      </a:lnTo>
                      <a:lnTo>
                        <a:pt x="211" y="2027"/>
                      </a:lnTo>
                      <a:lnTo>
                        <a:pt x="203" y="2007"/>
                      </a:lnTo>
                      <a:lnTo>
                        <a:pt x="165" y="1947"/>
                      </a:lnTo>
                      <a:lnTo>
                        <a:pt x="155" y="1925"/>
                      </a:lnTo>
                      <a:lnTo>
                        <a:pt x="147" y="1891"/>
                      </a:lnTo>
                      <a:lnTo>
                        <a:pt x="145" y="1856"/>
                      </a:lnTo>
                      <a:lnTo>
                        <a:pt x="153" y="1701"/>
                      </a:lnTo>
                      <a:lnTo>
                        <a:pt x="145" y="1653"/>
                      </a:lnTo>
                      <a:lnTo>
                        <a:pt x="143" y="1632"/>
                      </a:lnTo>
                      <a:lnTo>
                        <a:pt x="152" y="1608"/>
                      </a:lnTo>
                      <a:lnTo>
                        <a:pt x="178" y="1588"/>
                      </a:lnTo>
                      <a:lnTo>
                        <a:pt x="227" y="1576"/>
                      </a:lnTo>
                      <a:lnTo>
                        <a:pt x="247" y="1560"/>
                      </a:lnTo>
                      <a:lnTo>
                        <a:pt x="268" y="1530"/>
                      </a:lnTo>
                      <a:lnTo>
                        <a:pt x="342" y="1385"/>
                      </a:lnTo>
                      <a:lnTo>
                        <a:pt x="356" y="1306"/>
                      </a:lnTo>
                      <a:lnTo>
                        <a:pt x="457" y="1208"/>
                      </a:lnTo>
                      <a:lnTo>
                        <a:pt x="481" y="1196"/>
                      </a:lnTo>
                      <a:lnTo>
                        <a:pt x="562" y="1191"/>
                      </a:lnTo>
                      <a:lnTo>
                        <a:pt x="585" y="1185"/>
                      </a:lnTo>
                      <a:lnTo>
                        <a:pt x="602" y="1170"/>
                      </a:lnTo>
                      <a:lnTo>
                        <a:pt x="623" y="1141"/>
                      </a:lnTo>
                      <a:lnTo>
                        <a:pt x="641" y="1125"/>
                      </a:lnTo>
                      <a:lnTo>
                        <a:pt x="671" y="1118"/>
                      </a:lnTo>
                      <a:lnTo>
                        <a:pt x="775" y="1120"/>
                      </a:lnTo>
                      <a:lnTo>
                        <a:pt x="813" y="1090"/>
                      </a:lnTo>
                      <a:lnTo>
                        <a:pt x="865" y="978"/>
                      </a:lnTo>
                      <a:lnTo>
                        <a:pt x="890" y="915"/>
                      </a:lnTo>
                      <a:lnTo>
                        <a:pt x="913" y="872"/>
                      </a:lnTo>
                      <a:lnTo>
                        <a:pt x="927" y="831"/>
                      </a:lnTo>
                      <a:lnTo>
                        <a:pt x="941" y="815"/>
                      </a:lnTo>
                      <a:lnTo>
                        <a:pt x="961" y="806"/>
                      </a:lnTo>
                      <a:lnTo>
                        <a:pt x="982" y="803"/>
                      </a:lnTo>
                      <a:lnTo>
                        <a:pt x="1000" y="793"/>
                      </a:lnTo>
                      <a:lnTo>
                        <a:pt x="1006" y="777"/>
                      </a:lnTo>
                      <a:lnTo>
                        <a:pt x="997" y="740"/>
                      </a:lnTo>
                      <a:lnTo>
                        <a:pt x="936" y="597"/>
                      </a:lnTo>
                      <a:lnTo>
                        <a:pt x="923" y="576"/>
                      </a:lnTo>
                      <a:lnTo>
                        <a:pt x="900" y="543"/>
                      </a:lnTo>
                      <a:lnTo>
                        <a:pt x="892" y="513"/>
                      </a:lnTo>
                      <a:lnTo>
                        <a:pt x="887" y="475"/>
                      </a:lnTo>
                      <a:lnTo>
                        <a:pt x="887" y="395"/>
                      </a:lnTo>
                      <a:lnTo>
                        <a:pt x="872" y="362"/>
                      </a:lnTo>
                      <a:lnTo>
                        <a:pt x="853" y="338"/>
                      </a:lnTo>
                      <a:lnTo>
                        <a:pt x="837" y="323"/>
                      </a:lnTo>
                      <a:lnTo>
                        <a:pt x="826" y="301"/>
                      </a:lnTo>
                      <a:lnTo>
                        <a:pt x="822" y="278"/>
                      </a:lnTo>
                      <a:lnTo>
                        <a:pt x="828" y="251"/>
                      </a:lnTo>
                      <a:lnTo>
                        <a:pt x="842" y="232"/>
                      </a:lnTo>
                      <a:lnTo>
                        <a:pt x="919" y="192"/>
                      </a:lnTo>
                      <a:lnTo>
                        <a:pt x="947" y="168"/>
                      </a:lnTo>
                      <a:lnTo>
                        <a:pt x="954" y="130"/>
                      </a:lnTo>
                      <a:lnTo>
                        <a:pt x="1227" y="0"/>
                      </a:lnTo>
                      <a:lnTo>
                        <a:pt x="1323" y="7"/>
                      </a:lnTo>
                      <a:lnTo>
                        <a:pt x="1363" y="27"/>
                      </a:lnTo>
                      <a:lnTo>
                        <a:pt x="1442" y="87"/>
                      </a:lnTo>
                      <a:lnTo>
                        <a:pt x="1483" y="105"/>
                      </a:lnTo>
                      <a:lnTo>
                        <a:pt x="2114" y="82"/>
                      </a:lnTo>
                      <a:lnTo>
                        <a:pt x="2249" y="115"/>
                      </a:lnTo>
                      <a:lnTo>
                        <a:pt x="2256" y="117"/>
                      </a:lnTo>
                      <a:close/>
                    </a:path>
                  </a:pathLst>
                </a:custGeom>
                <a:solidFill>
                  <a:srgbClr val="EEE730"/>
                </a:solidFill>
                <a:ln w="14288" cap="rnd">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grpSp>
          <p:grpSp>
            <p:nvGrpSpPr>
              <p:cNvPr id="68" name="Etiquettes">
                <a:extLst>
                  <a:ext uri="{FF2B5EF4-FFF2-40B4-BE49-F238E27FC236}">
                    <a16:creationId xmlns:a16="http://schemas.microsoft.com/office/drawing/2014/main" id="{EFA00CEF-0A62-DAF9-C685-C7CFE687CB7C}"/>
                  </a:ext>
                </a:extLst>
              </p:cNvPr>
              <p:cNvGrpSpPr/>
              <p:nvPr/>
            </p:nvGrpSpPr>
            <p:grpSpPr>
              <a:xfrm>
                <a:off x="3065052" y="2298106"/>
                <a:ext cx="5740441" cy="3629400"/>
                <a:chOff x="3065052" y="2298106"/>
                <a:chExt cx="5740441" cy="3629400"/>
              </a:xfrm>
            </p:grpSpPr>
            <p:sp>
              <p:nvSpPr>
                <p:cNvPr id="94" name="Etiquette - Šiauliai">
                  <a:extLst>
                    <a:ext uri="{FF2B5EF4-FFF2-40B4-BE49-F238E27FC236}">
                      <a16:creationId xmlns:a16="http://schemas.microsoft.com/office/drawing/2014/main" id="{B415C386-F9DD-C9D0-2736-2D4BF4A80E60}"/>
                    </a:ext>
                  </a:extLst>
                </p:cNvPr>
                <p:cNvSpPr>
                  <a:spLocks noChangeArrowheads="1"/>
                </p:cNvSpPr>
                <p:nvPr/>
              </p:nvSpPr>
              <p:spPr bwMode="auto">
                <a:xfrm>
                  <a:off x="5073940" y="2412498"/>
                  <a:ext cx="669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latin typeface="Verdana" panose="020B0604030504040204" pitchFamily="34" charset="0"/>
                      <a:ea typeface="Verdana" panose="020B0604030504040204" pitchFamily="34" charset="0"/>
                    </a:rPr>
                    <a:t>Šiauliai</a:t>
                  </a:r>
                  <a:endParaRPr lang="en-US" altLang="fr-FR" sz="900" dirty="0">
                    <a:latin typeface="Verdana" panose="020B0604030504040204" pitchFamily="34" charset="0"/>
                    <a:ea typeface="Verdana" panose="020B0604030504040204" pitchFamily="34" charset="0"/>
                  </a:endParaRPr>
                </a:p>
              </p:txBody>
            </p:sp>
            <p:sp>
              <p:nvSpPr>
                <p:cNvPr id="95" name="Etiquette - Klaipedos">
                  <a:extLst>
                    <a:ext uri="{FF2B5EF4-FFF2-40B4-BE49-F238E27FC236}">
                      <a16:creationId xmlns:a16="http://schemas.microsoft.com/office/drawing/2014/main" id="{ED268390-B82D-0105-220A-896A9FE3863F}"/>
                    </a:ext>
                  </a:extLst>
                </p:cNvPr>
                <p:cNvSpPr>
                  <a:spLocks noChangeArrowheads="1"/>
                </p:cNvSpPr>
                <p:nvPr/>
              </p:nvSpPr>
              <p:spPr bwMode="auto">
                <a:xfrm>
                  <a:off x="3065052" y="2984257"/>
                  <a:ext cx="669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solidFill>
                        <a:srgbClr val="FFFFFF"/>
                      </a:solidFill>
                      <a:latin typeface="Verdana" panose="020B0604030504040204" pitchFamily="34" charset="0"/>
                      <a:ea typeface="Verdana" panose="020B0604030504040204" pitchFamily="34" charset="0"/>
                    </a:rPr>
                    <a:t>Klaip</a:t>
                  </a:r>
                  <a:r>
                    <a:rPr lang="lt-LT" sz="900" dirty="0">
                      <a:solidFill>
                        <a:srgbClr val="FFFFFF"/>
                      </a:solidFill>
                      <a:latin typeface="Verdana" panose="020B0604030504040204" pitchFamily="34" charset="0"/>
                      <a:ea typeface="Verdana" panose="020B0604030504040204" pitchFamily="34" charset="0"/>
                    </a:rPr>
                    <a:t>ė</a:t>
                  </a:r>
                  <a:r>
                    <a:rPr lang="en-US" sz="900" dirty="0">
                      <a:solidFill>
                        <a:srgbClr val="FFFFFF"/>
                      </a:solidFill>
                      <a:latin typeface="Verdana" panose="020B0604030504040204" pitchFamily="34" charset="0"/>
                      <a:ea typeface="Verdana" panose="020B0604030504040204" pitchFamily="34" charset="0"/>
                    </a:rPr>
                    <a:t>dos</a:t>
                  </a:r>
                  <a:endParaRPr lang="en-US" altLang="fr-FR" sz="900" dirty="0">
                    <a:solidFill>
                      <a:srgbClr val="FFFFFF"/>
                    </a:solidFill>
                    <a:latin typeface="Verdana" panose="020B0604030504040204" pitchFamily="34" charset="0"/>
                    <a:ea typeface="Verdana" panose="020B0604030504040204" pitchFamily="34" charset="0"/>
                  </a:endParaRPr>
                </a:p>
              </p:txBody>
            </p:sp>
            <p:sp>
              <p:nvSpPr>
                <p:cNvPr id="96" name="Etiquette - Telšiai">
                  <a:extLst>
                    <a:ext uri="{FF2B5EF4-FFF2-40B4-BE49-F238E27FC236}">
                      <a16:creationId xmlns:a16="http://schemas.microsoft.com/office/drawing/2014/main" id="{6A1CFD5A-B13B-036F-D3BD-4211CBE10F69}"/>
                    </a:ext>
                  </a:extLst>
                </p:cNvPr>
                <p:cNvSpPr>
                  <a:spLocks noChangeArrowheads="1"/>
                </p:cNvSpPr>
                <p:nvPr/>
              </p:nvSpPr>
              <p:spPr bwMode="auto">
                <a:xfrm>
                  <a:off x="3820629" y="2362492"/>
                  <a:ext cx="669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latin typeface="Verdana" panose="020B0604030504040204" pitchFamily="34" charset="0"/>
                      <a:ea typeface="Verdana" panose="020B0604030504040204" pitchFamily="34" charset="0"/>
                    </a:rPr>
                    <a:t>Telšiai</a:t>
                  </a:r>
                  <a:endParaRPr lang="en-US" altLang="fr-FR" sz="900" dirty="0">
                    <a:latin typeface="Verdana" panose="020B0604030504040204" pitchFamily="34" charset="0"/>
                    <a:ea typeface="Verdana" panose="020B0604030504040204" pitchFamily="34" charset="0"/>
                  </a:endParaRPr>
                </a:p>
              </p:txBody>
            </p:sp>
            <p:sp>
              <p:nvSpPr>
                <p:cNvPr id="97" name="Etiquette - Taurages">
                  <a:extLst>
                    <a:ext uri="{FF2B5EF4-FFF2-40B4-BE49-F238E27FC236}">
                      <a16:creationId xmlns:a16="http://schemas.microsoft.com/office/drawing/2014/main" id="{219C43E8-3165-E32B-7525-F38551F6D9DB}"/>
                    </a:ext>
                  </a:extLst>
                </p:cNvPr>
                <p:cNvSpPr>
                  <a:spLocks noChangeArrowheads="1"/>
                </p:cNvSpPr>
                <p:nvPr/>
              </p:nvSpPr>
              <p:spPr bwMode="auto">
                <a:xfrm>
                  <a:off x="4155302" y="3653775"/>
                  <a:ext cx="669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solidFill>
                        <a:srgbClr val="FFFFFF"/>
                      </a:solidFill>
                      <a:latin typeface="Verdana" panose="020B0604030504040204" pitchFamily="34" charset="0"/>
                      <a:ea typeface="Verdana" panose="020B0604030504040204" pitchFamily="34" charset="0"/>
                    </a:rPr>
                    <a:t>Taurag</a:t>
                  </a:r>
                  <a:r>
                    <a:rPr lang="lt-LT" sz="900" dirty="0">
                      <a:solidFill>
                        <a:srgbClr val="FFFFFF"/>
                      </a:solidFill>
                      <a:latin typeface="Verdana" panose="020B0604030504040204" pitchFamily="34" charset="0"/>
                      <a:ea typeface="Verdana" panose="020B0604030504040204" pitchFamily="34" charset="0"/>
                    </a:rPr>
                    <a:t>ė</a:t>
                  </a:r>
                  <a:r>
                    <a:rPr lang="en-US" sz="900" dirty="0">
                      <a:solidFill>
                        <a:srgbClr val="FFFFFF"/>
                      </a:solidFill>
                      <a:latin typeface="Verdana" panose="020B0604030504040204" pitchFamily="34" charset="0"/>
                      <a:ea typeface="Verdana" panose="020B0604030504040204" pitchFamily="34" charset="0"/>
                    </a:rPr>
                    <a:t>s</a:t>
                  </a:r>
                  <a:endParaRPr lang="en-US" altLang="fr-FR" sz="900" dirty="0">
                    <a:solidFill>
                      <a:srgbClr val="FFFFFF"/>
                    </a:solidFill>
                    <a:latin typeface="Verdana" panose="020B0604030504040204" pitchFamily="34" charset="0"/>
                    <a:ea typeface="Verdana" panose="020B0604030504040204" pitchFamily="34" charset="0"/>
                  </a:endParaRPr>
                </a:p>
              </p:txBody>
            </p:sp>
            <p:sp>
              <p:nvSpPr>
                <p:cNvPr id="98" name="Etiquette - Marijampoles">
                  <a:extLst>
                    <a:ext uri="{FF2B5EF4-FFF2-40B4-BE49-F238E27FC236}">
                      <a16:creationId xmlns:a16="http://schemas.microsoft.com/office/drawing/2014/main" id="{B84F8D20-39EB-0737-4A75-74DC926CEBFF}"/>
                    </a:ext>
                  </a:extLst>
                </p:cNvPr>
                <p:cNvSpPr>
                  <a:spLocks noChangeArrowheads="1"/>
                </p:cNvSpPr>
                <p:nvPr/>
              </p:nvSpPr>
              <p:spPr bwMode="auto">
                <a:xfrm>
                  <a:off x="4795188" y="5001739"/>
                  <a:ext cx="107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solidFill>
                        <a:srgbClr val="FFFFFF"/>
                      </a:solidFill>
                      <a:latin typeface="Verdana" panose="020B0604030504040204" pitchFamily="34" charset="0"/>
                      <a:ea typeface="Verdana" panose="020B0604030504040204" pitchFamily="34" charset="0"/>
                    </a:rPr>
                    <a:t>Marijampol</a:t>
                  </a:r>
                  <a:r>
                    <a:rPr lang="lt-LT" sz="900" dirty="0">
                      <a:solidFill>
                        <a:srgbClr val="FFFFFF"/>
                      </a:solidFill>
                      <a:latin typeface="Verdana" panose="020B0604030504040204" pitchFamily="34" charset="0"/>
                      <a:ea typeface="Verdana" panose="020B0604030504040204" pitchFamily="34" charset="0"/>
                    </a:rPr>
                    <a:t>ė</a:t>
                  </a:r>
                  <a:r>
                    <a:rPr lang="en-US" sz="900" dirty="0">
                      <a:solidFill>
                        <a:srgbClr val="FFFFFF"/>
                      </a:solidFill>
                      <a:latin typeface="Verdana" panose="020B0604030504040204" pitchFamily="34" charset="0"/>
                      <a:ea typeface="Verdana" panose="020B0604030504040204" pitchFamily="34" charset="0"/>
                    </a:rPr>
                    <a:t>s</a:t>
                  </a:r>
                  <a:endParaRPr lang="en-US" altLang="fr-FR" sz="900" dirty="0">
                    <a:solidFill>
                      <a:srgbClr val="FFFFFF"/>
                    </a:solidFill>
                    <a:latin typeface="Verdana" panose="020B0604030504040204" pitchFamily="34" charset="0"/>
                    <a:ea typeface="Verdana" panose="020B0604030504040204" pitchFamily="34" charset="0"/>
                  </a:endParaRPr>
                </a:p>
              </p:txBody>
            </p:sp>
            <p:sp>
              <p:nvSpPr>
                <p:cNvPr id="99" name="Etiquette - Alytaus">
                  <a:extLst>
                    <a:ext uri="{FF2B5EF4-FFF2-40B4-BE49-F238E27FC236}">
                      <a16:creationId xmlns:a16="http://schemas.microsoft.com/office/drawing/2014/main" id="{83C05FE9-81C2-8FD2-D99A-4CCFB682FD4F}"/>
                    </a:ext>
                  </a:extLst>
                </p:cNvPr>
                <p:cNvSpPr>
                  <a:spLocks noChangeArrowheads="1"/>
                </p:cNvSpPr>
                <p:nvPr/>
              </p:nvSpPr>
              <p:spPr bwMode="auto">
                <a:xfrm>
                  <a:off x="5905061" y="5789007"/>
                  <a:ext cx="107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solidFill>
                        <a:srgbClr val="FFFFFF"/>
                      </a:solidFill>
                      <a:latin typeface="Verdana" panose="020B0604030504040204" pitchFamily="34" charset="0"/>
                      <a:ea typeface="Verdana" panose="020B0604030504040204" pitchFamily="34" charset="0"/>
                    </a:rPr>
                    <a:t>Alytaus</a:t>
                  </a:r>
                  <a:endParaRPr lang="en-US" altLang="fr-FR" sz="900" dirty="0">
                    <a:solidFill>
                      <a:srgbClr val="FFFFFF"/>
                    </a:solidFill>
                    <a:latin typeface="Verdana" panose="020B0604030504040204" pitchFamily="34" charset="0"/>
                    <a:ea typeface="Verdana" panose="020B0604030504040204" pitchFamily="34" charset="0"/>
                  </a:endParaRPr>
                </a:p>
              </p:txBody>
            </p:sp>
            <p:sp>
              <p:nvSpPr>
                <p:cNvPr id="100" name="Etiquette - Kauno">
                  <a:extLst>
                    <a:ext uri="{FF2B5EF4-FFF2-40B4-BE49-F238E27FC236}">
                      <a16:creationId xmlns:a16="http://schemas.microsoft.com/office/drawing/2014/main" id="{A7548564-CA6A-D894-CEA0-E13940C13A76}"/>
                    </a:ext>
                  </a:extLst>
                </p:cNvPr>
                <p:cNvSpPr>
                  <a:spLocks noChangeArrowheads="1"/>
                </p:cNvSpPr>
                <p:nvPr/>
              </p:nvSpPr>
              <p:spPr bwMode="auto">
                <a:xfrm>
                  <a:off x="5743286" y="4165336"/>
                  <a:ext cx="107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latin typeface="Verdana" panose="020B0604030504040204" pitchFamily="34" charset="0"/>
                      <a:ea typeface="Verdana" panose="020B0604030504040204" pitchFamily="34" charset="0"/>
                    </a:rPr>
                    <a:t>Kauno</a:t>
                  </a:r>
                  <a:endParaRPr lang="en-US" altLang="fr-FR" sz="900" dirty="0">
                    <a:latin typeface="Verdana" panose="020B0604030504040204" pitchFamily="34" charset="0"/>
                    <a:ea typeface="Verdana" panose="020B0604030504040204" pitchFamily="34" charset="0"/>
                  </a:endParaRPr>
                </a:p>
              </p:txBody>
            </p:sp>
            <p:sp>
              <p:nvSpPr>
                <p:cNvPr id="101" name="Etiquette - Vilniaus">
                  <a:extLst>
                    <a:ext uri="{FF2B5EF4-FFF2-40B4-BE49-F238E27FC236}">
                      <a16:creationId xmlns:a16="http://schemas.microsoft.com/office/drawing/2014/main" id="{9DC8057C-8652-70F7-80E6-9C9D154E07F2}"/>
                    </a:ext>
                  </a:extLst>
                </p:cNvPr>
                <p:cNvSpPr>
                  <a:spLocks noChangeArrowheads="1"/>
                </p:cNvSpPr>
                <p:nvPr/>
              </p:nvSpPr>
              <p:spPr bwMode="auto">
                <a:xfrm>
                  <a:off x="7136530" y="4715256"/>
                  <a:ext cx="107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a:solidFill>
                        <a:srgbClr val="FFFFFF"/>
                      </a:solidFill>
                      <a:latin typeface="Verdana" panose="020B0604030504040204" pitchFamily="34" charset="0"/>
                      <a:ea typeface="Verdana" panose="020B0604030504040204" pitchFamily="34" charset="0"/>
                    </a:rPr>
                    <a:t>Vilniaus</a:t>
                  </a:r>
                  <a:endParaRPr lang="en-US" altLang="fr-FR" sz="900" dirty="0">
                    <a:solidFill>
                      <a:srgbClr val="FFFFFF"/>
                    </a:solidFill>
                    <a:latin typeface="Verdana" panose="020B0604030504040204" pitchFamily="34" charset="0"/>
                    <a:ea typeface="Verdana" panose="020B0604030504040204" pitchFamily="34" charset="0"/>
                  </a:endParaRPr>
                </a:p>
              </p:txBody>
            </p:sp>
            <p:sp>
              <p:nvSpPr>
                <p:cNvPr id="102" name="Etiquette - Panevezio">
                  <a:extLst>
                    <a:ext uri="{FF2B5EF4-FFF2-40B4-BE49-F238E27FC236}">
                      <a16:creationId xmlns:a16="http://schemas.microsoft.com/office/drawing/2014/main" id="{B5500EC0-874D-67E0-F1AB-B38B462273E1}"/>
                    </a:ext>
                  </a:extLst>
                </p:cNvPr>
                <p:cNvSpPr>
                  <a:spLocks noChangeArrowheads="1"/>
                </p:cNvSpPr>
                <p:nvPr/>
              </p:nvSpPr>
              <p:spPr bwMode="auto">
                <a:xfrm>
                  <a:off x="6692901" y="2298106"/>
                  <a:ext cx="107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err="1">
                      <a:solidFill>
                        <a:srgbClr val="FFFFFF"/>
                      </a:solidFill>
                      <a:latin typeface="Verdana" panose="020B0604030504040204" pitchFamily="34" charset="0"/>
                      <a:ea typeface="Verdana" panose="020B0604030504040204" pitchFamily="34" charset="0"/>
                    </a:rPr>
                    <a:t>Panev</a:t>
                  </a:r>
                  <a:r>
                    <a:rPr lang="lt-LT" sz="900" dirty="0" err="1">
                      <a:solidFill>
                        <a:srgbClr val="FFFFFF"/>
                      </a:solidFill>
                      <a:latin typeface="Verdana" panose="020B0604030504040204" pitchFamily="34" charset="0"/>
                      <a:ea typeface="Verdana" panose="020B0604030504040204" pitchFamily="34" charset="0"/>
                    </a:rPr>
                    <a:t>ėž</a:t>
                  </a:r>
                  <a:r>
                    <a:rPr lang="en-US" sz="900" dirty="0">
                      <a:solidFill>
                        <a:srgbClr val="FFFFFF"/>
                      </a:solidFill>
                      <a:latin typeface="Verdana" panose="020B0604030504040204" pitchFamily="34" charset="0"/>
                      <a:ea typeface="Verdana" panose="020B0604030504040204" pitchFamily="34" charset="0"/>
                    </a:rPr>
                    <a:t>io</a:t>
                  </a:r>
                  <a:endParaRPr lang="en-US" altLang="fr-FR" sz="900" dirty="0">
                    <a:solidFill>
                      <a:srgbClr val="FFFFFF"/>
                    </a:solidFill>
                    <a:latin typeface="Verdana" panose="020B0604030504040204" pitchFamily="34" charset="0"/>
                    <a:ea typeface="Verdana" panose="020B0604030504040204" pitchFamily="34" charset="0"/>
                  </a:endParaRPr>
                </a:p>
              </p:txBody>
            </p:sp>
            <p:sp>
              <p:nvSpPr>
                <p:cNvPr id="103" name="Etiquette - Utenos">
                  <a:extLst>
                    <a:ext uri="{FF2B5EF4-FFF2-40B4-BE49-F238E27FC236}">
                      <a16:creationId xmlns:a16="http://schemas.microsoft.com/office/drawing/2014/main" id="{995B2BFF-964E-812A-EBB2-E89ED702F3D5}"/>
                    </a:ext>
                  </a:extLst>
                </p:cNvPr>
                <p:cNvSpPr>
                  <a:spLocks noChangeArrowheads="1"/>
                </p:cNvSpPr>
                <p:nvPr/>
              </p:nvSpPr>
              <p:spPr bwMode="auto">
                <a:xfrm>
                  <a:off x="7727504" y="3170566"/>
                  <a:ext cx="10779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900" dirty="0">
                      <a:solidFill>
                        <a:srgbClr val="FFFFFF"/>
                      </a:solidFill>
                      <a:latin typeface="Verdana" panose="020B0604030504040204" pitchFamily="34" charset="0"/>
                      <a:ea typeface="Verdana" panose="020B0604030504040204" pitchFamily="34" charset="0"/>
                    </a:rPr>
                    <a:t>Utenos</a:t>
                  </a:r>
                  <a:endParaRPr lang="en-US" altLang="fr-FR" sz="900" dirty="0">
                    <a:solidFill>
                      <a:srgbClr val="FFFFFF"/>
                    </a:solidFill>
                    <a:latin typeface="Verdana" panose="020B0604030504040204" pitchFamily="34" charset="0"/>
                    <a:ea typeface="Verdana" panose="020B0604030504040204" pitchFamily="34" charset="0"/>
                  </a:endParaRPr>
                </a:p>
              </p:txBody>
            </p:sp>
          </p:grpSp>
          <p:grpSp>
            <p:nvGrpSpPr>
              <p:cNvPr id="69" name="GradientColorLegend">
                <a:extLst>
                  <a:ext uri="{FF2B5EF4-FFF2-40B4-BE49-F238E27FC236}">
                    <a16:creationId xmlns:a16="http://schemas.microsoft.com/office/drawing/2014/main" id="{BAFA8B3A-ADE9-2006-1618-602226D5A307}"/>
                  </a:ext>
                </a:extLst>
              </p:cNvPr>
              <p:cNvGrpSpPr/>
              <p:nvPr/>
            </p:nvGrpSpPr>
            <p:grpSpPr>
              <a:xfrm>
                <a:off x="2977088" y="4285030"/>
                <a:ext cx="120073" cy="1700347"/>
                <a:chOff x="1066170" y="2413724"/>
                <a:chExt cx="120073" cy="1700347"/>
              </a:xfrm>
            </p:grpSpPr>
            <p:sp>
              <p:nvSpPr>
                <p:cNvPr id="91" name="Etiquette - GradientColorLegend - DARK - Shape" hidden="1">
                  <a:extLst>
                    <a:ext uri="{FF2B5EF4-FFF2-40B4-BE49-F238E27FC236}">
                      <a16:creationId xmlns:a16="http://schemas.microsoft.com/office/drawing/2014/main" id="{68915C3F-EC08-1891-F8A0-B1218846D76D}"/>
                    </a:ext>
                  </a:extLst>
                </p:cNvPr>
                <p:cNvSpPr/>
                <p:nvPr/>
              </p:nvSpPr>
              <p:spPr>
                <a:xfrm>
                  <a:off x="1066170" y="2575168"/>
                  <a:ext cx="120073" cy="1382400"/>
                </a:xfrm>
                <a:prstGeom prst="rect">
                  <a:avLst/>
                </a:prstGeom>
                <a:gradFill flip="none" rotWithShape="1">
                  <a:gsLst>
                    <a:gs pos="0">
                      <a:srgbClr val="07215E"/>
                    </a:gs>
                    <a:gs pos="100000">
                      <a:srgbClr val="07215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dirty="0"/>
                </a:p>
              </p:txBody>
            </p:sp>
            <p:sp>
              <p:nvSpPr>
                <p:cNvPr id="92" name="Etiquette - GradientColorLegend - DARK - MaxValue" hidden="1">
                  <a:extLst>
                    <a:ext uri="{FF2B5EF4-FFF2-40B4-BE49-F238E27FC236}">
                      <a16:creationId xmlns:a16="http://schemas.microsoft.com/office/drawing/2014/main" id="{5CF9997E-1AB9-94B6-87F0-5CF8A763D1D9}"/>
                    </a:ext>
                  </a:extLst>
                </p:cNvPr>
                <p:cNvSpPr txBox="1"/>
                <p:nvPr/>
              </p:nvSpPr>
              <p:spPr>
                <a:xfrm>
                  <a:off x="1093344" y="2413724"/>
                  <a:ext cx="65724" cy="153888"/>
                </a:xfrm>
                <a:prstGeom prst="rect">
                  <a:avLst/>
                </a:prstGeom>
                <a:noFill/>
              </p:spPr>
              <p:txBody>
                <a:bodyPr wrap="none" lIns="0" tIns="0" rIns="0" bIns="0" rtlCol="0" anchor="b">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t>1</a:t>
                  </a:r>
                  <a:endParaRPr lang="en-US" sz="1000" dirty="0"/>
                </a:p>
              </p:txBody>
            </p:sp>
            <p:sp>
              <p:nvSpPr>
                <p:cNvPr id="93" name="Etiquette - GradientColorLegend - DARK - MinValue" hidden="1">
                  <a:extLst>
                    <a:ext uri="{FF2B5EF4-FFF2-40B4-BE49-F238E27FC236}">
                      <a16:creationId xmlns:a16="http://schemas.microsoft.com/office/drawing/2014/main" id="{1C76C95D-A564-C65E-131C-9D5E09145BB2}"/>
                    </a:ext>
                  </a:extLst>
                </p:cNvPr>
                <p:cNvSpPr txBox="1"/>
                <p:nvPr/>
              </p:nvSpPr>
              <p:spPr>
                <a:xfrm>
                  <a:off x="1093344" y="3960183"/>
                  <a:ext cx="65724" cy="153888"/>
                </a:xfrm>
                <a:prstGeom prst="rect">
                  <a:avLst/>
                </a:prstGeom>
                <a:noFill/>
              </p:spPr>
              <p:txBody>
                <a:bodyPr wrap="none" lIns="0" tIns="0" rIns="0" bIns="0" rtlCol="0">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t>1</a:t>
                  </a:r>
                  <a:endParaRPr lang="en-US" sz="1000" dirty="0"/>
                </a:p>
              </p:txBody>
            </p:sp>
          </p:grpSp>
          <p:grpSp>
            <p:nvGrpSpPr>
              <p:cNvPr id="70" name="RangeColorLegend">
                <a:extLst>
                  <a:ext uri="{FF2B5EF4-FFF2-40B4-BE49-F238E27FC236}">
                    <a16:creationId xmlns:a16="http://schemas.microsoft.com/office/drawing/2014/main" id="{6CD485B7-ADFA-F9FE-B473-F897DF1362A6}"/>
                  </a:ext>
                </a:extLst>
              </p:cNvPr>
              <p:cNvGrpSpPr/>
              <p:nvPr/>
            </p:nvGrpSpPr>
            <p:grpSpPr>
              <a:xfrm>
                <a:off x="2471977" y="4738968"/>
                <a:ext cx="1270800" cy="1538880"/>
                <a:chOff x="9228362" y="4919762"/>
                <a:chExt cx="1270800" cy="1538880"/>
              </a:xfrm>
            </p:grpSpPr>
            <p:sp>
              <p:nvSpPr>
                <p:cNvPr id="71" name="Etiquette - RangeColorLegend - DARK - Color - 2" hidden="1">
                  <a:extLst>
                    <a:ext uri="{FF2B5EF4-FFF2-40B4-BE49-F238E27FC236}">
                      <a16:creationId xmlns:a16="http://schemas.microsoft.com/office/drawing/2014/main" id="{9FCFD0E1-8716-BF6E-46D1-099E309393BD}"/>
                    </a:ext>
                  </a:extLst>
                </p:cNvPr>
                <p:cNvSpPr/>
                <p:nvPr/>
              </p:nvSpPr>
              <p:spPr>
                <a:xfrm>
                  <a:off x="9228362" y="5073650"/>
                  <a:ext cx="154800" cy="153888"/>
                </a:xfrm>
                <a:prstGeom prst="rect">
                  <a:avLst/>
                </a:prstGeom>
                <a:solidFill>
                  <a:srgbClr val="92D05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72" name="Etiquette - RangeColorLegend - DARK - Color - 1" hidden="1">
                  <a:extLst>
                    <a:ext uri="{FF2B5EF4-FFF2-40B4-BE49-F238E27FC236}">
                      <a16:creationId xmlns:a16="http://schemas.microsoft.com/office/drawing/2014/main" id="{D093F6AF-D6F0-D6E4-54A4-F5B7EE767BA2}"/>
                    </a:ext>
                  </a:extLst>
                </p:cNvPr>
                <p:cNvSpPr/>
                <p:nvPr/>
              </p:nvSpPr>
              <p:spPr>
                <a:xfrm>
                  <a:off x="9228362" y="4919762"/>
                  <a:ext cx="154800" cy="153888"/>
                </a:xfrm>
                <a:prstGeom prst="rect">
                  <a:avLst/>
                </a:prstGeom>
                <a:solidFill>
                  <a:srgbClr val="00B05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73" name="Etiquette - RangeColorLegend - DARK - Number - 2" hidden="1">
                  <a:extLst>
                    <a:ext uri="{FF2B5EF4-FFF2-40B4-BE49-F238E27FC236}">
                      <a16:creationId xmlns:a16="http://schemas.microsoft.com/office/drawing/2014/main" id="{59388C08-7632-B4E9-F9D0-F075C5B7E740}"/>
                    </a:ext>
                  </a:extLst>
                </p:cNvPr>
                <p:cNvSpPr/>
                <p:nvPr/>
              </p:nvSpPr>
              <p:spPr>
                <a:xfrm>
                  <a:off x="9383162" y="5073650"/>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[100 to 200[</a:t>
                  </a:r>
                </a:p>
              </p:txBody>
            </p:sp>
            <p:sp>
              <p:nvSpPr>
                <p:cNvPr id="74" name="Etiquette - RangeColorLegend - DARK - Number - 1" hidden="1">
                  <a:extLst>
                    <a:ext uri="{FF2B5EF4-FFF2-40B4-BE49-F238E27FC236}">
                      <a16:creationId xmlns:a16="http://schemas.microsoft.com/office/drawing/2014/main" id="{4F90BE9C-39BA-8E82-75DD-53D8C34BD202}"/>
                    </a:ext>
                  </a:extLst>
                </p:cNvPr>
                <p:cNvSpPr/>
                <p:nvPr/>
              </p:nvSpPr>
              <p:spPr>
                <a:xfrm>
                  <a:off x="9383162" y="4919762"/>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[0 to 100[</a:t>
                  </a:r>
                </a:p>
              </p:txBody>
            </p:sp>
            <p:sp>
              <p:nvSpPr>
                <p:cNvPr id="75" name="Etiquette - RangeColorLegend - DARK - Color - 4" hidden="1">
                  <a:extLst>
                    <a:ext uri="{FF2B5EF4-FFF2-40B4-BE49-F238E27FC236}">
                      <a16:creationId xmlns:a16="http://schemas.microsoft.com/office/drawing/2014/main" id="{E47E76EF-339D-3947-7AFA-EE803ED7A49A}"/>
                    </a:ext>
                  </a:extLst>
                </p:cNvPr>
                <p:cNvSpPr/>
                <p:nvPr/>
              </p:nvSpPr>
              <p:spPr>
                <a:xfrm>
                  <a:off x="9228362" y="5381426"/>
                  <a:ext cx="154800" cy="153888"/>
                </a:xfrm>
                <a:prstGeom prst="rect">
                  <a:avLst/>
                </a:prstGeom>
                <a:solidFill>
                  <a:srgbClr val="FFC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76" name="Etiquette - RangeColorLegend - DARK - Color - 3" hidden="1">
                  <a:extLst>
                    <a:ext uri="{FF2B5EF4-FFF2-40B4-BE49-F238E27FC236}">
                      <a16:creationId xmlns:a16="http://schemas.microsoft.com/office/drawing/2014/main" id="{ECBD13E9-30EE-350A-2A91-7AF2E64C19AB}"/>
                    </a:ext>
                  </a:extLst>
                </p:cNvPr>
                <p:cNvSpPr/>
                <p:nvPr/>
              </p:nvSpPr>
              <p:spPr>
                <a:xfrm>
                  <a:off x="9228362" y="5227538"/>
                  <a:ext cx="154800" cy="153888"/>
                </a:xfrm>
                <a:prstGeom prst="rect">
                  <a:avLst/>
                </a:prstGeom>
                <a:solidFill>
                  <a:srgbClr val="FFFF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77" name="Etiquette - RangeColorLegend - DARK - Number - 4" hidden="1">
                  <a:extLst>
                    <a:ext uri="{FF2B5EF4-FFF2-40B4-BE49-F238E27FC236}">
                      <a16:creationId xmlns:a16="http://schemas.microsoft.com/office/drawing/2014/main" id="{2B35B80D-9A0B-8237-D3E8-2D7AA9F2B1A0}"/>
                    </a:ext>
                  </a:extLst>
                </p:cNvPr>
                <p:cNvSpPr/>
                <p:nvPr/>
              </p:nvSpPr>
              <p:spPr>
                <a:xfrm>
                  <a:off x="9383162" y="5381426"/>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[300 to 400[</a:t>
                  </a:r>
                </a:p>
              </p:txBody>
            </p:sp>
            <p:sp>
              <p:nvSpPr>
                <p:cNvPr id="78" name="Etiquette - RangeColorLegend - DARK - Number - 3" hidden="1">
                  <a:extLst>
                    <a:ext uri="{FF2B5EF4-FFF2-40B4-BE49-F238E27FC236}">
                      <a16:creationId xmlns:a16="http://schemas.microsoft.com/office/drawing/2014/main" id="{3A20FA15-117A-B261-E2B3-ABA289208CEB}"/>
                    </a:ext>
                  </a:extLst>
                </p:cNvPr>
                <p:cNvSpPr/>
                <p:nvPr/>
              </p:nvSpPr>
              <p:spPr>
                <a:xfrm>
                  <a:off x="9383162" y="5227538"/>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[200 to 300[</a:t>
                  </a:r>
                </a:p>
              </p:txBody>
            </p:sp>
            <p:sp>
              <p:nvSpPr>
                <p:cNvPr id="79" name="Etiquette - RangeColorLegend - DARK - Color - 5" hidden="1">
                  <a:extLst>
                    <a:ext uri="{FF2B5EF4-FFF2-40B4-BE49-F238E27FC236}">
                      <a16:creationId xmlns:a16="http://schemas.microsoft.com/office/drawing/2014/main" id="{054F163C-CCC6-D770-0917-E03BC40A6B48}"/>
                    </a:ext>
                  </a:extLst>
                </p:cNvPr>
                <p:cNvSpPr/>
                <p:nvPr/>
              </p:nvSpPr>
              <p:spPr>
                <a:xfrm>
                  <a:off x="9228362" y="5535314"/>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80" name="Etiquette - RangeColorLegend - DARK - Number - 5" hidden="1">
                  <a:extLst>
                    <a:ext uri="{FF2B5EF4-FFF2-40B4-BE49-F238E27FC236}">
                      <a16:creationId xmlns:a16="http://schemas.microsoft.com/office/drawing/2014/main" id="{0D844B0B-85F9-5583-C5BB-7BFC3A94155A}"/>
                    </a:ext>
                  </a:extLst>
                </p:cNvPr>
                <p:cNvSpPr/>
                <p:nvPr/>
              </p:nvSpPr>
              <p:spPr>
                <a:xfrm>
                  <a:off x="9383162" y="5535314"/>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400+</a:t>
                  </a:r>
                </a:p>
              </p:txBody>
            </p:sp>
            <p:sp>
              <p:nvSpPr>
                <p:cNvPr id="81" name="Etiquette - RangeColorLegend - DARK - Color - 6" hidden="1">
                  <a:extLst>
                    <a:ext uri="{FF2B5EF4-FFF2-40B4-BE49-F238E27FC236}">
                      <a16:creationId xmlns:a16="http://schemas.microsoft.com/office/drawing/2014/main" id="{C3607315-B411-30F5-06B6-10DC8C41B04B}"/>
                    </a:ext>
                  </a:extLst>
                </p:cNvPr>
                <p:cNvSpPr/>
                <p:nvPr/>
              </p:nvSpPr>
              <p:spPr>
                <a:xfrm>
                  <a:off x="9228362" y="5689202"/>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82" name="Etiquette - RangeColorLegend - DARK - Number - 6" hidden="1">
                  <a:extLst>
                    <a:ext uri="{FF2B5EF4-FFF2-40B4-BE49-F238E27FC236}">
                      <a16:creationId xmlns:a16="http://schemas.microsoft.com/office/drawing/2014/main" id="{0891BECE-8614-38A8-4DBF-D01F30F11B6A}"/>
                    </a:ext>
                  </a:extLst>
                </p:cNvPr>
                <p:cNvSpPr/>
                <p:nvPr/>
              </p:nvSpPr>
              <p:spPr>
                <a:xfrm>
                  <a:off x="9383162" y="5689202"/>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400+</a:t>
                  </a:r>
                </a:p>
              </p:txBody>
            </p:sp>
            <p:sp>
              <p:nvSpPr>
                <p:cNvPr id="83" name="Etiquette - RangeColorLegend - DARK - Color - 7" hidden="1">
                  <a:extLst>
                    <a:ext uri="{FF2B5EF4-FFF2-40B4-BE49-F238E27FC236}">
                      <a16:creationId xmlns:a16="http://schemas.microsoft.com/office/drawing/2014/main" id="{485F6CEE-2446-6AA2-277F-C2FF1F6E2DB3}"/>
                    </a:ext>
                  </a:extLst>
                </p:cNvPr>
                <p:cNvSpPr/>
                <p:nvPr/>
              </p:nvSpPr>
              <p:spPr>
                <a:xfrm>
                  <a:off x="9228362" y="5843090"/>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84" name="Etiquette - RangeColorLegend - DARK - Number - 7" hidden="1">
                  <a:extLst>
                    <a:ext uri="{FF2B5EF4-FFF2-40B4-BE49-F238E27FC236}">
                      <a16:creationId xmlns:a16="http://schemas.microsoft.com/office/drawing/2014/main" id="{86C860CC-F031-9F4E-C8FC-2E1E9C060F70}"/>
                    </a:ext>
                  </a:extLst>
                </p:cNvPr>
                <p:cNvSpPr/>
                <p:nvPr/>
              </p:nvSpPr>
              <p:spPr>
                <a:xfrm>
                  <a:off x="9383162" y="5843090"/>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400+</a:t>
                  </a:r>
                </a:p>
              </p:txBody>
            </p:sp>
            <p:sp>
              <p:nvSpPr>
                <p:cNvPr id="85" name="Etiquette - RangeColorLegend - DARK - Color - 8" hidden="1">
                  <a:extLst>
                    <a:ext uri="{FF2B5EF4-FFF2-40B4-BE49-F238E27FC236}">
                      <a16:creationId xmlns:a16="http://schemas.microsoft.com/office/drawing/2014/main" id="{409AE939-E2F3-E866-CAC0-F8E8C5D0884C}"/>
                    </a:ext>
                  </a:extLst>
                </p:cNvPr>
                <p:cNvSpPr/>
                <p:nvPr/>
              </p:nvSpPr>
              <p:spPr>
                <a:xfrm>
                  <a:off x="9228362" y="5996978"/>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86" name="Etiquette - RangeColorLegend - DARK - Number - 8" hidden="1">
                  <a:extLst>
                    <a:ext uri="{FF2B5EF4-FFF2-40B4-BE49-F238E27FC236}">
                      <a16:creationId xmlns:a16="http://schemas.microsoft.com/office/drawing/2014/main" id="{957035D8-075D-3030-E304-25A66A733197}"/>
                    </a:ext>
                  </a:extLst>
                </p:cNvPr>
                <p:cNvSpPr/>
                <p:nvPr/>
              </p:nvSpPr>
              <p:spPr>
                <a:xfrm>
                  <a:off x="9383162" y="5996978"/>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400+</a:t>
                  </a:r>
                </a:p>
              </p:txBody>
            </p:sp>
            <p:sp>
              <p:nvSpPr>
                <p:cNvPr id="87" name="Etiquette - RangeColorLegend - DARK - Color - 9" hidden="1">
                  <a:extLst>
                    <a:ext uri="{FF2B5EF4-FFF2-40B4-BE49-F238E27FC236}">
                      <a16:creationId xmlns:a16="http://schemas.microsoft.com/office/drawing/2014/main" id="{F16F89D8-EB1E-D5E8-ECF4-B4D03F4C2FAD}"/>
                    </a:ext>
                  </a:extLst>
                </p:cNvPr>
                <p:cNvSpPr/>
                <p:nvPr/>
              </p:nvSpPr>
              <p:spPr>
                <a:xfrm>
                  <a:off x="9228362" y="6150866"/>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88" name="Etiquette - RangeColorLegend - DARK - Number - 9" hidden="1">
                  <a:extLst>
                    <a:ext uri="{FF2B5EF4-FFF2-40B4-BE49-F238E27FC236}">
                      <a16:creationId xmlns:a16="http://schemas.microsoft.com/office/drawing/2014/main" id="{77B29DB9-7931-03D6-44E0-5F059813E46B}"/>
                    </a:ext>
                  </a:extLst>
                </p:cNvPr>
                <p:cNvSpPr/>
                <p:nvPr/>
              </p:nvSpPr>
              <p:spPr>
                <a:xfrm>
                  <a:off x="9383162" y="6150866"/>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400+</a:t>
                  </a:r>
                </a:p>
              </p:txBody>
            </p:sp>
            <p:sp>
              <p:nvSpPr>
                <p:cNvPr id="89" name="Etiquette - RangeColorLegend - DARK - Color - 10" hidden="1">
                  <a:extLst>
                    <a:ext uri="{FF2B5EF4-FFF2-40B4-BE49-F238E27FC236}">
                      <a16:creationId xmlns:a16="http://schemas.microsoft.com/office/drawing/2014/main" id="{8BAAB6BA-EA49-4680-A8F4-7943FA0FCD3A}"/>
                    </a:ext>
                  </a:extLst>
                </p:cNvPr>
                <p:cNvSpPr/>
                <p:nvPr/>
              </p:nvSpPr>
              <p:spPr>
                <a:xfrm>
                  <a:off x="9228362" y="6304754"/>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p>
              </p:txBody>
            </p:sp>
            <p:sp>
              <p:nvSpPr>
                <p:cNvPr id="90" name="Etiquette - RangeColorLegend - DARK - Number - 10" hidden="1">
                  <a:extLst>
                    <a:ext uri="{FF2B5EF4-FFF2-40B4-BE49-F238E27FC236}">
                      <a16:creationId xmlns:a16="http://schemas.microsoft.com/office/drawing/2014/main" id="{5FAADB1D-9DD5-F4B5-0666-6174D9F21FE8}"/>
                    </a:ext>
                  </a:extLst>
                </p:cNvPr>
                <p:cNvSpPr/>
                <p:nvPr/>
              </p:nvSpPr>
              <p:spPr>
                <a:xfrm>
                  <a:off x="9383162" y="6304754"/>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400+</a:t>
                  </a:r>
                </a:p>
              </p:txBody>
            </p:sp>
          </p:grpSp>
        </p:grpSp>
        <p:sp>
          <p:nvSpPr>
            <p:cNvPr id="66" name="POWER_USER_DATA_MAP_STORAGE">
              <a:extLst>
                <a:ext uri="{FF2B5EF4-FFF2-40B4-BE49-F238E27FC236}">
                  <a16:creationId xmlns:a16="http://schemas.microsoft.com/office/drawing/2014/main" id="{0E5602D3-7068-3C55-0215-7C54CB6CC2CE}"/>
                </a:ext>
              </a:extLst>
            </p:cNvPr>
            <p:cNvSpPr/>
            <p:nvPr/>
          </p:nvSpPr>
          <p:spPr>
            <a:xfrm>
              <a:off x="2602826" y="1495425"/>
              <a:ext cx="0" cy="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1">
            <a:extLst>
              <a:ext uri="{FF2B5EF4-FFF2-40B4-BE49-F238E27FC236}">
                <a16:creationId xmlns:a16="http://schemas.microsoft.com/office/drawing/2014/main" id="{ACC95D37-2338-F31E-CFA0-CF24CA4CAB21}"/>
              </a:ext>
            </a:extLst>
          </p:cNvPr>
          <p:cNvSpPr txBox="1">
            <a:spLocks/>
          </p:cNvSpPr>
          <p:nvPr/>
        </p:nvSpPr>
        <p:spPr>
          <a:xfrm>
            <a:off x="765160" y="230538"/>
            <a:ext cx="6399609" cy="7305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Finansuojama veikla</a:t>
            </a:r>
          </a:p>
        </p:txBody>
      </p:sp>
      <p:sp>
        <p:nvSpPr>
          <p:cNvPr id="2" name="Teksto vietos rezervavimo ženklas 2">
            <a:extLst>
              <a:ext uri="{FF2B5EF4-FFF2-40B4-BE49-F238E27FC236}">
                <a16:creationId xmlns:a16="http://schemas.microsoft.com/office/drawing/2014/main" id="{E698D22C-965E-4DFE-95B6-98373B589B7A}"/>
              </a:ext>
            </a:extLst>
          </p:cNvPr>
          <p:cNvSpPr txBox="1">
            <a:spLocks/>
          </p:cNvSpPr>
          <p:nvPr/>
        </p:nvSpPr>
        <p:spPr>
          <a:xfrm>
            <a:off x="6987928" y="5484018"/>
            <a:ext cx="4194413" cy="10856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defPPr>
              <a:defRPr lang="en-L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endParaRPr lang="lt-LT" sz="800" i="1" dirty="0">
              <a:solidFill>
                <a:srgbClr val="302757"/>
              </a:solidFill>
              <a:latin typeface="Verdana" panose="020B0604030504040204" pitchFamily="34" charset="0"/>
              <a:ea typeface="Verdana" panose="020B0604030504040204" pitchFamily="34" charset="0"/>
            </a:endParaRPr>
          </a:p>
          <a:p>
            <a:pPr algn="just"/>
            <a:r>
              <a:rPr lang="lt-LT" sz="800" i="1" dirty="0">
                <a:solidFill>
                  <a:srgbClr val="302757"/>
                </a:solidFill>
                <a:latin typeface="Verdana" panose="020B0604030504040204" pitchFamily="34" charset="0"/>
                <a:ea typeface="Verdana" panose="020B0604030504040204" pitchFamily="34" charset="0"/>
              </a:rPr>
              <a:t>Projektai finansuojami:</a:t>
            </a:r>
          </a:p>
          <a:p>
            <a:pPr marL="171450" indent="-171450" algn="just">
              <a:buFont typeface="Wingdings" panose="05000000000000000000" pitchFamily="2" charset="2"/>
              <a:buChar char="§"/>
            </a:pPr>
            <a:r>
              <a:rPr lang="lt-LT" sz="800" i="1" dirty="0">
                <a:solidFill>
                  <a:srgbClr val="302757"/>
                </a:solidFill>
                <a:latin typeface="Verdana" panose="020B0604030504040204" pitchFamily="34" charset="0"/>
                <a:ea typeface="Verdana" panose="020B0604030504040204" pitchFamily="34" charset="0"/>
              </a:rPr>
              <a:t>iš</a:t>
            </a:r>
            <a:r>
              <a:rPr lang="lt-LT" sz="800" b="1" i="1" dirty="0">
                <a:solidFill>
                  <a:srgbClr val="302757"/>
                </a:solidFill>
                <a:latin typeface="Verdana" panose="020B0604030504040204" pitchFamily="34" charset="0"/>
                <a:ea typeface="Verdana" panose="020B0604030504040204" pitchFamily="34" charset="0"/>
              </a:rPr>
              <a:t> Teisingos pertvarkos fondo lėšų;</a:t>
            </a:r>
          </a:p>
          <a:p>
            <a:pPr algn="just"/>
            <a:endParaRPr lang="lt-LT" sz="800" i="1" dirty="0">
              <a:solidFill>
                <a:srgbClr val="302757"/>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
            </a:pPr>
            <a:r>
              <a:rPr lang="lt-LT" sz="800" i="1" kern="0" dirty="0">
                <a:solidFill>
                  <a:srgbClr val="302757"/>
                </a:solidFill>
                <a:latin typeface="Verdana" panose="020B0604030504040204" pitchFamily="34" charset="0"/>
                <a:ea typeface="Verdana" panose="020B0604030504040204" pitchFamily="34" charset="0"/>
              </a:rPr>
              <a:t>pagal Ekonomikos transformacijos ir konkurencingumo plėtros programos </a:t>
            </a:r>
            <a:r>
              <a:rPr lang="lt-LT" sz="800" b="1" i="1" kern="0" dirty="0">
                <a:solidFill>
                  <a:srgbClr val="302757"/>
                </a:solidFill>
                <a:latin typeface="Verdana" panose="020B0604030504040204" pitchFamily="34" charset="0"/>
                <a:ea typeface="Verdana" panose="020B0604030504040204" pitchFamily="34" charset="0"/>
              </a:rPr>
              <a:t>pažangos priemonę Nr. 05-001-01-04-02 „Skatinti įmones pereiti link neutralios klimatui ekonomikos“.</a:t>
            </a:r>
            <a:endParaRPr lang="lt-LT" sz="800" i="1" dirty="0">
              <a:solidFill>
                <a:srgbClr val="3027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136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7CF1-9C51-F11A-8BBB-0241137BC470}"/>
            </a:ext>
          </a:extLst>
        </p:cNvPr>
        <p:cNvGrpSpPr/>
        <p:nvPr/>
      </p:nvGrpSpPr>
      <p:grpSpPr>
        <a:xfrm>
          <a:off x="0" y="0"/>
          <a:ext cx="0" cy="0"/>
          <a:chOff x="0" y="0"/>
          <a:chExt cx="0" cy="0"/>
        </a:xfrm>
      </p:grpSpPr>
      <p:pic>
        <p:nvPicPr>
          <p:cNvPr id="9" name="Grafinis elementas 8" descr="Coins outline">
            <a:extLst>
              <a:ext uri="{FF2B5EF4-FFF2-40B4-BE49-F238E27FC236}">
                <a16:creationId xmlns:a16="http://schemas.microsoft.com/office/drawing/2014/main" id="{5887D764-F444-5E5E-F276-7F87230DE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5538" y="1131906"/>
            <a:ext cx="924418" cy="819464"/>
          </a:xfrm>
          <a:prstGeom prst="rect">
            <a:avLst/>
          </a:prstGeom>
        </p:spPr>
      </p:pic>
      <p:sp>
        <p:nvSpPr>
          <p:cNvPr id="29" name="Stačiakampis 28">
            <a:extLst>
              <a:ext uri="{FF2B5EF4-FFF2-40B4-BE49-F238E27FC236}">
                <a16:creationId xmlns:a16="http://schemas.microsoft.com/office/drawing/2014/main" id="{801B5562-6A4E-C571-F985-593B21C8DDD1}"/>
              </a:ext>
            </a:extLst>
          </p:cNvPr>
          <p:cNvSpPr/>
          <p:nvPr/>
        </p:nvSpPr>
        <p:spPr>
          <a:xfrm>
            <a:off x="7152238" y="3003375"/>
            <a:ext cx="4475518" cy="1083439"/>
          </a:xfrm>
          <a:prstGeom prst="rect">
            <a:avLst/>
          </a:prstGeom>
          <a:solidFill>
            <a:srgbClr val="EEE730"/>
          </a:solidFill>
          <a:ln>
            <a:solidFill>
              <a:srgbClr val="EEE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rgbClr val="302857"/>
                </a:solidFill>
                <a:latin typeface="Verdana" panose="020B0604030504040204" pitchFamily="34" charset="0"/>
                <a:ea typeface="Verdana" panose="020B0604030504040204" pitchFamily="34" charset="0"/>
              </a:rPr>
              <a:t>Kvietimas</a:t>
            </a:r>
            <a:r>
              <a:rPr lang="en-US" dirty="0">
                <a:solidFill>
                  <a:srgbClr val="302857"/>
                </a:solidFill>
                <a:latin typeface="Verdana" panose="020B0604030504040204" pitchFamily="34" charset="0"/>
                <a:ea typeface="Verdana" panose="020B0604030504040204" pitchFamily="34" charset="0"/>
              </a:rPr>
              <a:t> </a:t>
            </a:r>
            <a:r>
              <a:rPr lang="en-US" dirty="0" err="1">
                <a:solidFill>
                  <a:srgbClr val="302857"/>
                </a:solidFill>
                <a:latin typeface="Verdana" panose="020B0604030504040204" pitchFamily="34" charset="0"/>
                <a:ea typeface="Verdana" panose="020B0604030504040204" pitchFamily="34" charset="0"/>
              </a:rPr>
              <a:t>skirtas</a:t>
            </a:r>
            <a:r>
              <a:rPr lang="lt-LT" dirty="0">
                <a:solidFill>
                  <a:srgbClr val="302857"/>
                </a:solidFill>
                <a:latin typeface="Verdana" panose="020B0604030504040204" pitchFamily="34" charset="0"/>
                <a:ea typeface="Verdana" panose="020B0604030504040204" pitchFamily="34" charset="0"/>
              </a:rPr>
              <a:t> </a:t>
            </a:r>
            <a:r>
              <a:rPr lang="lt-LT" b="1" dirty="0">
                <a:solidFill>
                  <a:srgbClr val="302857"/>
                </a:solidFill>
                <a:latin typeface="Verdana" panose="020B0604030504040204" pitchFamily="34" charset="0"/>
                <a:ea typeface="Verdana" panose="020B0604030504040204" pitchFamily="34" charset="0"/>
              </a:rPr>
              <a:t>ES ATLPS nedalyvaujančioms didelėms pramonės įmonėms.</a:t>
            </a:r>
            <a:endParaRPr lang="en-US" b="1" dirty="0">
              <a:solidFill>
                <a:srgbClr val="302857"/>
              </a:solidFill>
              <a:latin typeface="Verdana" panose="020B0604030504040204" pitchFamily="34" charset="0"/>
              <a:ea typeface="Verdana" panose="020B0604030504040204" pitchFamily="34" charset="0"/>
            </a:endParaRPr>
          </a:p>
        </p:txBody>
      </p:sp>
      <p:sp>
        <p:nvSpPr>
          <p:cNvPr id="30" name="Stačiakampis 29">
            <a:extLst>
              <a:ext uri="{FF2B5EF4-FFF2-40B4-BE49-F238E27FC236}">
                <a16:creationId xmlns:a16="http://schemas.microsoft.com/office/drawing/2014/main" id="{779CA12F-D76C-B791-4940-6F6C7308BE80}"/>
              </a:ext>
            </a:extLst>
          </p:cNvPr>
          <p:cNvSpPr/>
          <p:nvPr/>
        </p:nvSpPr>
        <p:spPr>
          <a:xfrm>
            <a:off x="7152237" y="4427148"/>
            <a:ext cx="4450859" cy="1083439"/>
          </a:xfrm>
          <a:prstGeom prst="rect">
            <a:avLst/>
          </a:prstGeom>
          <a:solidFill>
            <a:srgbClr val="EEE730"/>
          </a:solidFill>
          <a:ln>
            <a:solidFill>
              <a:srgbClr val="EEE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a:solidFill>
                  <a:srgbClr val="302857"/>
                </a:solidFill>
                <a:latin typeface="Verdana" panose="020B0604030504040204" pitchFamily="34" charset="0"/>
                <a:ea typeface="Verdana" panose="020B0604030504040204" pitchFamily="34" charset="0"/>
              </a:rPr>
              <a:t>Bendra kvietimui skirta finansavimo lėšų suma -     </a:t>
            </a:r>
            <a:r>
              <a:rPr lang="lt-LT" b="1" dirty="0">
                <a:solidFill>
                  <a:srgbClr val="302857"/>
                </a:solidFill>
                <a:latin typeface="Verdana" panose="020B0604030504040204" pitchFamily="34" charset="0"/>
                <a:ea typeface="Verdana" panose="020B0604030504040204" pitchFamily="34" charset="0"/>
              </a:rPr>
              <a:t>10 000 000,00 Eur</a:t>
            </a:r>
            <a:endParaRPr lang="en-US" b="1" dirty="0">
              <a:solidFill>
                <a:srgbClr val="302857"/>
              </a:solidFill>
              <a:latin typeface="Verdana" panose="020B0604030504040204" pitchFamily="34" charset="0"/>
              <a:ea typeface="Verdana" panose="020B0604030504040204" pitchFamily="34" charset="0"/>
            </a:endParaRPr>
          </a:p>
        </p:txBody>
      </p:sp>
      <p:cxnSp>
        <p:nvCxnSpPr>
          <p:cNvPr id="42" name="Tiesioji rodyklės jungtis 41">
            <a:extLst>
              <a:ext uri="{FF2B5EF4-FFF2-40B4-BE49-F238E27FC236}">
                <a16:creationId xmlns:a16="http://schemas.microsoft.com/office/drawing/2014/main" id="{1DF65C95-3C6E-68CE-A9B0-3F13AD44F866}"/>
              </a:ext>
            </a:extLst>
          </p:cNvPr>
          <p:cNvCxnSpPr>
            <a:cxnSpLocks/>
          </p:cNvCxnSpPr>
          <p:nvPr/>
        </p:nvCxnSpPr>
        <p:spPr>
          <a:xfrm>
            <a:off x="6215538" y="5058757"/>
            <a:ext cx="823257" cy="0"/>
          </a:xfrm>
          <a:prstGeom prst="straightConnector1">
            <a:avLst/>
          </a:prstGeom>
          <a:ln w="38100">
            <a:solidFill>
              <a:srgbClr val="EEE730"/>
            </a:solidFill>
            <a:tailEnd type="triangle"/>
          </a:ln>
        </p:spPr>
        <p:style>
          <a:lnRef idx="1">
            <a:schemeClr val="accent1"/>
          </a:lnRef>
          <a:fillRef idx="0">
            <a:schemeClr val="accent1"/>
          </a:fillRef>
          <a:effectRef idx="0">
            <a:schemeClr val="accent1"/>
          </a:effectRef>
          <a:fontRef idx="minor">
            <a:schemeClr val="tx1"/>
          </a:fontRef>
        </p:style>
      </p:cxnSp>
      <p:sp>
        <p:nvSpPr>
          <p:cNvPr id="7" name="Stačiakampis 6">
            <a:extLst>
              <a:ext uri="{FF2B5EF4-FFF2-40B4-BE49-F238E27FC236}">
                <a16:creationId xmlns:a16="http://schemas.microsoft.com/office/drawing/2014/main" id="{3E2203DB-C6C0-B6A5-8C80-2E89E1D06504}"/>
              </a:ext>
            </a:extLst>
          </p:cNvPr>
          <p:cNvSpPr/>
          <p:nvPr/>
        </p:nvSpPr>
        <p:spPr>
          <a:xfrm>
            <a:off x="419388" y="2399167"/>
            <a:ext cx="5676612" cy="3521799"/>
          </a:xfrm>
          <a:prstGeom prst="rect">
            <a:avLst/>
          </a:prstGeom>
          <a:solidFill>
            <a:srgbClr val="EEE730"/>
          </a:solidFill>
          <a:ln>
            <a:solidFill>
              <a:srgbClr val="EEE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b="1" dirty="0">
                <a:solidFill>
                  <a:schemeClr val="tx2">
                    <a:lumMod val="25000"/>
                  </a:schemeClr>
                </a:solidFill>
                <a:latin typeface="Verdana" panose="020B0604030504040204" pitchFamily="34" charset="0"/>
                <a:ea typeface="Verdana" panose="020B0604030504040204" pitchFamily="34" charset="0"/>
              </a:rPr>
              <a:t>Remiamos investicijos į alternatyvaus kuro diegimą, pvz., iškastinio kuro katilų keitimas į atsinaujinančių energijos išteklių (toliau – AEI) šilumos siurblius (oras–vanduo, gruntas–vanduo, vanduo–vanduo, oras–oras), įrangos, gamybos procese naudojančios iškastinį kurą, keitimas AEI naudojančia įranga ir pan.</a:t>
            </a:r>
            <a:endParaRPr lang="en-US" b="1" dirty="0">
              <a:solidFill>
                <a:schemeClr val="tx2">
                  <a:lumMod val="25000"/>
                </a:schemeClr>
              </a:solidFill>
              <a:latin typeface="Verdana" panose="020B0604030504040204" pitchFamily="34" charset="0"/>
              <a:ea typeface="Verdana" panose="020B0604030504040204" pitchFamily="34" charset="0"/>
            </a:endParaRPr>
          </a:p>
        </p:txBody>
      </p:sp>
      <p:cxnSp>
        <p:nvCxnSpPr>
          <p:cNvPr id="8" name="Tiesioji rodyklės jungtis 7">
            <a:extLst>
              <a:ext uri="{FF2B5EF4-FFF2-40B4-BE49-F238E27FC236}">
                <a16:creationId xmlns:a16="http://schemas.microsoft.com/office/drawing/2014/main" id="{5C5642CE-5888-8BCB-A3DB-15687323805B}"/>
              </a:ext>
            </a:extLst>
          </p:cNvPr>
          <p:cNvCxnSpPr>
            <a:cxnSpLocks/>
          </p:cNvCxnSpPr>
          <p:nvPr/>
        </p:nvCxnSpPr>
        <p:spPr>
          <a:xfrm>
            <a:off x="6215538" y="3636943"/>
            <a:ext cx="819465" cy="0"/>
          </a:xfrm>
          <a:prstGeom prst="straightConnector1">
            <a:avLst/>
          </a:prstGeom>
          <a:ln w="38100">
            <a:solidFill>
              <a:srgbClr val="EEE73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24DC527-6292-4B79-A453-26F031F53ED8}"/>
              </a:ext>
            </a:extLst>
          </p:cNvPr>
          <p:cNvSpPr txBox="1">
            <a:spLocks/>
          </p:cNvSpPr>
          <p:nvPr/>
        </p:nvSpPr>
        <p:spPr>
          <a:xfrm>
            <a:off x="912770" y="157026"/>
            <a:ext cx="10835563" cy="108343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2800" b="1" dirty="0">
                <a:solidFill>
                  <a:srgbClr val="302957"/>
                </a:solidFill>
                <a:effectLst>
                  <a:outerShdw blurRad="38100" dist="38100" dir="2700000" algn="tl">
                    <a:srgbClr val="000000">
                      <a:alpha val="43137"/>
                    </a:srgbClr>
                  </a:outerShdw>
                </a:effectLst>
                <a:latin typeface="Verdana Pro"/>
                <a:ea typeface="Verdana"/>
              </a:rPr>
              <a:t>Veikla „Alternatyvaus kuro diegimas </a:t>
            </a:r>
          </a:p>
          <a:p>
            <a:r>
              <a:rPr lang="lt-LT" sz="2800" b="1" dirty="0">
                <a:solidFill>
                  <a:srgbClr val="302957"/>
                </a:solidFill>
                <a:effectLst>
                  <a:outerShdw blurRad="38100" dist="38100" dir="2700000" algn="tl">
                    <a:srgbClr val="000000">
                      <a:alpha val="43137"/>
                    </a:srgbClr>
                  </a:outerShdw>
                </a:effectLst>
                <a:latin typeface="Verdana Pro"/>
                <a:ea typeface="Verdana"/>
              </a:rPr>
              <a:t>pramonės įmonėse Kauno, Šiaulių ir Telšių regionuose“</a:t>
            </a:r>
          </a:p>
        </p:txBody>
      </p:sp>
    </p:spTree>
    <p:extLst>
      <p:ext uri="{BB962C8B-B14F-4D97-AF65-F5344CB8AC3E}">
        <p14:creationId xmlns:p14="http://schemas.microsoft.com/office/powerpoint/2010/main" val="100225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a:extLst>
              <a:ext uri="{FF2B5EF4-FFF2-40B4-BE49-F238E27FC236}">
                <a16:creationId xmlns:a16="http://schemas.microsoft.com/office/drawing/2014/main" id="{63BFB433-CA76-40BD-2548-EDF30137B78F}"/>
              </a:ext>
            </a:extLst>
          </p:cNvPr>
          <p:cNvPicPr>
            <a:picLocks noChangeAspect="1"/>
          </p:cNvPicPr>
          <p:nvPr/>
        </p:nvPicPr>
        <p:blipFill>
          <a:blip r:embed="rId2"/>
          <a:stretch>
            <a:fillRect/>
          </a:stretch>
        </p:blipFill>
        <p:spPr>
          <a:xfrm>
            <a:off x="684698" y="1612768"/>
            <a:ext cx="4141075" cy="1519377"/>
          </a:xfrm>
          <a:prstGeom prst="rect">
            <a:avLst/>
          </a:prstGeom>
          <a:effectLst>
            <a:outerShdw blurRad="50800" dist="50800" dir="5400000" algn="ctr" rotWithShape="0">
              <a:schemeClr val="tx2">
                <a:lumMod val="25000"/>
              </a:schemeClr>
            </a:outerShdw>
          </a:effectLst>
        </p:spPr>
      </p:pic>
      <p:pic>
        <p:nvPicPr>
          <p:cNvPr id="18" name="Picture 10">
            <a:extLst>
              <a:ext uri="{FF2B5EF4-FFF2-40B4-BE49-F238E27FC236}">
                <a16:creationId xmlns:a16="http://schemas.microsoft.com/office/drawing/2014/main" id="{E91C4BF0-0780-F837-9B19-FE2ADCFF6A33}"/>
              </a:ext>
            </a:extLst>
          </p:cNvPr>
          <p:cNvPicPr>
            <a:picLocks noChangeAspect="1"/>
          </p:cNvPicPr>
          <p:nvPr/>
        </p:nvPicPr>
        <p:blipFill>
          <a:blip r:embed="rId2"/>
          <a:stretch>
            <a:fillRect/>
          </a:stretch>
        </p:blipFill>
        <p:spPr>
          <a:xfrm>
            <a:off x="659246" y="3998616"/>
            <a:ext cx="4227957" cy="1558406"/>
          </a:xfrm>
          <a:prstGeom prst="rect">
            <a:avLst/>
          </a:prstGeom>
          <a:effectLst>
            <a:outerShdw blurRad="50800" dist="50800" dir="5400000" algn="ctr" rotWithShape="0">
              <a:schemeClr val="tx2">
                <a:lumMod val="25000"/>
              </a:schemeClr>
            </a:outerShdw>
          </a:effectLst>
        </p:spPr>
      </p:pic>
      <p:sp>
        <p:nvSpPr>
          <p:cNvPr id="19" name="TextBox 18">
            <a:extLst>
              <a:ext uri="{FF2B5EF4-FFF2-40B4-BE49-F238E27FC236}">
                <a16:creationId xmlns:a16="http://schemas.microsoft.com/office/drawing/2014/main" id="{A75CD362-63AA-6DCB-B0F1-D35E25F2AD48}"/>
              </a:ext>
            </a:extLst>
          </p:cNvPr>
          <p:cNvSpPr txBox="1"/>
          <p:nvPr/>
        </p:nvSpPr>
        <p:spPr>
          <a:xfrm>
            <a:off x="1097734" y="1864624"/>
            <a:ext cx="3134835" cy="1015663"/>
          </a:xfrm>
          <a:prstGeom prst="rect">
            <a:avLst/>
          </a:prstGeom>
          <a:noFill/>
        </p:spPr>
        <p:txBody>
          <a:bodyPr wrap="square" rtlCol="0">
            <a:spAutoFit/>
          </a:bodyPr>
          <a:lstStyle/>
          <a:p>
            <a:pPr algn="ctr"/>
            <a:r>
              <a:rPr lang="lt-LT" sz="2400" b="1" dirty="0">
                <a:solidFill>
                  <a:srgbClr val="302957"/>
                </a:solidFill>
                <a:latin typeface="Verdana" panose="020B0604030504040204" pitchFamily="34" charset="0"/>
                <a:ea typeface="Verdana" panose="020B0604030504040204" pitchFamily="34" charset="0"/>
              </a:rPr>
              <a:t>Didžiausia</a:t>
            </a:r>
          </a:p>
          <a:p>
            <a:pPr algn="ctr"/>
            <a:r>
              <a:rPr lang="lt-LT" dirty="0">
                <a:solidFill>
                  <a:srgbClr val="302957"/>
                </a:solidFill>
                <a:latin typeface="Verdana" panose="020B0604030504040204" pitchFamily="34" charset="0"/>
                <a:ea typeface="Verdana" panose="020B0604030504040204" pitchFamily="34" charset="0"/>
              </a:rPr>
              <a:t>galima projektui skirti</a:t>
            </a:r>
            <a:r>
              <a:rPr lang="it-IT" dirty="0">
                <a:solidFill>
                  <a:srgbClr val="302957"/>
                </a:solidFill>
                <a:latin typeface="Verdana" panose="020B0604030504040204" pitchFamily="34" charset="0"/>
                <a:ea typeface="Verdana" panose="020B0604030504040204" pitchFamily="34" charset="0"/>
              </a:rPr>
              <a:t> finansavimo </a:t>
            </a:r>
            <a:r>
              <a:rPr lang="lt-LT" dirty="0">
                <a:solidFill>
                  <a:srgbClr val="302957"/>
                </a:solidFill>
                <a:latin typeface="Verdana" panose="020B0604030504040204" pitchFamily="34" charset="0"/>
                <a:ea typeface="Verdana" panose="020B0604030504040204" pitchFamily="34" charset="0"/>
              </a:rPr>
              <a:t>lėšų </a:t>
            </a:r>
            <a:r>
              <a:rPr lang="it-IT" dirty="0">
                <a:solidFill>
                  <a:srgbClr val="302957"/>
                </a:solidFill>
                <a:latin typeface="Verdana" panose="020B0604030504040204" pitchFamily="34" charset="0"/>
                <a:ea typeface="Verdana" panose="020B0604030504040204" pitchFamily="34" charset="0"/>
              </a:rPr>
              <a:t>suma</a:t>
            </a:r>
            <a:endParaRPr lang="it-IT" b="1" dirty="0">
              <a:solidFill>
                <a:srgbClr val="302957"/>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3F3FF16E-8902-4E02-596F-81D42AB818A2}"/>
              </a:ext>
            </a:extLst>
          </p:cNvPr>
          <p:cNvSpPr txBox="1"/>
          <p:nvPr/>
        </p:nvSpPr>
        <p:spPr>
          <a:xfrm>
            <a:off x="754761" y="4188085"/>
            <a:ext cx="3739540" cy="1015663"/>
          </a:xfrm>
          <a:prstGeom prst="rect">
            <a:avLst/>
          </a:prstGeom>
          <a:noFill/>
        </p:spPr>
        <p:txBody>
          <a:bodyPr wrap="square" rtlCol="0">
            <a:spAutoFit/>
          </a:bodyPr>
          <a:lstStyle/>
          <a:p>
            <a:pPr algn="ctr"/>
            <a:r>
              <a:rPr lang="lt-LT" sz="2400" b="1" dirty="0">
                <a:solidFill>
                  <a:srgbClr val="302957"/>
                </a:solidFill>
                <a:latin typeface="Verdana" panose="020B0604030504040204" pitchFamily="34" charset="0"/>
                <a:ea typeface="Verdana" panose="020B0604030504040204" pitchFamily="34" charset="0"/>
              </a:rPr>
              <a:t>Mažiausia</a:t>
            </a:r>
            <a:r>
              <a:rPr lang="lt-LT" sz="2400" dirty="0">
                <a:solidFill>
                  <a:srgbClr val="302957"/>
                </a:solidFill>
                <a:latin typeface="Verdana" panose="020B0604030504040204" pitchFamily="34" charset="0"/>
                <a:ea typeface="Verdana" panose="020B0604030504040204" pitchFamily="34" charset="0"/>
              </a:rPr>
              <a:t> </a:t>
            </a:r>
          </a:p>
          <a:p>
            <a:pPr algn="ctr"/>
            <a:r>
              <a:rPr lang="lt-LT" dirty="0">
                <a:solidFill>
                  <a:srgbClr val="302957"/>
                </a:solidFill>
                <a:latin typeface="Verdana" panose="020B0604030504040204" pitchFamily="34" charset="0"/>
                <a:ea typeface="Verdana" panose="020B0604030504040204" pitchFamily="34" charset="0"/>
              </a:rPr>
              <a:t>galima projektui skirti </a:t>
            </a:r>
            <a:r>
              <a:rPr lang="it-IT" dirty="0">
                <a:solidFill>
                  <a:srgbClr val="302957"/>
                </a:solidFill>
                <a:latin typeface="Verdana" panose="020B0604030504040204" pitchFamily="34" charset="0"/>
                <a:ea typeface="Verdana" panose="020B0604030504040204" pitchFamily="34" charset="0"/>
              </a:rPr>
              <a:t>finansavimo </a:t>
            </a:r>
            <a:r>
              <a:rPr lang="lt-LT" dirty="0">
                <a:solidFill>
                  <a:srgbClr val="302957"/>
                </a:solidFill>
                <a:latin typeface="Verdana" panose="020B0604030504040204" pitchFamily="34" charset="0"/>
                <a:ea typeface="Verdana" panose="020B0604030504040204" pitchFamily="34" charset="0"/>
              </a:rPr>
              <a:t>lėšų </a:t>
            </a:r>
            <a:r>
              <a:rPr lang="it-IT" dirty="0">
                <a:solidFill>
                  <a:srgbClr val="302957"/>
                </a:solidFill>
                <a:latin typeface="Verdana" panose="020B0604030504040204" pitchFamily="34" charset="0"/>
                <a:ea typeface="Verdana" panose="020B0604030504040204" pitchFamily="34" charset="0"/>
              </a:rPr>
              <a:t>suma</a:t>
            </a:r>
            <a:endParaRPr lang="lt-LT" b="1" dirty="0">
              <a:solidFill>
                <a:srgbClr val="302957"/>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279B81AA-37E5-CCD9-A6EC-CBF5C221F76A}"/>
              </a:ext>
            </a:extLst>
          </p:cNvPr>
          <p:cNvSpPr txBox="1"/>
          <p:nvPr/>
        </p:nvSpPr>
        <p:spPr>
          <a:xfrm>
            <a:off x="4866982" y="2055136"/>
            <a:ext cx="6531701" cy="400110"/>
          </a:xfrm>
          <a:prstGeom prst="rect">
            <a:avLst/>
          </a:prstGeom>
          <a:noFill/>
        </p:spPr>
        <p:txBody>
          <a:bodyPr wrap="square" lIns="91440" tIns="45720" rIns="91440" bIns="45720" anchor="t">
            <a:spAutoFit/>
          </a:bodyPr>
          <a:lstStyle/>
          <a:p>
            <a:pPr algn="ctr"/>
            <a:r>
              <a:rPr lang="lt-LT" sz="2000" b="1" dirty="0">
                <a:solidFill>
                  <a:schemeClr val="accent2"/>
                </a:solidFill>
                <a:latin typeface="Verdana"/>
                <a:ea typeface="Verdana"/>
              </a:rPr>
              <a:t>Iki 1 500 000,00 Eur</a:t>
            </a:r>
          </a:p>
        </p:txBody>
      </p:sp>
      <p:sp>
        <p:nvSpPr>
          <p:cNvPr id="23" name="Rounded Rectangle 35">
            <a:extLst>
              <a:ext uri="{FF2B5EF4-FFF2-40B4-BE49-F238E27FC236}">
                <a16:creationId xmlns:a16="http://schemas.microsoft.com/office/drawing/2014/main" id="{0AC45D90-907E-4453-745F-352F9A091B95}"/>
              </a:ext>
            </a:extLst>
          </p:cNvPr>
          <p:cNvSpPr/>
          <p:nvPr/>
        </p:nvSpPr>
        <p:spPr>
          <a:xfrm>
            <a:off x="5023078" y="1852306"/>
            <a:ext cx="6694951" cy="895059"/>
          </a:xfrm>
          <a:prstGeom prst="roundRect">
            <a:avLst>
              <a:gd name="adj" fmla="val 1455"/>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CD00"/>
                </a:solidFill>
              </a:ln>
            </a:endParaRPr>
          </a:p>
        </p:txBody>
      </p:sp>
      <p:sp>
        <p:nvSpPr>
          <p:cNvPr id="24" name="TextBox 23">
            <a:extLst>
              <a:ext uri="{FF2B5EF4-FFF2-40B4-BE49-F238E27FC236}">
                <a16:creationId xmlns:a16="http://schemas.microsoft.com/office/drawing/2014/main" id="{A03619A3-C71D-CE28-8FBB-26617FA08EBD}"/>
              </a:ext>
            </a:extLst>
          </p:cNvPr>
          <p:cNvSpPr txBox="1"/>
          <p:nvPr/>
        </p:nvSpPr>
        <p:spPr>
          <a:xfrm>
            <a:off x="4879695" y="4402755"/>
            <a:ext cx="6557543" cy="400110"/>
          </a:xfrm>
          <a:prstGeom prst="rect">
            <a:avLst/>
          </a:prstGeom>
          <a:noFill/>
        </p:spPr>
        <p:txBody>
          <a:bodyPr wrap="square" lIns="91440" tIns="45720" rIns="91440" bIns="45720" anchor="t">
            <a:spAutoFit/>
          </a:bodyPr>
          <a:lstStyle/>
          <a:p>
            <a:pPr algn="ctr"/>
            <a:r>
              <a:rPr lang="lt-LT" sz="2000" b="1" dirty="0">
                <a:solidFill>
                  <a:srgbClr val="302957"/>
                </a:solidFill>
                <a:latin typeface="Verdana"/>
                <a:ea typeface="Verdana"/>
              </a:rPr>
              <a:t>40 000,00 Eur</a:t>
            </a:r>
            <a:endParaRPr lang="en-US" sz="2000" b="1" dirty="0">
              <a:solidFill>
                <a:srgbClr val="302957"/>
              </a:solidFill>
              <a:latin typeface="Verdana"/>
              <a:ea typeface="Verdana"/>
            </a:endParaRPr>
          </a:p>
        </p:txBody>
      </p:sp>
      <p:sp>
        <p:nvSpPr>
          <p:cNvPr id="25" name="Rounded Rectangle 35">
            <a:extLst>
              <a:ext uri="{FF2B5EF4-FFF2-40B4-BE49-F238E27FC236}">
                <a16:creationId xmlns:a16="http://schemas.microsoft.com/office/drawing/2014/main" id="{C8D48AFD-1B63-1927-9A2F-DFA2BBFC60AF}"/>
              </a:ext>
            </a:extLst>
          </p:cNvPr>
          <p:cNvSpPr/>
          <p:nvPr/>
        </p:nvSpPr>
        <p:spPr>
          <a:xfrm>
            <a:off x="5038446" y="4264183"/>
            <a:ext cx="6679583" cy="778598"/>
          </a:xfrm>
          <a:prstGeom prst="roundRect">
            <a:avLst>
              <a:gd name="adj" fmla="val 0"/>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n>
                <a:solidFill>
                  <a:srgbClr val="FFCD00"/>
                </a:solidFill>
              </a:ln>
            </a:endParaRPr>
          </a:p>
        </p:txBody>
      </p:sp>
      <p:sp>
        <p:nvSpPr>
          <p:cNvPr id="2" name="Title 1">
            <a:extLst>
              <a:ext uri="{FF2B5EF4-FFF2-40B4-BE49-F238E27FC236}">
                <a16:creationId xmlns:a16="http://schemas.microsoft.com/office/drawing/2014/main" id="{7E987F39-F7BB-7A7E-D49B-3CAADDB08742}"/>
              </a:ext>
            </a:extLst>
          </p:cNvPr>
          <p:cNvSpPr txBox="1">
            <a:spLocks/>
          </p:cNvSpPr>
          <p:nvPr/>
        </p:nvSpPr>
        <p:spPr>
          <a:xfrm>
            <a:off x="754761" y="311558"/>
            <a:ext cx="10841096" cy="711911"/>
          </a:xfrm>
          <a:prstGeom prst="rect">
            <a:avLst/>
          </a:prstGeom>
        </p:spPr>
        <p:txBody>
          <a:bodyPr>
            <a:no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Finansavimas</a:t>
            </a:r>
          </a:p>
        </p:txBody>
      </p:sp>
      <p:pic>
        <p:nvPicPr>
          <p:cNvPr id="3" name="Grafinis elementas 2" descr="Money outline">
            <a:extLst>
              <a:ext uri="{FF2B5EF4-FFF2-40B4-BE49-F238E27FC236}">
                <a16:creationId xmlns:a16="http://schemas.microsoft.com/office/drawing/2014/main" id="{73AB86E6-DFAB-E2DD-F1B9-0A19078C6F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035" y="83190"/>
            <a:ext cx="895059" cy="895059"/>
          </a:xfrm>
          <a:prstGeom prst="rect">
            <a:avLst/>
          </a:prstGeom>
        </p:spPr>
      </p:pic>
      <p:pic>
        <p:nvPicPr>
          <p:cNvPr id="7" name="Grafinis elementas 6" descr="Coins outline">
            <a:extLst>
              <a:ext uri="{FF2B5EF4-FFF2-40B4-BE49-F238E27FC236}">
                <a16:creationId xmlns:a16="http://schemas.microsoft.com/office/drawing/2014/main" id="{E53BCB3B-2ABE-D061-A094-C650CA0E68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3078" y="413166"/>
            <a:ext cx="542850" cy="542850"/>
          </a:xfrm>
          <a:prstGeom prst="rect">
            <a:avLst/>
          </a:prstGeom>
        </p:spPr>
      </p:pic>
      <p:pic>
        <p:nvPicPr>
          <p:cNvPr id="11" name="Turinio vietos rezervavimo ženklas 5" descr="Downward trend graph outline">
            <a:extLst>
              <a:ext uri="{FF2B5EF4-FFF2-40B4-BE49-F238E27FC236}">
                <a16:creationId xmlns:a16="http://schemas.microsoft.com/office/drawing/2014/main" id="{64F08FFA-B5C2-68B2-13B4-0B0CBE7735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067" y="4880803"/>
            <a:ext cx="676218" cy="676218"/>
          </a:xfrm>
          <a:prstGeom prst="rect">
            <a:avLst/>
          </a:prstGeom>
        </p:spPr>
      </p:pic>
      <p:pic>
        <p:nvPicPr>
          <p:cNvPr id="15" name="Turinio vietos rezervavimo ženklas 9" descr="Upward trend outline">
            <a:extLst>
              <a:ext uri="{FF2B5EF4-FFF2-40B4-BE49-F238E27FC236}">
                <a16:creationId xmlns:a16="http://schemas.microsoft.com/office/drawing/2014/main" id="{9B4FAEB0-68DD-308A-966A-AD487D4396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0066" y="2525486"/>
            <a:ext cx="560411" cy="560411"/>
          </a:xfrm>
          <a:prstGeom prst="rect">
            <a:avLst/>
          </a:prstGeom>
        </p:spPr>
      </p:pic>
    </p:spTree>
    <p:extLst>
      <p:ext uri="{BB962C8B-B14F-4D97-AF65-F5344CB8AC3E}">
        <p14:creationId xmlns:p14="http://schemas.microsoft.com/office/powerpoint/2010/main" val="186399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a:extLst>
              <a:ext uri="{FF2B5EF4-FFF2-40B4-BE49-F238E27FC236}">
                <a16:creationId xmlns:a16="http://schemas.microsoft.com/office/drawing/2014/main" id="{63BFB433-CA76-40BD-2548-EDF30137B78F}"/>
              </a:ext>
            </a:extLst>
          </p:cNvPr>
          <p:cNvPicPr>
            <a:picLocks noChangeAspect="1"/>
          </p:cNvPicPr>
          <p:nvPr/>
        </p:nvPicPr>
        <p:blipFill>
          <a:blip r:embed="rId2"/>
          <a:stretch>
            <a:fillRect/>
          </a:stretch>
        </p:blipFill>
        <p:spPr>
          <a:xfrm>
            <a:off x="617228" y="2462543"/>
            <a:ext cx="4141075" cy="2263366"/>
          </a:xfrm>
          <a:prstGeom prst="rect">
            <a:avLst/>
          </a:prstGeom>
          <a:effectLst>
            <a:outerShdw blurRad="50800" dist="50800" dir="5400000" algn="ctr" rotWithShape="0">
              <a:schemeClr val="tx2">
                <a:lumMod val="25000"/>
              </a:schemeClr>
            </a:outerShdw>
          </a:effectLst>
        </p:spPr>
      </p:pic>
      <p:sp>
        <p:nvSpPr>
          <p:cNvPr id="19" name="TextBox 18">
            <a:extLst>
              <a:ext uri="{FF2B5EF4-FFF2-40B4-BE49-F238E27FC236}">
                <a16:creationId xmlns:a16="http://schemas.microsoft.com/office/drawing/2014/main" id="{A75CD362-63AA-6DCB-B0F1-D35E25F2AD48}"/>
              </a:ext>
            </a:extLst>
          </p:cNvPr>
          <p:cNvSpPr txBox="1"/>
          <p:nvPr/>
        </p:nvSpPr>
        <p:spPr>
          <a:xfrm>
            <a:off x="581343" y="2937047"/>
            <a:ext cx="4141075" cy="1323439"/>
          </a:xfrm>
          <a:prstGeom prst="rect">
            <a:avLst/>
          </a:prstGeom>
          <a:noFill/>
        </p:spPr>
        <p:txBody>
          <a:bodyPr wrap="square" rtlCol="0">
            <a:spAutoFit/>
          </a:bodyPr>
          <a:lstStyle/>
          <a:p>
            <a:pPr algn="ctr"/>
            <a:r>
              <a:rPr lang="lt-LT" sz="2000" b="1" dirty="0">
                <a:solidFill>
                  <a:srgbClr val="302957"/>
                </a:solidFill>
                <a:latin typeface="Verdana" panose="020B0604030504040204" pitchFamily="34" charset="0"/>
                <a:ea typeface="Verdana" panose="020B0604030504040204" pitchFamily="34" charset="0"/>
              </a:rPr>
              <a:t>Didžiausia</a:t>
            </a:r>
          </a:p>
          <a:p>
            <a:pPr algn="ctr"/>
            <a:r>
              <a:rPr lang="lt-LT" sz="2000" dirty="0">
                <a:solidFill>
                  <a:srgbClr val="302957"/>
                </a:solidFill>
                <a:latin typeface="Verdana" panose="020B0604030504040204" pitchFamily="34" charset="0"/>
                <a:ea typeface="Verdana" panose="020B0604030504040204" pitchFamily="34" charset="0"/>
              </a:rPr>
              <a:t>galima projekto </a:t>
            </a:r>
            <a:r>
              <a:rPr lang="it-IT" sz="2000" dirty="0">
                <a:solidFill>
                  <a:srgbClr val="302957"/>
                </a:solidFill>
                <a:latin typeface="Verdana" panose="020B0604030504040204" pitchFamily="34" charset="0"/>
                <a:ea typeface="Verdana" panose="020B0604030504040204" pitchFamily="34" charset="0"/>
              </a:rPr>
              <a:t>finans</a:t>
            </a:r>
            <a:r>
              <a:rPr lang="lt-LT" sz="2000" dirty="0" err="1">
                <a:solidFill>
                  <a:srgbClr val="302957"/>
                </a:solidFill>
                <a:latin typeface="Verdana" panose="020B0604030504040204" pitchFamily="34" charset="0"/>
                <a:ea typeface="Verdana" panose="020B0604030504040204" pitchFamily="34" charset="0"/>
              </a:rPr>
              <a:t>uojamoji</a:t>
            </a:r>
            <a:r>
              <a:rPr lang="lt-LT" sz="2000" dirty="0">
                <a:solidFill>
                  <a:srgbClr val="302957"/>
                </a:solidFill>
                <a:latin typeface="Verdana" panose="020B0604030504040204" pitchFamily="34" charset="0"/>
                <a:ea typeface="Verdana" panose="020B0604030504040204" pitchFamily="34" charset="0"/>
              </a:rPr>
              <a:t> dalis             </a:t>
            </a:r>
            <a:r>
              <a:rPr lang="lt-LT" sz="2000" b="1" dirty="0">
                <a:solidFill>
                  <a:srgbClr val="302957"/>
                </a:solidFill>
                <a:latin typeface="Verdana" panose="020B0604030504040204" pitchFamily="34" charset="0"/>
                <a:ea typeface="Verdana" panose="020B0604030504040204" pitchFamily="34" charset="0"/>
              </a:rPr>
              <a:t>iki</a:t>
            </a:r>
            <a:r>
              <a:rPr lang="lt-LT" sz="2000" dirty="0">
                <a:solidFill>
                  <a:srgbClr val="302957"/>
                </a:solidFill>
                <a:latin typeface="Verdana" panose="020B0604030504040204" pitchFamily="34" charset="0"/>
                <a:ea typeface="Verdana" panose="020B0604030504040204" pitchFamily="34" charset="0"/>
              </a:rPr>
              <a:t> </a:t>
            </a:r>
            <a:r>
              <a:rPr lang="lt-LT" sz="2000" b="1" dirty="0">
                <a:solidFill>
                  <a:srgbClr val="302957"/>
                </a:solidFill>
                <a:latin typeface="Verdana" panose="020B0604030504040204" pitchFamily="34" charset="0"/>
                <a:ea typeface="Verdana" panose="020B0604030504040204" pitchFamily="34" charset="0"/>
              </a:rPr>
              <a:t>65 proc.</a:t>
            </a:r>
            <a:endParaRPr lang="it-IT" sz="2000" b="1" dirty="0">
              <a:solidFill>
                <a:srgbClr val="302957"/>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279B81AA-37E5-CCD9-A6EC-CBF5C221F76A}"/>
              </a:ext>
            </a:extLst>
          </p:cNvPr>
          <p:cNvSpPr txBox="1"/>
          <p:nvPr/>
        </p:nvSpPr>
        <p:spPr>
          <a:xfrm>
            <a:off x="5158951" y="1780203"/>
            <a:ext cx="6436905" cy="923330"/>
          </a:xfrm>
          <a:prstGeom prst="rect">
            <a:avLst/>
          </a:prstGeom>
          <a:noFill/>
        </p:spPr>
        <p:txBody>
          <a:bodyPr wrap="square" lIns="91440" tIns="45720" rIns="91440" bIns="45720" anchor="t">
            <a:spAutoFit/>
          </a:bodyPr>
          <a:lstStyle/>
          <a:p>
            <a:r>
              <a:rPr lang="lt-LT" dirty="0">
                <a:solidFill>
                  <a:schemeClr val="tx2">
                    <a:lumMod val="25000"/>
                  </a:schemeClr>
                </a:solidFill>
                <a:latin typeface="Verdana" panose="020B0604030504040204" pitchFamily="34" charset="0"/>
                <a:ea typeface="Verdana" panose="020B0604030504040204" pitchFamily="34" charset="0"/>
              </a:rPr>
              <a:t>Apskaičiuojama pagal Reglamento </a:t>
            </a:r>
            <a:r>
              <a:rPr lang="lt-LT" u="sng" dirty="0">
                <a:solidFill>
                  <a:schemeClr val="tx2">
                    <a:lumMod val="25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(ES) Nr. 651/2014</a:t>
            </a:r>
            <a:r>
              <a:rPr lang="lt-LT" dirty="0">
                <a:solidFill>
                  <a:schemeClr val="tx2">
                    <a:lumMod val="25000"/>
                  </a:schemeClr>
                </a:solidFill>
                <a:latin typeface="Verdana" panose="020B0604030504040204" pitchFamily="34" charset="0"/>
                <a:ea typeface="Verdana" panose="020B0604030504040204" pitchFamily="34" charset="0"/>
              </a:rPr>
              <a:t> 36 straipsnio 5 dalį ir </a:t>
            </a:r>
            <a:r>
              <a:rPr lang="lt-LT" b="1" dirty="0">
                <a:solidFill>
                  <a:schemeClr val="tx2">
                    <a:lumMod val="25000"/>
                  </a:schemeClr>
                </a:solidFill>
                <a:latin typeface="Verdana" panose="020B0604030504040204" pitchFamily="34" charset="0"/>
                <a:ea typeface="Verdana" panose="020B0604030504040204" pitchFamily="34" charset="0"/>
              </a:rPr>
              <a:t>siekia iki 40 proc. </a:t>
            </a:r>
            <a:r>
              <a:rPr lang="lt-LT" dirty="0">
                <a:solidFill>
                  <a:schemeClr val="tx2">
                    <a:lumMod val="25000"/>
                  </a:schemeClr>
                </a:solidFill>
                <a:latin typeface="Verdana" panose="020B0604030504040204" pitchFamily="34" charset="0"/>
                <a:ea typeface="Verdana" panose="020B0604030504040204" pitchFamily="34" charset="0"/>
              </a:rPr>
              <a:t>visų tinkamų finansuoti projekto išlaidų</a:t>
            </a:r>
            <a:endParaRPr lang="lt-LT" sz="2000" b="1" dirty="0">
              <a:solidFill>
                <a:schemeClr val="tx2">
                  <a:lumMod val="25000"/>
                </a:schemeClr>
              </a:solidFill>
              <a:latin typeface="Verdana" panose="020B0604030504040204" pitchFamily="34" charset="0"/>
              <a:ea typeface="Verdana" panose="020B0604030504040204" pitchFamily="34" charset="0"/>
            </a:endParaRPr>
          </a:p>
        </p:txBody>
      </p:sp>
      <p:sp>
        <p:nvSpPr>
          <p:cNvPr id="23" name="Rounded Rectangle 35">
            <a:extLst>
              <a:ext uri="{FF2B5EF4-FFF2-40B4-BE49-F238E27FC236}">
                <a16:creationId xmlns:a16="http://schemas.microsoft.com/office/drawing/2014/main" id="{0AC45D90-907E-4453-745F-352F9A091B95}"/>
              </a:ext>
            </a:extLst>
          </p:cNvPr>
          <p:cNvSpPr/>
          <p:nvPr/>
        </p:nvSpPr>
        <p:spPr>
          <a:xfrm>
            <a:off x="4961263" y="1669871"/>
            <a:ext cx="6694951" cy="1223374"/>
          </a:xfrm>
          <a:prstGeom prst="roundRect">
            <a:avLst>
              <a:gd name="adj" fmla="val 558"/>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CD00"/>
                </a:solidFill>
              </a:ln>
            </a:endParaRPr>
          </a:p>
        </p:txBody>
      </p:sp>
      <p:sp>
        <p:nvSpPr>
          <p:cNvPr id="25" name="Rounded Rectangle 35">
            <a:extLst>
              <a:ext uri="{FF2B5EF4-FFF2-40B4-BE49-F238E27FC236}">
                <a16:creationId xmlns:a16="http://schemas.microsoft.com/office/drawing/2014/main" id="{C8D48AFD-1B63-1927-9A2F-DFA2BBFC60AF}"/>
              </a:ext>
            </a:extLst>
          </p:cNvPr>
          <p:cNvSpPr/>
          <p:nvPr/>
        </p:nvSpPr>
        <p:spPr>
          <a:xfrm>
            <a:off x="4961263" y="3064944"/>
            <a:ext cx="6694951" cy="1519464"/>
          </a:xfrm>
          <a:prstGeom prst="roundRect">
            <a:avLst>
              <a:gd name="adj" fmla="val 0"/>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n>
                <a:solidFill>
                  <a:srgbClr val="FFCD00"/>
                </a:solidFill>
              </a:ln>
            </a:endParaRPr>
          </a:p>
        </p:txBody>
      </p:sp>
      <p:sp>
        <p:nvSpPr>
          <p:cNvPr id="2" name="Title 1">
            <a:extLst>
              <a:ext uri="{FF2B5EF4-FFF2-40B4-BE49-F238E27FC236}">
                <a16:creationId xmlns:a16="http://schemas.microsoft.com/office/drawing/2014/main" id="{7E987F39-F7BB-7A7E-D49B-3CAADDB08742}"/>
              </a:ext>
            </a:extLst>
          </p:cNvPr>
          <p:cNvSpPr txBox="1">
            <a:spLocks/>
          </p:cNvSpPr>
          <p:nvPr/>
        </p:nvSpPr>
        <p:spPr>
          <a:xfrm>
            <a:off x="754761" y="311558"/>
            <a:ext cx="10841096" cy="711911"/>
          </a:xfrm>
          <a:prstGeom prst="rect">
            <a:avLst/>
          </a:prstGeom>
        </p:spPr>
        <p:txBody>
          <a:bodyPr>
            <a:no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Finansavimas</a:t>
            </a:r>
          </a:p>
        </p:txBody>
      </p:sp>
      <p:pic>
        <p:nvPicPr>
          <p:cNvPr id="3" name="Grafinis elementas 2" descr="Money outline">
            <a:extLst>
              <a:ext uri="{FF2B5EF4-FFF2-40B4-BE49-F238E27FC236}">
                <a16:creationId xmlns:a16="http://schemas.microsoft.com/office/drawing/2014/main" id="{73AB86E6-DFAB-E2DD-F1B9-0A19078C6F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7787" y="98934"/>
            <a:ext cx="895059" cy="895059"/>
          </a:xfrm>
          <a:prstGeom prst="rect">
            <a:avLst/>
          </a:prstGeom>
        </p:spPr>
      </p:pic>
      <p:pic>
        <p:nvPicPr>
          <p:cNvPr id="7" name="Grafinis elementas 6" descr="Coins outline">
            <a:extLst>
              <a:ext uri="{FF2B5EF4-FFF2-40B4-BE49-F238E27FC236}">
                <a16:creationId xmlns:a16="http://schemas.microsoft.com/office/drawing/2014/main" id="{E53BCB3B-2ABE-D061-A094-C650CA0E68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87528" y="441152"/>
            <a:ext cx="542850" cy="542850"/>
          </a:xfrm>
          <a:prstGeom prst="rect">
            <a:avLst/>
          </a:prstGeom>
        </p:spPr>
      </p:pic>
      <p:sp>
        <p:nvSpPr>
          <p:cNvPr id="8" name="Rounded Rectangle 35">
            <a:extLst>
              <a:ext uri="{FF2B5EF4-FFF2-40B4-BE49-F238E27FC236}">
                <a16:creationId xmlns:a16="http://schemas.microsoft.com/office/drawing/2014/main" id="{F01916C5-2C09-7540-B0A6-C10DC0AC6936}"/>
              </a:ext>
            </a:extLst>
          </p:cNvPr>
          <p:cNvSpPr/>
          <p:nvPr/>
        </p:nvSpPr>
        <p:spPr>
          <a:xfrm>
            <a:off x="4961264" y="4835479"/>
            <a:ext cx="6694950" cy="958739"/>
          </a:xfrm>
          <a:prstGeom prst="roundRect">
            <a:avLst>
              <a:gd name="adj" fmla="val 0"/>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n>
                <a:solidFill>
                  <a:srgbClr val="FFCD00"/>
                </a:solidFill>
              </a:ln>
            </a:endParaRPr>
          </a:p>
        </p:txBody>
      </p:sp>
      <p:sp>
        <p:nvSpPr>
          <p:cNvPr id="10" name="TextBox 9">
            <a:extLst>
              <a:ext uri="{FF2B5EF4-FFF2-40B4-BE49-F238E27FC236}">
                <a16:creationId xmlns:a16="http://schemas.microsoft.com/office/drawing/2014/main" id="{E22F3616-A246-AD59-EF54-63B1DBFAAAD8}"/>
              </a:ext>
            </a:extLst>
          </p:cNvPr>
          <p:cNvSpPr txBox="1"/>
          <p:nvPr/>
        </p:nvSpPr>
        <p:spPr>
          <a:xfrm>
            <a:off x="5158953" y="4871030"/>
            <a:ext cx="6559076" cy="646331"/>
          </a:xfrm>
          <a:prstGeom prst="rect">
            <a:avLst/>
          </a:prstGeom>
          <a:noFill/>
        </p:spPr>
        <p:txBody>
          <a:bodyPr wrap="square">
            <a:spAutoFit/>
          </a:bodyPr>
          <a:lstStyle/>
          <a:p>
            <a:r>
              <a:rPr lang="lt-LT" b="1" dirty="0">
                <a:solidFill>
                  <a:schemeClr val="tx2">
                    <a:lumMod val="25000"/>
                  </a:schemeClr>
                </a:solidFill>
                <a:latin typeface="Verdana" panose="020B0604030504040204" pitchFamily="34" charset="0"/>
                <a:ea typeface="Verdana" panose="020B0604030504040204" pitchFamily="34" charset="0"/>
              </a:rPr>
              <a:t>+ 15 procentinių punktų</a:t>
            </a:r>
            <a:r>
              <a:rPr lang="lt-LT" dirty="0">
                <a:solidFill>
                  <a:schemeClr val="tx2">
                    <a:lumMod val="25000"/>
                  </a:schemeClr>
                </a:solidFill>
                <a:latin typeface="Verdana" panose="020B0604030504040204" pitchFamily="34" charset="0"/>
                <a:ea typeface="Verdana" panose="020B0604030504040204" pitchFamily="34" charset="0"/>
              </a:rPr>
              <a:t>, kai investicijos vykdomos        Kauno, Šiaulių ir Telšių apskrityse</a:t>
            </a:r>
          </a:p>
        </p:txBody>
      </p:sp>
      <p:sp>
        <p:nvSpPr>
          <p:cNvPr id="11" name="TextBox 10">
            <a:extLst>
              <a:ext uri="{FF2B5EF4-FFF2-40B4-BE49-F238E27FC236}">
                <a16:creationId xmlns:a16="http://schemas.microsoft.com/office/drawing/2014/main" id="{33AB435D-8162-16B7-AFD4-4FF929749EE6}"/>
              </a:ext>
            </a:extLst>
          </p:cNvPr>
          <p:cNvSpPr txBox="1"/>
          <p:nvPr/>
        </p:nvSpPr>
        <p:spPr>
          <a:xfrm>
            <a:off x="5158952" y="3142631"/>
            <a:ext cx="6497262" cy="1477328"/>
          </a:xfrm>
          <a:prstGeom prst="rect">
            <a:avLst/>
          </a:prstGeom>
          <a:noFill/>
        </p:spPr>
        <p:txBody>
          <a:bodyPr wrap="square">
            <a:spAutoFit/>
          </a:bodyPr>
          <a:lstStyle/>
          <a:p>
            <a:r>
              <a:rPr lang="lt-LT" dirty="0">
                <a:solidFill>
                  <a:schemeClr val="tx2">
                    <a:lumMod val="25000"/>
                  </a:schemeClr>
                </a:solidFill>
                <a:latin typeface="Verdana" panose="020B0604030504040204" pitchFamily="34" charset="0"/>
                <a:ea typeface="Verdana" panose="020B0604030504040204" pitchFamily="34" charset="0"/>
              </a:rPr>
              <a:t>Kai dėl investicijų, išskyrus investicijas, kurios grindžiamos biomasės naudojimu, 100 proc. sumažėja tiesioginis išmetamas šiltnamio efektą sukeliančių dujų kiekis, pagalbos intensyvumas </a:t>
            </a:r>
            <a:r>
              <a:rPr lang="lt-LT" b="1" dirty="0">
                <a:solidFill>
                  <a:schemeClr val="tx2">
                    <a:lumMod val="25000"/>
                  </a:schemeClr>
                </a:solidFill>
                <a:latin typeface="Verdana" panose="020B0604030504040204" pitchFamily="34" charset="0"/>
                <a:ea typeface="Verdana" panose="020B0604030504040204" pitchFamily="34" charset="0"/>
              </a:rPr>
              <a:t>gali siekti 50 procentų</a:t>
            </a:r>
            <a:endParaRPr lang="lt-LT" dirty="0">
              <a:solidFill>
                <a:schemeClr val="tx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687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9BA3D-D5AD-AB7A-110B-B3E56EBE3FF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FB41430-7B9A-F173-3036-006954B40C54}"/>
              </a:ext>
            </a:extLst>
          </p:cNvPr>
          <p:cNvSpPr>
            <a:spLocks noGrp="1"/>
          </p:cNvSpPr>
          <p:nvPr>
            <p:ph type="title"/>
          </p:nvPr>
        </p:nvSpPr>
        <p:spPr>
          <a:xfrm>
            <a:off x="785586" y="240846"/>
            <a:ext cx="4929414" cy="875619"/>
          </a:xfrm>
        </p:spPr>
        <p:txBody>
          <a:bodyPr>
            <a:normAutofit/>
          </a:bodyPr>
          <a:lstStyle/>
          <a:p>
            <a:r>
              <a:rPr lang="lt-LT" sz="2800" b="1" dirty="0"/>
              <a:t>Neremtinos veiklos</a:t>
            </a:r>
          </a:p>
        </p:txBody>
      </p:sp>
      <p:sp>
        <p:nvSpPr>
          <p:cNvPr id="4" name="Teksto vietos rezervavimo ženklas 3">
            <a:extLst>
              <a:ext uri="{FF2B5EF4-FFF2-40B4-BE49-F238E27FC236}">
                <a16:creationId xmlns:a16="http://schemas.microsoft.com/office/drawing/2014/main" id="{D13020E1-B243-5C45-ABEA-982C22FDB642}"/>
              </a:ext>
            </a:extLst>
          </p:cNvPr>
          <p:cNvSpPr>
            <a:spLocks noGrp="1"/>
          </p:cNvSpPr>
          <p:nvPr>
            <p:ph type="body" sz="half" idx="2"/>
          </p:nvPr>
        </p:nvSpPr>
        <p:spPr>
          <a:xfrm>
            <a:off x="654958" y="1747261"/>
            <a:ext cx="5441042" cy="3466995"/>
          </a:xfrm>
        </p:spPr>
        <p:txBody>
          <a:bodyPr>
            <a:normAutofit fontScale="55000" lnSpcReduction="20000"/>
          </a:bodyPr>
          <a:lstStyle/>
          <a:p>
            <a:endParaRPr lang="lt-LT" sz="3800" dirty="0">
              <a:effectLst/>
            </a:endParaRPr>
          </a:p>
          <a:p>
            <a:pPr marL="457200" indent="-457200">
              <a:buFont typeface="Wingdings" panose="05000000000000000000" pitchFamily="2" charset="2"/>
              <a:buChar char="§"/>
            </a:pPr>
            <a:r>
              <a:rPr lang="lt-LT" sz="3800" dirty="0">
                <a:effectLst/>
              </a:rPr>
              <a:t>Reglamento (ES) </a:t>
            </a:r>
            <a:r>
              <a:rPr lang="lt-LT" sz="3800" b="1" dirty="0">
                <a:effectLst/>
              </a:rPr>
              <a:t>Nr. 651/2014         </a:t>
            </a:r>
            <a:r>
              <a:rPr lang="lt-LT" sz="3800" dirty="0">
                <a:effectLst/>
              </a:rPr>
              <a:t>1 str. 2–5 d. bei</a:t>
            </a:r>
          </a:p>
          <a:p>
            <a:endParaRPr lang="lt-LT" sz="3800" dirty="0">
              <a:effectLst/>
            </a:endParaRPr>
          </a:p>
          <a:p>
            <a:pPr marL="457200" indent="-457200">
              <a:buFont typeface="Wingdings" panose="05000000000000000000" pitchFamily="2" charset="2"/>
              <a:buChar char="§"/>
            </a:pPr>
            <a:r>
              <a:rPr lang="lt-LT" sz="3800" dirty="0">
                <a:effectLst/>
              </a:rPr>
              <a:t>Reglamento (ES) </a:t>
            </a:r>
            <a:r>
              <a:rPr lang="lt-LT" sz="3800" b="1" dirty="0">
                <a:effectLst/>
              </a:rPr>
              <a:t>Nr. 2021/1056 </a:t>
            </a:r>
            <a:r>
              <a:rPr lang="lt-LT" sz="3800" dirty="0">
                <a:effectLst/>
              </a:rPr>
              <a:t>9 str. nustatyti apribojimai.</a:t>
            </a:r>
          </a:p>
          <a:p>
            <a:endParaRPr lang="lt-LT" dirty="0"/>
          </a:p>
        </p:txBody>
      </p:sp>
      <p:sp>
        <p:nvSpPr>
          <p:cNvPr id="10" name="Paaiškinimas: rodyklė žemyn 9">
            <a:extLst>
              <a:ext uri="{FF2B5EF4-FFF2-40B4-BE49-F238E27FC236}">
                <a16:creationId xmlns:a16="http://schemas.microsoft.com/office/drawing/2014/main" id="{D3A217D1-BDC0-9A1F-CE90-58A48E6766E4}"/>
              </a:ext>
            </a:extLst>
          </p:cNvPr>
          <p:cNvSpPr/>
          <p:nvPr/>
        </p:nvSpPr>
        <p:spPr>
          <a:xfrm>
            <a:off x="6965341" y="441049"/>
            <a:ext cx="4679042" cy="607164"/>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b="1" dirty="0">
                <a:solidFill>
                  <a:schemeClr val="tx2">
                    <a:lumMod val="25000"/>
                  </a:schemeClr>
                </a:solidFill>
              </a:rPr>
              <a:t>Finansavimas neskiriamas:</a:t>
            </a:r>
          </a:p>
        </p:txBody>
      </p:sp>
      <p:sp>
        <p:nvSpPr>
          <p:cNvPr id="12" name="Teksto vietos rezervavimo ženklas 3">
            <a:extLst>
              <a:ext uri="{FF2B5EF4-FFF2-40B4-BE49-F238E27FC236}">
                <a16:creationId xmlns:a16="http://schemas.microsoft.com/office/drawing/2014/main" id="{C9A8F59C-CC83-3B57-854E-7001D88BFC18}"/>
              </a:ext>
            </a:extLst>
          </p:cNvPr>
          <p:cNvSpPr txBox="1">
            <a:spLocks/>
          </p:cNvSpPr>
          <p:nvPr/>
        </p:nvSpPr>
        <p:spPr>
          <a:xfrm>
            <a:off x="7629922" y="1116540"/>
            <a:ext cx="4484914" cy="5546809"/>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lt-LT" sz="5600" dirty="0"/>
              <a:t>Žuvininkystei ir akvakultūrai</a:t>
            </a:r>
          </a:p>
          <a:p>
            <a:r>
              <a:rPr lang="lt-LT" sz="5600" dirty="0"/>
              <a:t>Pirminės žemės ūkio produktų gamybos sektoriui</a:t>
            </a:r>
          </a:p>
          <a:p>
            <a:r>
              <a:rPr lang="lt-LT" sz="5600" dirty="0"/>
              <a:t>Transporto sektoriui ir jo infrastruktūrai, plačiajuosčio ryšio sektoriui</a:t>
            </a:r>
          </a:p>
          <a:p>
            <a:r>
              <a:rPr lang="lt-LT" sz="5600" dirty="0"/>
              <a:t>Tabako ir tabako gaminių gamybai</a:t>
            </a:r>
          </a:p>
          <a:p>
            <a:r>
              <a:rPr lang="lt-LT" sz="5600" dirty="0"/>
              <a:t>Elektros energijos gamybai, saugojimui, perdavimui, paskirstymui ir infrastruktūrai</a:t>
            </a:r>
          </a:p>
          <a:p>
            <a:r>
              <a:rPr lang="lt-LT" sz="5600" dirty="0"/>
              <a:t>Plieno, lignito ir anglies sektoriui</a:t>
            </a:r>
          </a:p>
          <a:p>
            <a:r>
              <a:rPr lang="lt-LT" sz="5200" dirty="0"/>
              <a:t>Kita (Finansinei ir draudimo veiklai (2 red. K sekcijos). Konsultacinei verslo ir kito valdymo veiklai (2 red.70.10 kl.). Atominių elektrinių eksploatacijos nutraukimui ar statyboms. Investicijoms susijusioms su iškastinio kuro gamyba, perdirbimu, transportavimu, platinimu, sandėliavimu ar deginimu. Su eksportu susijusiai veiklai trečiosiose šalyse, </a:t>
            </a:r>
            <a:r>
              <a:rPr lang="lt-LT" sz="5200" dirty="0" err="1"/>
              <a:t>t.y</a:t>
            </a:r>
            <a:r>
              <a:rPr lang="lt-LT" sz="5200" dirty="0"/>
              <a:t>. pagalbai tiesiogiai susijusiai su eksportuojamais kiekiais, platinimo tinklo kūrimu ir kt.)</a:t>
            </a:r>
          </a:p>
          <a:p>
            <a:endParaRPr lang="lt-LT" sz="6400" dirty="0"/>
          </a:p>
          <a:p>
            <a:endParaRPr lang="lt-LT" dirty="0"/>
          </a:p>
          <a:p>
            <a:r>
              <a:rPr lang="lt-LT" dirty="0"/>
              <a:t> </a:t>
            </a:r>
          </a:p>
        </p:txBody>
      </p:sp>
      <p:pic>
        <p:nvPicPr>
          <p:cNvPr id="16" name="Grafinis elementas 15" descr="Smoking outline">
            <a:extLst>
              <a:ext uri="{FF2B5EF4-FFF2-40B4-BE49-F238E27FC236}">
                <a16:creationId xmlns:a16="http://schemas.microsoft.com/office/drawing/2014/main" id="{B4673B24-1822-35B2-A4F2-3A177F830E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4658" y="2552180"/>
            <a:ext cx="349278" cy="349278"/>
          </a:xfrm>
          <a:prstGeom prst="rect">
            <a:avLst/>
          </a:prstGeom>
        </p:spPr>
      </p:pic>
      <p:pic>
        <p:nvPicPr>
          <p:cNvPr id="18" name="Grafinis elementas 17" descr="Fishing outline">
            <a:extLst>
              <a:ext uri="{FF2B5EF4-FFF2-40B4-BE49-F238E27FC236}">
                <a16:creationId xmlns:a16="http://schemas.microsoft.com/office/drawing/2014/main" id="{9F809045-BF0F-3E65-CAE8-DBCB73BDAE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0854" y="974115"/>
            <a:ext cx="463437" cy="463437"/>
          </a:xfrm>
          <a:prstGeom prst="rect">
            <a:avLst/>
          </a:prstGeom>
        </p:spPr>
      </p:pic>
      <p:pic>
        <p:nvPicPr>
          <p:cNvPr id="20" name="Grafinis elementas 19" descr="Crops outline">
            <a:extLst>
              <a:ext uri="{FF2B5EF4-FFF2-40B4-BE49-F238E27FC236}">
                <a16:creationId xmlns:a16="http://schemas.microsoft.com/office/drawing/2014/main" id="{DCEB1F1E-08D3-2EB7-B4CE-186058370A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4872" y="1435264"/>
            <a:ext cx="426130" cy="426130"/>
          </a:xfrm>
          <a:prstGeom prst="rect">
            <a:avLst/>
          </a:prstGeom>
        </p:spPr>
      </p:pic>
      <p:pic>
        <p:nvPicPr>
          <p:cNvPr id="28" name="Grafinis elementas 27" descr="Electric Tower outline">
            <a:extLst>
              <a:ext uri="{FF2B5EF4-FFF2-40B4-BE49-F238E27FC236}">
                <a16:creationId xmlns:a16="http://schemas.microsoft.com/office/drawing/2014/main" id="{31420B35-1DC5-0873-DF15-DD3E2B7017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57371" y="2979290"/>
            <a:ext cx="426130" cy="426130"/>
          </a:xfrm>
          <a:prstGeom prst="rect">
            <a:avLst/>
          </a:prstGeom>
        </p:spPr>
      </p:pic>
      <p:pic>
        <p:nvPicPr>
          <p:cNvPr id="30" name="Grafinis elementas 29" descr="Freight outline">
            <a:extLst>
              <a:ext uri="{FF2B5EF4-FFF2-40B4-BE49-F238E27FC236}">
                <a16:creationId xmlns:a16="http://schemas.microsoft.com/office/drawing/2014/main" id="{12120318-D115-F74F-9976-50F3331EA2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33204" y="3532933"/>
            <a:ext cx="474465" cy="474465"/>
          </a:xfrm>
          <a:prstGeom prst="rect">
            <a:avLst/>
          </a:prstGeom>
        </p:spPr>
      </p:pic>
      <p:pic>
        <p:nvPicPr>
          <p:cNvPr id="32" name="Grafinis elementas 31" descr="Delivery outline">
            <a:extLst>
              <a:ext uri="{FF2B5EF4-FFF2-40B4-BE49-F238E27FC236}">
                <a16:creationId xmlns:a16="http://schemas.microsoft.com/office/drawing/2014/main" id="{9DAEB3D6-8F07-8724-08FC-9E29E97130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24872" y="1849734"/>
            <a:ext cx="415236" cy="415236"/>
          </a:xfrm>
          <a:prstGeom prst="rect">
            <a:avLst/>
          </a:prstGeom>
        </p:spPr>
      </p:pic>
      <p:pic>
        <p:nvPicPr>
          <p:cNvPr id="36" name="Grafinis elementas 35" descr="Construction Barricade outline">
            <a:extLst>
              <a:ext uri="{FF2B5EF4-FFF2-40B4-BE49-F238E27FC236}">
                <a16:creationId xmlns:a16="http://schemas.microsoft.com/office/drawing/2014/main" id="{67D57DBC-4224-322D-8DB3-EB4DB2DBDF3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95942" y="4067041"/>
            <a:ext cx="548991" cy="548991"/>
          </a:xfrm>
          <a:prstGeom prst="rect">
            <a:avLst/>
          </a:prstGeom>
        </p:spPr>
      </p:pic>
      <p:pic>
        <p:nvPicPr>
          <p:cNvPr id="38" name="Grafinis elementas 37" descr="Take Off outline">
            <a:extLst>
              <a:ext uri="{FF2B5EF4-FFF2-40B4-BE49-F238E27FC236}">
                <a16:creationId xmlns:a16="http://schemas.microsoft.com/office/drawing/2014/main" id="{1BB46106-DD4B-B1B3-A59F-F8DDA6613A8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04660" y="2151872"/>
            <a:ext cx="506484" cy="506484"/>
          </a:xfrm>
          <a:prstGeom prst="rect">
            <a:avLst/>
          </a:prstGeom>
        </p:spPr>
      </p:pic>
    </p:spTree>
    <p:extLst>
      <p:ext uri="{BB962C8B-B14F-4D97-AF65-F5344CB8AC3E}">
        <p14:creationId xmlns:p14="http://schemas.microsoft.com/office/powerpoint/2010/main" val="177690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4B3B621-0342-0AA5-E618-7E79511A7057}"/>
              </a:ext>
            </a:extLst>
          </p:cNvPr>
          <p:cNvSpPr>
            <a:spLocks noGrp="1"/>
          </p:cNvSpPr>
          <p:nvPr>
            <p:ph type="title"/>
          </p:nvPr>
        </p:nvSpPr>
        <p:spPr>
          <a:xfrm>
            <a:off x="835706" y="264545"/>
            <a:ext cx="5138056" cy="647019"/>
          </a:xfrm>
        </p:spPr>
        <p:txBody>
          <a:bodyPr>
            <a:normAutofit fontScale="90000"/>
          </a:bodyPr>
          <a:lstStyle/>
          <a:p>
            <a:r>
              <a:rPr lang="lt-LT" sz="3200" b="1" dirty="0"/>
              <a:t>Reikalavimai  pareiškėjams </a:t>
            </a:r>
          </a:p>
        </p:txBody>
      </p:sp>
      <p:sp>
        <p:nvSpPr>
          <p:cNvPr id="4" name="Teksto vietos rezervavimo ženklas 3">
            <a:extLst>
              <a:ext uri="{FF2B5EF4-FFF2-40B4-BE49-F238E27FC236}">
                <a16:creationId xmlns:a16="http://schemas.microsoft.com/office/drawing/2014/main" id="{F6645594-7792-71ED-0DD7-4325D93816F3}"/>
              </a:ext>
            </a:extLst>
          </p:cNvPr>
          <p:cNvSpPr>
            <a:spLocks noGrp="1"/>
          </p:cNvSpPr>
          <p:nvPr>
            <p:ph type="body" sz="half" idx="2"/>
          </p:nvPr>
        </p:nvSpPr>
        <p:spPr>
          <a:xfrm>
            <a:off x="304800" y="1507051"/>
            <a:ext cx="5138057" cy="4693721"/>
          </a:xfrm>
        </p:spPr>
        <p:txBody>
          <a:bodyPr>
            <a:normAutofit fontScale="92500" lnSpcReduction="20000"/>
          </a:bodyPr>
          <a:lstStyle/>
          <a:p>
            <a:r>
              <a:rPr lang="lt-LT" sz="2100" b="1" dirty="0"/>
              <a:t>Didelė pramonės* </a:t>
            </a:r>
            <a:r>
              <a:rPr lang="lt-LT" sz="2100" dirty="0"/>
              <a:t>įmonės (LR ar užsienio juridiniai asmenys) </a:t>
            </a:r>
          </a:p>
          <a:p>
            <a:endParaRPr lang="lt-LT" sz="2100" dirty="0"/>
          </a:p>
          <a:p>
            <a:pPr marL="342900" indent="-342900">
              <a:buFont typeface="Wingdings" panose="05000000000000000000" pitchFamily="2" charset="2"/>
              <a:buChar char="§"/>
            </a:pPr>
            <a:r>
              <a:rPr lang="lt-LT" sz="2100" dirty="0"/>
              <a:t>Nepatirianti sunkumų</a:t>
            </a:r>
          </a:p>
          <a:p>
            <a:r>
              <a:rPr lang="lt-LT" sz="2100" i="1" dirty="0">
                <a:solidFill>
                  <a:schemeClr val="accent2">
                    <a:lumMod val="75000"/>
                    <a:lumOff val="25000"/>
                  </a:schemeClr>
                </a:solidFill>
                <a:hlinkClick r:id="rId3">
                  <a:extLst>
                    <a:ext uri="{A12FA001-AC4F-418D-AE19-62706E023703}">
                      <ahyp:hlinkClr xmlns:ahyp="http://schemas.microsoft.com/office/drawing/2018/hyperlinkcolor" val="tx"/>
                    </a:ext>
                  </a:extLst>
                </a:hlinkClick>
              </a:rPr>
              <a:t>2023-09-14 Valstybės pagalbos mokomoji medžiaga</a:t>
            </a:r>
            <a:endParaRPr lang="lt-LT" sz="2100" i="1" dirty="0">
              <a:solidFill>
                <a:schemeClr val="accent2">
                  <a:lumMod val="75000"/>
                  <a:lumOff val="25000"/>
                </a:schemeClr>
              </a:solidFill>
            </a:endParaRPr>
          </a:p>
          <a:p>
            <a:pPr marL="342900" indent="-342900">
              <a:buFont typeface="Wingdings" panose="05000000000000000000" pitchFamily="2" charset="2"/>
              <a:buChar char="§"/>
            </a:pPr>
            <a:endParaRPr lang="lt-LT" sz="2100" dirty="0">
              <a:solidFill>
                <a:schemeClr val="accent2">
                  <a:lumMod val="75000"/>
                  <a:lumOff val="25000"/>
                </a:schemeClr>
              </a:solidFill>
            </a:endParaRPr>
          </a:p>
          <a:p>
            <a:pPr marL="342900" indent="-342900">
              <a:buFont typeface="Wingdings" panose="05000000000000000000" pitchFamily="2" charset="2"/>
              <a:buChar char="§"/>
            </a:pPr>
            <a:r>
              <a:rPr lang="lt-LT" sz="2100" dirty="0"/>
              <a:t>Veikianti ilgiau nei 3 metus</a:t>
            </a:r>
          </a:p>
          <a:p>
            <a:pPr marL="342900" indent="-342900">
              <a:buFont typeface="Wingdings" panose="05000000000000000000" pitchFamily="2" charset="2"/>
              <a:buChar char="§"/>
            </a:pPr>
            <a:endParaRPr lang="lt-LT" sz="2100" dirty="0"/>
          </a:p>
          <a:p>
            <a:pPr marL="342900" indent="-342900">
              <a:buFont typeface="Wingdings" panose="05000000000000000000" pitchFamily="2" charset="2"/>
              <a:buChar char="§"/>
            </a:pPr>
            <a:r>
              <a:rPr lang="lt-LT" sz="2100" dirty="0"/>
              <a:t>Vidutinės metinės pajamos iš savo pagamintos produkcijos</a:t>
            </a:r>
          </a:p>
          <a:p>
            <a:endParaRPr lang="lt-LT" dirty="0"/>
          </a:p>
          <a:p>
            <a:endParaRPr lang="lt-LT" dirty="0"/>
          </a:p>
        </p:txBody>
      </p:sp>
      <p:sp>
        <p:nvSpPr>
          <p:cNvPr id="6" name="Teksto vietos rezervavimo ženklas 3">
            <a:extLst>
              <a:ext uri="{FF2B5EF4-FFF2-40B4-BE49-F238E27FC236}">
                <a16:creationId xmlns:a16="http://schemas.microsoft.com/office/drawing/2014/main" id="{49EFC77F-CEAA-DBF9-6206-F2D5057660D2}"/>
              </a:ext>
            </a:extLst>
          </p:cNvPr>
          <p:cNvSpPr txBox="1">
            <a:spLocks/>
          </p:cNvSpPr>
          <p:nvPr/>
        </p:nvSpPr>
        <p:spPr>
          <a:xfrm>
            <a:off x="7170622" y="4386184"/>
            <a:ext cx="4779952" cy="1136429"/>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lt-LT" sz="1500" dirty="0"/>
              <a:t>Metinės pajamos iš savo pagamintos produkcijos bendrojo pardavimo struktūroje </a:t>
            </a:r>
            <a:r>
              <a:rPr lang="lt-LT" sz="1500" b="1" dirty="0"/>
              <a:t>kiekvienais metais </a:t>
            </a:r>
            <a:r>
              <a:rPr lang="lt-LT" sz="1500" dirty="0"/>
              <a:t>sudaro ne mažiau kaip </a:t>
            </a:r>
            <a:r>
              <a:rPr lang="lt-LT" sz="1500" b="1" dirty="0"/>
              <a:t>51 proc. </a:t>
            </a:r>
            <a:endParaRPr lang="lt-LT" sz="1500" dirty="0"/>
          </a:p>
          <a:p>
            <a:endParaRPr lang="lt-LT" dirty="0"/>
          </a:p>
        </p:txBody>
      </p:sp>
      <p:sp>
        <p:nvSpPr>
          <p:cNvPr id="7" name="Teksto vietos rezervavimo ženklas 3">
            <a:extLst>
              <a:ext uri="{FF2B5EF4-FFF2-40B4-BE49-F238E27FC236}">
                <a16:creationId xmlns:a16="http://schemas.microsoft.com/office/drawing/2014/main" id="{45D82406-3568-4BAD-594E-EC6F43A72644}"/>
              </a:ext>
            </a:extLst>
          </p:cNvPr>
          <p:cNvSpPr txBox="1">
            <a:spLocks/>
          </p:cNvSpPr>
          <p:nvPr/>
        </p:nvSpPr>
        <p:spPr>
          <a:xfrm>
            <a:off x="7170622" y="5644876"/>
            <a:ext cx="4779952" cy="886552"/>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00000"/>
              </a:lnSpc>
            </a:pPr>
            <a:r>
              <a:rPr lang="lt-LT" sz="1400" b="1" dirty="0">
                <a:solidFill>
                  <a:srgbClr val="302857"/>
                </a:solidFill>
              </a:rPr>
              <a:t>Per pastaruosius dvejus finansinius metus </a:t>
            </a:r>
            <a:r>
              <a:rPr lang="lt-LT" sz="1400" dirty="0">
                <a:solidFill>
                  <a:srgbClr val="302857"/>
                </a:solidFill>
              </a:rPr>
              <a:t>iki PĮP pateikimo yra </a:t>
            </a:r>
            <a:r>
              <a:rPr lang="lt-LT" sz="1400" b="1" dirty="0">
                <a:solidFill>
                  <a:srgbClr val="302857"/>
                </a:solidFill>
              </a:rPr>
              <a:t>ne mažesnės kaip 300 000,00 Eur.</a:t>
            </a:r>
          </a:p>
          <a:p>
            <a:endParaRPr lang="lt-LT" dirty="0"/>
          </a:p>
        </p:txBody>
      </p:sp>
      <p:sp>
        <p:nvSpPr>
          <p:cNvPr id="17" name="Rodyklė: žemyn 16">
            <a:extLst>
              <a:ext uri="{FF2B5EF4-FFF2-40B4-BE49-F238E27FC236}">
                <a16:creationId xmlns:a16="http://schemas.microsoft.com/office/drawing/2014/main" id="{F1EC6F8F-9CA2-02A9-0ACB-8110C19A40B3}"/>
              </a:ext>
            </a:extLst>
          </p:cNvPr>
          <p:cNvSpPr/>
          <p:nvPr/>
        </p:nvSpPr>
        <p:spPr>
          <a:xfrm rot="16200000">
            <a:off x="6129168" y="3950249"/>
            <a:ext cx="453117" cy="1324991"/>
          </a:xfrm>
          <a:prstGeom prst="downArrow">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p>
        </p:txBody>
      </p:sp>
      <p:sp>
        <p:nvSpPr>
          <p:cNvPr id="24" name="Rodyklė: žemyn 23">
            <a:extLst>
              <a:ext uri="{FF2B5EF4-FFF2-40B4-BE49-F238E27FC236}">
                <a16:creationId xmlns:a16="http://schemas.microsoft.com/office/drawing/2014/main" id="{875282B0-6B4A-28BC-9ADD-BFDFEDBEDAF1}"/>
              </a:ext>
            </a:extLst>
          </p:cNvPr>
          <p:cNvSpPr/>
          <p:nvPr/>
        </p:nvSpPr>
        <p:spPr>
          <a:xfrm rot="16200000">
            <a:off x="6119814" y="5246527"/>
            <a:ext cx="453117" cy="1306282"/>
          </a:xfrm>
          <a:prstGeom prst="downArrow">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p>
        </p:txBody>
      </p:sp>
      <p:sp>
        <p:nvSpPr>
          <p:cNvPr id="3" name="Teksto vietos rezervavimo ženklas 3">
            <a:extLst>
              <a:ext uri="{FF2B5EF4-FFF2-40B4-BE49-F238E27FC236}">
                <a16:creationId xmlns:a16="http://schemas.microsoft.com/office/drawing/2014/main" id="{2BB17C72-6F4A-CB4F-0C61-935D6E256B68}"/>
              </a:ext>
            </a:extLst>
          </p:cNvPr>
          <p:cNvSpPr txBox="1">
            <a:spLocks/>
          </p:cNvSpPr>
          <p:nvPr/>
        </p:nvSpPr>
        <p:spPr>
          <a:xfrm>
            <a:off x="7170622" y="3428998"/>
            <a:ext cx="4716578" cy="717489"/>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lt-LT" sz="1400" dirty="0"/>
              <a:t>Reglamento (ES) Nr. 651/2014 2 straipsnis 18  punktas</a:t>
            </a:r>
          </a:p>
          <a:p>
            <a:endParaRPr lang="lt-LT" dirty="0"/>
          </a:p>
        </p:txBody>
      </p:sp>
      <p:sp>
        <p:nvSpPr>
          <p:cNvPr id="5" name="Rodyklė: žemyn 4">
            <a:extLst>
              <a:ext uri="{FF2B5EF4-FFF2-40B4-BE49-F238E27FC236}">
                <a16:creationId xmlns:a16="http://schemas.microsoft.com/office/drawing/2014/main" id="{57A90FE1-44EC-EB95-7AE0-19F8FCE6C57A}"/>
              </a:ext>
            </a:extLst>
          </p:cNvPr>
          <p:cNvSpPr/>
          <p:nvPr/>
        </p:nvSpPr>
        <p:spPr>
          <a:xfrm rot="16200000">
            <a:off x="6138307" y="1204906"/>
            <a:ext cx="453117" cy="1324991"/>
          </a:xfrm>
          <a:prstGeom prst="downArrow">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p>
        </p:txBody>
      </p:sp>
      <p:sp>
        <p:nvSpPr>
          <p:cNvPr id="16" name="Stačiakampis 15">
            <a:extLst>
              <a:ext uri="{FF2B5EF4-FFF2-40B4-BE49-F238E27FC236}">
                <a16:creationId xmlns:a16="http://schemas.microsoft.com/office/drawing/2014/main" id="{2A94E654-3CB7-8129-3C2C-33EA0EC25037}"/>
              </a:ext>
            </a:extLst>
          </p:cNvPr>
          <p:cNvSpPr/>
          <p:nvPr/>
        </p:nvSpPr>
        <p:spPr>
          <a:xfrm>
            <a:off x="7087142" y="1335387"/>
            <a:ext cx="4863432" cy="1901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lt-LT" sz="1400" b="1" dirty="0"/>
              <a:t> *</a:t>
            </a:r>
            <a:r>
              <a:rPr lang="lt-LT" sz="1400" b="1" dirty="0">
                <a:solidFill>
                  <a:schemeClr val="tx2">
                    <a:lumMod val="25000"/>
                  </a:schemeClr>
                </a:solidFill>
                <a:latin typeface="Verdana" panose="020B0604030504040204" pitchFamily="34" charset="0"/>
                <a:ea typeface="Verdana" panose="020B0604030504040204" pitchFamily="34" charset="0"/>
              </a:rPr>
              <a:t>B sekcija „Kasyba ir karjerų eksploatavimas“ </a:t>
            </a:r>
            <a:r>
              <a:rPr lang="lt-LT" sz="1400" dirty="0">
                <a:solidFill>
                  <a:schemeClr val="tx2">
                    <a:lumMod val="25000"/>
                  </a:schemeClr>
                </a:solidFill>
                <a:latin typeface="Verdana" panose="020B0604030504040204" pitchFamily="34" charset="0"/>
                <a:ea typeface="Verdana" panose="020B0604030504040204" pitchFamily="34" charset="0"/>
              </a:rPr>
              <a:t>(išskyrus 06 skyriaus „Žalios naftos ir gamtinių dujų gavyba“, 08.92 klasės :Durpių gavyba“ ir 09.1 grupės „Su naftos ir dujų gavyba susijusių paslaugų veikla“</a:t>
            </a:r>
          </a:p>
          <a:p>
            <a:r>
              <a:rPr lang="lt-LT" sz="1400" b="1" dirty="0">
                <a:solidFill>
                  <a:schemeClr val="tx2">
                    <a:lumMod val="25000"/>
                  </a:schemeClr>
                </a:solidFill>
                <a:latin typeface="Verdana" panose="020B0604030504040204" pitchFamily="34" charset="0"/>
                <a:ea typeface="Verdana" panose="020B0604030504040204" pitchFamily="34" charset="0"/>
              </a:rPr>
              <a:t>C sekcija „Apdirbamoji gamyba“ </a:t>
            </a:r>
            <a:r>
              <a:rPr lang="lt-LT" sz="1400" dirty="0">
                <a:solidFill>
                  <a:schemeClr val="tx2">
                    <a:lumMod val="25000"/>
                  </a:schemeClr>
                </a:solidFill>
                <a:latin typeface="Verdana" panose="020B0604030504040204" pitchFamily="34" charset="0"/>
                <a:ea typeface="Verdana" panose="020B0604030504040204" pitchFamily="34" charset="0"/>
              </a:rPr>
              <a:t>(išskyrus 19 skyriaus „Kokso ir rafinuotų naftos produktų </a:t>
            </a:r>
          </a:p>
          <a:p>
            <a:r>
              <a:rPr lang="lt-LT" sz="1400" dirty="0">
                <a:solidFill>
                  <a:schemeClr val="tx2">
                    <a:lumMod val="25000"/>
                  </a:schemeClr>
                </a:solidFill>
                <a:latin typeface="Verdana" panose="020B0604030504040204" pitchFamily="34" charset="0"/>
                <a:ea typeface="Verdana" panose="020B0604030504040204" pitchFamily="34" charset="0"/>
              </a:rPr>
              <a:t>gamyba“) </a:t>
            </a:r>
          </a:p>
        </p:txBody>
      </p:sp>
      <p:sp>
        <p:nvSpPr>
          <p:cNvPr id="18" name="Rodyklė: žemyn 17">
            <a:extLst>
              <a:ext uri="{FF2B5EF4-FFF2-40B4-BE49-F238E27FC236}">
                <a16:creationId xmlns:a16="http://schemas.microsoft.com/office/drawing/2014/main" id="{1518CBBD-E560-7564-7A53-EA07BDC888EC}"/>
              </a:ext>
            </a:extLst>
          </p:cNvPr>
          <p:cNvSpPr/>
          <p:nvPr/>
        </p:nvSpPr>
        <p:spPr>
          <a:xfrm rot="16200000">
            <a:off x="6038441" y="2993062"/>
            <a:ext cx="453117" cy="1324991"/>
          </a:xfrm>
          <a:prstGeom prst="downArrow">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10896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6D9DE-9329-5808-805E-760513DBD5C0}"/>
            </a:ext>
          </a:extLst>
        </p:cNvPr>
        <p:cNvGrpSpPr/>
        <p:nvPr/>
      </p:nvGrpSpPr>
      <p:grpSpPr>
        <a:xfrm>
          <a:off x="0" y="0"/>
          <a:ext cx="0" cy="0"/>
          <a:chOff x="0" y="0"/>
          <a:chExt cx="0" cy="0"/>
        </a:xfrm>
      </p:grpSpPr>
      <p:sp>
        <p:nvSpPr>
          <p:cNvPr id="2" name="Suapvalintas stačiakampis 1">
            <a:extLst>
              <a:ext uri="{FF2B5EF4-FFF2-40B4-BE49-F238E27FC236}">
                <a16:creationId xmlns:a16="http://schemas.microsoft.com/office/drawing/2014/main" id="{12309601-33D0-2A1A-4C34-7D80064E20AA}"/>
              </a:ext>
            </a:extLst>
          </p:cNvPr>
          <p:cNvSpPr/>
          <p:nvPr/>
        </p:nvSpPr>
        <p:spPr>
          <a:xfrm>
            <a:off x="681146" y="1919335"/>
            <a:ext cx="4805254" cy="2489704"/>
          </a:xfrm>
          <a:prstGeom prst="roundRect">
            <a:avLst/>
          </a:prstGeom>
          <a:solidFill>
            <a:srgbClr val="EDE731"/>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59F2B3DE-8BAD-F018-3699-564E6EC1541F}"/>
              </a:ext>
            </a:extLst>
          </p:cNvPr>
          <p:cNvSpPr txBox="1"/>
          <p:nvPr/>
        </p:nvSpPr>
        <p:spPr>
          <a:xfrm>
            <a:off x="1678845" y="2419107"/>
            <a:ext cx="3807555" cy="1200329"/>
          </a:xfrm>
          <a:prstGeom prst="rect">
            <a:avLst/>
          </a:prstGeom>
          <a:noFill/>
        </p:spPr>
        <p:txBody>
          <a:bodyPr wrap="square" rtlCol="0">
            <a:spAutoFit/>
          </a:bodyPr>
          <a:lstStyle/>
          <a:p>
            <a:r>
              <a:rPr lang="lt-LT" b="1" dirty="0">
                <a:solidFill>
                  <a:schemeClr val="accent2"/>
                </a:solidFill>
                <a:latin typeface="Verdana" panose="020B0604030504040204" pitchFamily="34" charset="0"/>
                <a:ea typeface="Verdana" panose="020B0604030504040204" pitchFamily="34" charset="0"/>
              </a:rPr>
              <a:t>Taršių technologijų keitimas mažiau taršiomis</a:t>
            </a:r>
            <a:r>
              <a:rPr lang="lt-LT" dirty="0">
                <a:solidFill>
                  <a:schemeClr val="accent2"/>
                </a:solidFill>
                <a:latin typeface="Verdana" panose="020B0604030504040204" pitchFamily="34" charset="0"/>
                <a:ea typeface="Verdana" panose="020B0604030504040204" pitchFamily="34" charset="0"/>
              </a:rPr>
              <a:t>, siekiant pakeisti vartojamą iškastinį kurą AEI</a:t>
            </a:r>
          </a:p>
        </p:txBody>
      </p:sp>
      <p:pic>
        <p:nvPicPr>
          <p:cNvPr id="13" name="Grafinis elementas 12" descr="Renewable Energy with solid fill">
            <a:extLst>
              <a:ext uri="{FF2B5EF4-FFF2-40B4-BE49-F238E27FC236}">
                <a16:creationId xmlns:a16="http://schemas.microsoft.com/office/drawing/2014/main" id="{A4D1A935-F5E0-C65E-DACE-818973EBA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445" y="2459919"/>
            <a:ext cx="914400" cy="914400"/>
          </a:xfrm>
          <a:prstGeom prst="rect">
            <a:avLst/>
          </a:prstGeom>
        </p:spPr>
      </p:pic>
      <p:sp>
        <p:nvSpPr>
          <p:cNvPr id="15" name="Teksto vietos rezervavimo ženklas 7">
            <a:extLst>
              <a:ext uri="{FF2B5EF4-FFF2-40B4-BE49-F238E27FC236}">
                <a16:creationId xmlns:a16="http://schemas.microsoft.com/office/drawing/2014/main" id="{B7284E52-E1C5-4241-A4F7-6440ADE8DE98}"/>
              </a:ext>
            </a:extLst>
          </p:cNvPr>
          <p:cNvSpPr txBox="1">
            <a:spLocks/>
          </p:cNvSpPr>
          <p:nvPr/>
        </p:nvSpPr>
        <p:spPr>
          <a:xfrm>
            <a:off x="5849855" y="1819747"/>
            <a:ext cx="6087665" cy="2879002"/>
          </a:xfrm>
          <a:prstGeom prst="rect">
            <a:avLst/>
          </a:prstGeom>
          <a:ln>
            <a:solidFill>
              <a:schemeClr val="accent2"/>
            </a:solidFill>
          </a:ln>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lt-LT" dirty="0"/>
          </a:p>
        </p:txBody>
      </p:sp>
      <p:sp>
        <p:nvSpPr>
          <p:cNvPr id="4" name="Title 1">
            <a:extLst>
              <a:ext uri="{FF2B5EF4-FFF2-40B4-BE49-F238E27FC236}">
                <a16:creationId xmlns:a16="http://schemas.microsoft.com/office/drawing/2014/main" id="{5AF7D2B2-2707-D160-3C17-B0F0079FFC35}"/>
              </a:ext>
            </a:extLst>
          </p:cNvPr>
          <p:cNvSpPr txBox="1">
            <a:spLocks/>
          </p:cNvSpPr>
          <p:nvPr/>
        </p:nvSpPr>
        <p:spPr>
          <a:xfrm>
            <a:off x="681146" y="193996"/>
            <a:ext cx="6399609" cy="7305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7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solidFill>
                  <a:srgbClr val="302957"/>
                </a:solidFill>
                <a:effectLst>
                  <a:outerShdw blurRad="38100" dist="38100" dir="2700000" algn="tl">
                    <a:srgbClr val="000000">
                      <a:alpha val="43137"/>
                    </a:srgbClr>
                  </a:outerShdw>
                </a:effectLst>
                <a:latin typeface="Verdana Pro"/>
                <a:ea typeface="Verdana"/>
              </a:rPr>
              <a:t>Tinkamos išlaidos</a:t>
            </a:r>
          </a:p>
        </p:txBody>
      </p:sp>
      <p:sp>
        <p:nvSpPr>
          <p:cNvPr id="16" name="Teksto vietos rezervavimo ženklas 15">
            <a:extLst>
              <a:ext uri="{FF2B5EF4-FFF2-40B4-BE49-F238E27FC236}">
                <a16:creationId xmlns:a16="http://schemas.microsoft.com/office/drawing/2014/main" id="{254E3B1A-E11A-11A6-0276-E7FC0B1BFAC4}"/>
              </a:ext>
            </a:extLst>
          </p:cNvPr>
          <p:cNvSpPr>
            <a:spLocks noGrp="1"/>
          </p:cNvSpPr>
          <p:nvPr>
            <p:ph type="body" sz="half" idx="12"/>
          </p:nvPr>
        </p:nvSpPr>
        <p:spPr>
          <a:xfrm>
            <a:off x="6096000" y="1919335"/>
            <a:ext cx="5555810" cy="2670772"/>
          </a:xfrm>
        </p:spPr>
        <p:txBody>
          <a:bodyPr>
            <a:normAutofit fontScale="92500"/>
          </a:bodyPr>
          <a:lstStyle/>
          <a:p>
            <a:endParaRPr lang="lt-LT" dirty="0"/>
          </a:p>
          <a:p>
            <a:r>
              <a:rPr lang="lt-LT" sz="1800" b="1" dirty="0"/>
              <a:t>Tinkamos finansuoti </a:t>
            </a:r>
            <a:r>
              <a:rPr lang="lt-LT" sz="1800" dirty="0"/>
              <a:t>projekto išlaidos pagal Reglamento </a:t>
            </a:r>
            <a:r>
              <a:rPr lang="lt-LT" sz="1800" u="sng" dirty="0">
                <a:hlinkClick r:id="rId5"/>
              </a:rPr>
              <a:t>(ES) Nr. 651/2014</a:t>
            </a:r>
            <a:r>
              <a:rPr lang="lt-LT" sz="1800" dirty="0"/>
              <a:t> 36 straipsnį </a:t>
            </a:r>
            <a:r>
              <a:rPr lang="lt-LT" sz="1800" b="1" dirty="0"/>
              <a:t>yra papildomos investicijų išlaidos, nustatytos investicines išlaidas lyginant su priešingos padėties scenarijaus investicijomis</a:t>
            </a:r>
            <a:r>
              <a:rPr lang="lt-LT" sz="1800" dirty="0"/>
              <a:t>, kurios būtų vykdomos, jei pagalba nebūtų teikiama</a:t>
            </a:r>
          </a:p>
        </p:txBody>
      </p:sp>
    </p:spTree>
    <p:extLst>
      <p:ext uri="{BB962C8B-B14F-4D97-AF65-F5344CB8AC3E}">
        <p14:creationId xmlns:p14="http://schemas.microsoft.com/office/powerpoint/2010/main" val="2579601887"/>
      </p:ext>
    </p:extLst>
  </p:cSld>
  <p:clrMapOvr>
    <a:masterClrMapping/>
  </p:clrMapOvr>
</p:sld>
</file>

<file path=ppt/theme/theme1.xml><?xml version="1.0" encoding="utf-8"?>
<a:theme xmlns:a="http://schemas.openxmlformats.org/drawingml/2006/main" name="„Office“ tema">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_prezentacijos_šablonas_202207 (1).pptx" id="{B7347D3E-02AD-4013-80D6-D7102213455E}" vid="{CE3EBE1C-DBCF-403F-BA75-DA5CE8D8ABEA}"/>
    </a:ext>
  </a:extLst>
</a:theme>
</file>

<file path=ppt/theme/theme2.xml><?xml version="1.0" encoding="utf-8"?>
<a:theme xmlns:a="http://schemas.openxmlformats.org/drawingml/2006/main" name="„Office“ tema">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oStartas mokymai pareiškėjmams" id="{F355368B-A911-4DF5-A21E-D5F3A9FAD704}" vid="{014F3C14-08BB-431B-B7F1-2F902B1ECF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D9A7F16E3557754597ADF6E4F37FD247" ma:contentTypeVersion="18" ma:contentTypeDescription="Kurkite naują dokumentą." ma:contentTypeScope="" ma:versionID="46e192d82b531037016539977959da21">
  <xsd:schema xmlns:xsd="http://www.w3.org/2001/XMLSchema" xmlns:xs="http://www.w3.org/2001/XMLSchema" xmlns:p="http://schemas.microsoft.com/office/2006/metadata/properties" xmlns:ns2="7ed14601-a767-49df-87ac-319a5ad53ef2" xmlns:ns3="8fa2b46d-e0e5-4105-8197-5a0c810b9da7" targetNamespace="http://schemas.microsoft.com/office/2006/metadata/properties" ma:root="true" ma:fieldsID="4487082ce29064e27ca3025d8c969c02" ns2:_="" ns3:_="">
    <xsd:import namespace="7ed14601-a767-49df-87ac-319a5ad53ef2"/>
    <xsd:import namespace="8fa2b46d-e0e5-4105-8197-5a0c810b9d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14601-a767-49df-87ac-319a5ad53ef2"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TaxCatchAll" ma:index="16" nillable="true" ma:displayName="Taxonomy Catch All Column" ma:hidden="true" ma:list="{9666b76a-3893-4858-8f3c-9e75cdab9200}" ma:internalName="TaxCatchAll" ma:showField="CatchAllData" ma:web="7ed14601-a767-49df-87ac-319a5ad53e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a2b46d-e0e5-4105-8197-5a0c810b9d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5dc8aeb3-b9ff-4cb8-9445-a69d8f256b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d14601-a767-49df-87ac-319a5ad53ef2" xsi:nil="true"/>
    <lcf76f155ced4ddcb4097134ff3c332f xmlns="8fa2b46d-e0e5-4105-8197-5a0c810b9d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8C613F-3AB9-43D0-8FF8-8D129366E6B8}"/>
</file>

<file path=customXml/itemProps2.xml><?xml version="1.0" encoding="utf-8"?>
<ds:datastoreItem xmlns:ds="http://schemas.openxmlformats.org/officeDocument/2006/customXml" ds:itemID="{102467B7-953D-4100-B305-265CAB149068}">
  <ds:schemaRefs>
    <ds:schemaRef ds:uri="http://schemas.microsoft.com/sharepoint/v3/contenttype/forms"/>
  </ds:schemaRefs>
</ds:datastoreItem>
</file>

<file path=customXml/itemProps3.xml><?xml version="1.0" encoding="utf-8"?>
<ds:datastoreItem xmlns:ds="http://schemas.openxmlformats.org/officeDocument/2006/customXml" ds:itemID="{4A11B661-02E3-4B45-B36C-DE383B584210}">
  <ds:schemaRefs>
    <ds:schemaRef ds:uri="113f093c-f0d1-43c0-b7ae-b42bd9f0685e"/>
    <ds:schemaRef ds:uri="e46c6cd9-06e4-4088-b464-7016d6a1050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www.w3.org/XML/1998/namespace"/>
    <ds:schemaRef ds:uri="bed63639-26ed-4c26-84f5-79aa88319321"/>
    <ds:schemaRef ds:uri="7ed14601-a767-49df-87ac-319a5ad53ef2"/>
    <ds:schemaRef ds:uri="8fa2b46d-e0e5-4105-8197-5a0c810b9da7"/>
  </ds:schemaRefs>
</ds:datastoreItem>
</file>

<file path=docProps/app.xml><?xml version="1.0" encoding="utf-8"?>
<Properties xmlns="http://schemas.openxmlformats.org/officeDocument/2006/extended-properties" xmlns:vt="http://schemas.openxmlformats.org/officeDocument/2006/docPropsVTypes">
  <Template>NAUDOJIMUI IA_prezentacijos_šablonas_202207</Template>
  <TotalTime>5970</TotalTime>
  <Words>2773</Words>
  <Application>Microsoft Office PowerPoint</Application>
  <PresentationFormat>Plačiaekranė</PresentationFormat>
  <Paragraphs>284</Paragraphs>
  <Slides>22</Slides>
  <Notes>15</Notes>
  <HiddenSlides>0</HiddenSlides>
  <MMClips>0</MMClips>
  <ScaleCrop>false</ScaleCrop>
  <HeadingPairs>
    <vt:vector size="6" baseType="variant">
      <vt:variant>
        <vt:lpstr>Naudojami šriftai</vt:lpstr>
      </vt:variant>
      <vt:variant>
        <vt:i4>8</vt:i4>
      </vt:variant>
      <vt:variant>
        <vt:lpstr>Tema</vt:lpstr>
      </vt:variant>
      <vt:variant>
        <vt:i4>2</vt:i4>
      </vt:variant>
      <vt:variant>
        <vt:lpstr>Skaidrių pavadinimai</vt:lpstr>
      </vt:variant>
      <vt:variant>
        <vt:i4>22</vt:i4>
      </vt:variant>
    </vt:vector>
  </HeadingPairs>
  <TitlesOfParts>
    <vt:vector size="32" baseType="lpstr">
      <vt:lpstr>Arial</vt:lpstr>
      <vt:lpstr>Arno Pro</vt:lpstr>
      <vt:lpstr>Calibri</vt:lpstr>
      <vt:lpstr>Times New Roman</vt:lpstr>
      <vt:lpstr>Verdana</vt:lpstr>
      <vt:lpstr>Verdana   </vt:lpstr>
      <vt:lpstr>Verdana Pro</vt:lpstr>
      <vt:lpstr>Wingdings</vt:lpstr>
      <vt:lpstr>„Office“ tema</vt:lpstr>
      <vt:lpstr>„Office“ tema</vt:lpstr>
      <vt:lpstr>Alternatyvaus kuro diegimas pramonės įmonėse Kauno, Šiaulių ir Telšių regionuose</vt:lpstr>
      <vt:lpstr>„PowerPoint“ pateiktis</vt:lpstr>
      <vt:lpstr>Alternatyvaus kuro diegimas pramonės įmonėse Kauno, Šiaulių ir Telšių regionuose</vt:lpstr>
      <vt:lpstr>„PowerPoint“ pateiktis</vt:lpstr>
      <vt:lpstr>„PowerPoint“ pateiktis</vt:lpstr>
      <vt:lpstr>„PowerPoint“ pateiktis</vt:lpstr>
      <vt:lpstr>Neremtinos veiklos</vt:lpstr>
      <vt:lpstr>Reikalavimai  pareiškėjams </vt:lpstr>
      <vt:lpstr>„PowerPoint“ pateiktis</vt:lpstr>
      <vt:lpstr>„PowerPoint“ pateiktis</vt:lpstr>
      <vt:lpstr>„PowerPoint“ pateiktis</vt:lpstr>
      <vt:lpstr>„PowerPoint“ pateiktis</vt:lpstr>
      <vt:lpstr>„PowerPoint“ pateiktis</vt:lpstr>
      <vt:lpstr>„PowerPoint“ pateiktis</vt:lpstr>
      <vt:lpstr>„PowerPoint“ pateiktis</vt:lpstr>
      <vt:lpstr>      Nuosavo finansavimo užtikrinimas</vt:lpstr>
      <vt:lpstr>„PowerPoint“ pateiktis</vt:lpstr>
      <vt:lpstr>„PowerPoint“ pateiktis</vt:lpstr>
      <vt:lpstr>PĮP pateikimo tvarka </vt:lpstr>
      <vt:lpstr>„PowerPoint“ pateiktis</vt:lpstr>
      <vt:lpstr>„PowerPoint“ pateiktis</vt:lpstr>
      <vt:lpstr>„PowerPoint“ pateiktis</vt:lpstr>
    </vt:vector>
  </TitlesOfParts>
  <Company>LVPA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Pramonės įmonių investicijos į atsinaujinančius energijos išteklius</dc:title>
  <dc:creator>Rimantė Laurinavičiūtė</dc:creator>
  <cp:lastModifiedBy>Egida Kunigėlienė</cp:lastModifiedBy>
  <cp:revision>234</cp:revision>
  <dcterms:created xsi:type="dcterms:W3CDTF">2022-11-13T15:56:51Z</dcterms:created>
  <dcterms:modified xsi:type="dcterms:W3CDTF">2025-10-28T07:35:41Z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0x010100D9A7F16E3557754597ADF6E4F37FD247</vt:lpwstr>
  </property>
  <property fmtid="{D5CDD505-2E9C-101B-9397-08002B2CF9AE}" pid="3" name="MediaServiceImageTags">
    <vt:lpwstr/>
  </property>
</Properties>
</file>