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67" r:id="rId5"/>
    <p:sldId id="329" r:id="rId6"/>
    <p:sldId id="424" r:id="rId7"/>
    <p:sldId id="425" r:id="rId8"/>
    <p:sldId id="426" r:id="rId9"/>
    <p:sldId id="427" r:id="rId10"/>
    <p:sldId id="428" r:id="rId11"/>
    <p:sldId id="269" r:id="rId12"/>
    <p:sldId id="327" r:id="rId13"/>
    <p:sldId id="287" r:id="rId14"/>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91C612-8837-1322-F430-79201D7781FC}" name="Rimantė Laurinavičiūtė" initials="RL" userId="S::R.Laurinaviciute@inovacijuagentura.lt::989a420a-f922-4b33-a22c-2e55f6a15079" providerId="AD"/>
  <p188:author id="{CFFEA8B4-BAA5-8696-7210-85C8084014F6}" name="Sandra Leiburė" initials="SL" userId="S::S.Blekaityte@lvpa.lt::7162bd87-1377-4c47-a6bb-9a1670216ac8" providerId="AD"/>
  <p188:author id="{9A43F1DB-8897-3B20-C4A4-D3F9BFF39652}" name="Giedrė Indriulienė" initials="GI" userId="S::G.Indriuliene@inovacijuagentura.lt::d397dddc-946e-47fb-bbdb-ce11bee3696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857"/>
    <a:srgbClr val="0E103D"/>
    <a:srgbClr val="8280E5"/>
    <a:srgbClr val="EDE731"/>
    <a:srgbClr val="7D9CE8"/>
    <a:srgbClr val="808285"/>
    <a:srgbClr val="EEE730"/>
    <a:srgbClr val="302757"/>
    <a:srgbClr val="8C5FBE"/>
    <a:srgbClr val="0B0D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0" autoAdjust="0"/>
    <p:restoredTop sz="96283" autoAdjust="0"/>
  </p:normalViewPr>
  <p:slideViewPr>
    <p:cSldViewPr snapToGrid="0" snapToObjects="1">
      <p:cViewPr varScale="1">
        <p:scale>
          <a:sx n="62" d="100"/>
          <a:sy n="62" d="100"/>
        </p:scale>
        <p:origin x="97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87A-6D49-932F-13EE1A167B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7A-6D49-932F-13EE1A167B8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7A-6D49-932F-13EE1A167B89}"/>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30-4B4A-90C5-3A0B578C80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39E2-A64C-B91D-1E48A1A9BC9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30-4B4A-90C5-3A0B578C80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30-4B4A-90C5-3A0B578C8055}"/>
              </c:ext>
            </c:extLst>
          </c:dPt>
          <c:cat>
            <c:strRef>
              <c:f>Sheet1!$A$2:$A$5</c:f>
              <c:strCache>
                <c:ptCount val="4"/>
                <c:pt idx="0">
                  <c:v>Teksas1</c:v>
                </c:pt>
                <c:pt idx="1">
                  <c:v>Teksas2</c:v>
                </c:pt>
                <c:pt idx="2">
                  <c:v>Teksas3</c:v>
                </c:pt>
                <c:pt idx="3">
                  <c:v>Teksas14</c:v>
                </c:pt>
              </c:strCache>
            </c:strRef>
          </c:cat>
          <c:val>
            <c:numRef>
              <c:f>Sheet1!$B$2:$B$5</c:f>
              <c:numCache>
                <c:formatCode>0%</c:formatCode>
                <c:ptCount val="4"/>
                <c:pt idx="0">
                  <c:v>0.1</c:v>
                </c:pt>
                <c:pt idx="1">
                  <c:v>0.4</c:v>
                </c:pt>
                <c:pt idx="2">
                  <c:v>0.25</c:v>
                </c:pt>
                <c:pt idx="3">
                  <c:v>0.25</c:v>
                </c:pt>
              </c:numCache>
            </c:numRef>
          </c:val>
          <c:extLst>
            <c:ext xmlns:c16="http://schemas.microsoft.com/office/drawing/2014/chart" uri="{C3380CC4-5D6E-409C-BE32-E72D297353CC}">
              <c16:uniqueId val="{00000000-39E2-A64C-B91D-1E48A1A9BC9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302757"/>
              </a:solidFill>
              <a:latin typeface="Verdana" panose="020B0604030504040204" pitchFamily="34" charset="0"/>
              <a:ea typeface="Verdana" panose="020B0604030504040204" pitchFamily="34" charset="0"/>
              <a:cs typeface="Verdana" panose="020B0604030504040204" pitchFamily="34" charset="0"/>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Sheet1!$B$2:$B$5</c:f>
              <c:numCache>
                <c:formatCode>General</c:formatCode>
                <c:ptCount val="4"/>
                <c:pt idx="0" formatCode="0%">
                  <c:v>0.2</c:v>
                </c:pt>
              </c:numCache>
            </c:numRef>
          </c:val>
          <c:extLst>
            <c:ext xmlns:c16="http://schemas.microsoft.com/office/drawing/2014/chart" uri="{C3380CC4-5D6E-409C-BE32-E72D297353CC}">
              <c16:uniqueId val="{00000000-62C9-D348-83CA-2EB763199A70}"/>
            </c:ext>
          </c:extLst>
        </c:ser>
        <c:ser>
          <c:idx val="1"/>
          <c:order val="1"/>
          <c:tx>
            <c:strRef>
              <c:f>Sheet1!$C$1</c:f>
              <c:strCache>
                <c:ptCount val="1"/>
                <c:pt idx="0">
                  <c:v>Series 2</c:v>
                </c:pt>
              </c:strCache>
            </c:strRef>
          </c:tx>
          <c:spPr>
            <a:solidFill>
              <a:srgbClr val="8C5FBE"/>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Sheet1!$C$2:$C$5</c:f>
              <c:numCache>
                <c:formatCode>0%</c:formatCode>
                <c:ptCount val="4"/>
                <c:pt idx="1">
                  <c:v>0.3</c:v>
                </c:pt>
              </c:numCache>
            </c:numRef>
          </c:val>
          <c:extLst>
            <c:ext xmlns:c16="http://schemas.microsoft.com/office/drawing/2014/chart" uri="{C3380CC4-5D6E-409C-BE32-E72D297353CC}">
              <c16:uniqueId val="{00000001-62C9-D348-83CA-2EB763199A70}"/>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Sheet1!$D$2:$D$5</c:f>
              <c:numCache>
                <c:formatCode>General</c:formatCode>
                <c:ptCount val="4"/>
                <c:pt idx="2" formatCode="0%">
                  <c:v>0.5</c:v>
                </c:pt>
              </c:numCache>
            </c:numRef>
          </c:val>
          <c:extLst>
            <c:ext xmlns:c16="http://schemas.microsoft.com/office/drawing/2014/chart" uri="{C3380CC4-5D6E-409C-BE32-E72D297353CC}">
              <c16:uniqueId val="{00000002-62C9-D348-83CA-2EB763199A70}"/>
            </c:ext>
          </c:extLst>
        </c:ser>
        <c:ser>
          <c:idx val="3"/>
          <c:order val="3"/>
          <c:tx>
            <c:strRef>
              <c:f>Sheet1!$E$1</c:f>
              <c:strCache>
                <c:ptCount val="1"/>
                <c:pt idx="0">
                  <c:v>Series 32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302757"/>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Tekstas 1</c:v>
                </c:pt>
                <c:pt idx="1">
                  <c:v>Tekstas 2</c:v>
                </c:pt>
                <c:pt idx="2">
                  <c:v>Tekstas 3</c:v>
                </c:pt>
                <c:pt idx="3">
                  <c:v>Tekstas 4</c:v>
                </c:pt>
              </c:strCache>
            </c:strRef>
          </c:cat>
          <c:val>
            <c:numRef>
              <c:f>Sheet1!$E$2:$E$5</c:f>
              <c:numCache>
                <c:formatCode>General</c:formatCode>
                <c:ptCount val="4"/>
                <c:pt idx="3" formatCode="0%">
                  <c:v>0.5</c:v>
                </c:pt>
              </c:numCache>
            </c:numRef>
          </c:val>
          <c:extLst>
            <c:ext xmlns:c16="http://schemas.microsoft.com/office/drawing/2014/chart" uri="{C3380CC4-5D6E-409C-BE32-E72D297353CC}">
              <c16:uniqueId val="{00000005-62C9-D348-83CA-2EB763199A70}"/>
            </c:ext>
          </c:extLst>
        </c:ser>
        <c:dLbls>
          <c:showLegendKey val="0"/>
          <c:showVal val="0"/>
          <c:showCatName val="0"/>
          <c:showSerName val="0"/>
          <c:showPercent val="0"/>
          <c:showBubbleSize val="0"/>
        </c:dLbls>
        <c:gapWidth val="0"/>
        <c:overlap val="74"/>
        <c:axId val="661620096"/>
        <c:axId val="661473104"/>
      </c:barChart>
      <c:catAx>
        <c:axId val="66162009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302757"/>
                </a:solidFill>
                <a:latin typeface="+mn-lt"/>
                <a:ea typeface="+mn-ea"/>
                <a:cs typeface="+mn-cs"/>
              </a:defRPr>
            </a:pPr>
            <a:endParaRPr lang="lt-LT"/>
          </a:p>
        </c:txPr>
        <c:crossAx val="661473104"/>
        <c:crosses val="autoZero"/>
        <c:auto val="1"/>
        <c:lblAlgn val="ctr"/>
        <c:lblOffset val="100"/>
        <c:noMultiLvlLbl val="0"/>
      </c:catAx>
      <c:valAx>
        <c:axId val="661473104"/>
        <c:scaling>
          <c:orientation val="minMax"/>
        </c:scaling>
        <c:delete val="1"/>
        <c:axPos val="l"/>
        <c:numFmt formatCode="0%" sourceLinked="1"/>
        <c:majorTickMark val="out"/>
        <c:minorTickMark val="none"/>
        <c:tickLblPos val="nextTo"/>
        <c:crossAx val="6616200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BF8873-D6DD-4E18-A65D-04D830BAC93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A3C3990-B4CC-4058-820C-26269B64DC87}">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mokėjimo prašymas gali būti teikiamas pasirašius projekto sutartį ir (arba) viso projekto įgyvendinimo metu, jeigu jis yra numatytas projekto sutartyje (PAFT 153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06C9C0EF-50D2-4DF4-8262-8375C4BC76BE}" type="parTrans" cxnId="{7F0DA5A8-2830-4A45-A900-F6F41C80868E}">
      <dgm:prSet/>
      <dgm:spPr/>
      <dgm:t>
        <a:bodyPr/>
        <a:lstStyle/>
        <a:p>
          <a:endParaRPr lang="en-US"/>
        </a:p>
      </dgm:t>
    </dgm:pt>
    <dgm:pt modelId="{5788D73E-C8AE-4B0E-97B4-263611412F1B}" type="sibTrans" cxnId="{7F0DA5A8-2830-4A45-A900-F6F41C80868E}">
      <dgm:prSet/>
      <dgm:spPr/>
      <dgm:t>
        <a:bodyPr/>
        <a:lstStyle/>
        <a:p>
          <a:endParaRPr lang="en-US"/>
        </a:p>
      </dgm:t>
    </dgm:pt>
    <dgm:pt modelId="{7E7C2E05-1F78-4839-9FDD-8247AC5178C8}">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Didžiausia galima projekto vykdytojui išmokėta ir neįvertinta avanso suma – 30 procentų projektui įgyvendinti skirtos projekto finansavimo lėšų sumos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EBDABD2D-00DA-4ADF-954D-82DBDC05F333}" type="parTrans" cxnId="{291EECFE-681F-4CAB-9F00-100951CD3CA0}">
      <dgm:prSet/>
      <dgm:spPr/>
      <dgm:t>
        <a:bodyPr/>
        <a:lstStyle/>
        <a:p>
          <a:endParaRPr lang="en-US"/>
        </a:p>
      </dgm:t>
    </dgm:pt>
    <dgm:pt modelId="{FD821A6B-7025-42F2-9691-2860891E0841}" type="sibTrans" cxnId="{291EECFE-681F-4CAB-9F00-100951CD3CA0}">
      <dgm:prSet/>
      <dgm:spPr/>
      <dgm:t>
        <a:bodyPr/>
        <a:lstStyle/>
        <a:p>
          <a:endParaRPr lang="en-US"/>
        </a:p>
      </dgm:t>
    </dgm:pt>
    <dgm:pt modelId="{29E91D0F-F950-4040-8B8A-8569FEA4EF0C}">
      <dgm:prSet custT="1"/>
      <dgm:spPr/>
      <dgm:t>
        <a:bodyPr/>
        <a:lstStyle/>
        <a:p>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Administruojančioji institucija gali nustatyti, didesnį nei 30 procentų avanso poreikį projektui įgyvendinti skirtos projekto finansavimo lėšų sumos. </a:t>
          </a:r>
          <a:r>
            <a:rPr lang="lt-LT" sz="2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SVARBU</a:t>
          </a: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dalis, kuri viršija 30 procentų, turi būti įskaitoma ne vėliau kaip per 70 darbo dienų.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853E854F-0BBC-4761-B610-34C15EB8FBF1}" type="parTrans" cxnId="{5ABD3688-1469-454E-8583-DF1D8ABB50CD}">
      <dgm:prSet/>
      <dgm:spPr/>
      <dgm:t>
        <a:bodyPr/>
        <a:lstStyle/>
        <a:p>
          <a:endParaRPr lang="en-US"/>
        </a:p>
      </dgm:t>
    </dgm:pt>
    <dgm:pt modelId="{2342F66F-2BD1-411D-AB11-1B122EFDF669}" type="sibTrans" cxnId="{5ABD3688-1469-454E-8583-DF1D8ABB50CD}">
      <dgm:prSet/>
      <dgm:spPr/>
      <dgm:t>
        <a:bodyPr/>
        <a:lstStyle/>
        <a:p>
          <a:endParaRPr lang="en-US"/>
        </a:p>
      </dgm:t>
    </dgm:pt>
    <dgm:pt modelId="{5D08C8BD-54BF-4279-9BC1-5E1C8BEBB9BF}" type="pres">
      <dgm:prSet presAssocID="{93BF8873-D6DD-4E18-A65D-04D830BAC935}" presName="vert0" presStyleCnt="0">
        <dgm:presLayoutVars>
          <dgm:dir/>
          <dgm:animOne val="branch"/>
          <dgm:animLvl val="lvl"/>
        </dgm:presLayoutVars>
      </dgm:prSet>
      <dgm:spPr/>
    </dgm:pt>
    <dgm:pt modelId="{CA103F0B-BED1-4951-A58C-E4089BC7B287}" type="pres">
      <dgm:prSet presAssocID="{5A3C3990-B4CC-4058-820C-26269B64DC87}" presName="thickLine" presStyleLbl="alignNode1" presStyleIdx="0" presStyleCnt="3"/>
      <dgm:spPr/>
    </dgm:pt>
    <dgm:pt modelId="{54C3C40A-3BE1-45FC-8210-C80201ED1293}" type="pres">
      <dgm:prSet presAssocID="{5A3C3990-B4CC-4058-820C-26269B64DC87}" presName="horz1" presStyleCnt="0"/>
      <dgm:spPr/>
    </dgm:pt>
    <dgm:pt modelId="{4AF531B9-9D6A-482A-A502-3AB861FB719C}" type="pres">
      <dgm:prSet presAssocID="{5A3C3990-B4CC-4058-820C-26269B64DC87}" presName="tx1" presStyleLbl="revTx" presStyleIdx="0" presStyleCnt="3"/>
      <dgm:spPr/>
    </dgm:pt>
    <dgm:pt modelId="{C73D03C0-51B9-4BED-92F2-DD8DEEC492E0}" type="pres">
      <dgm:prSet presAssocID="{5A3C3990-B4CC-4058-820C-26269B64DC87}" presName="vert1" presStyleCnt="0"/>
      <dgm:spPr/>
    </dgm:pt>
    <dgm:pt modelId="{515B9C59-7D81-4B17-98DD-ED8B3F226FB2}" type="pres">
      <dgm:prSet presAssocID="{7E7C2E05-1F78-4839-9FDD-8247AC5178C8}" presName="thickLine" presStyleLbl="alignNode1" presStyleIdx="1" presStyleCnt="3"/>
      <dgm:spPr/>
    </dgm:pt>
    <dgm:pt modelId="{5CCF300A-30E6-46E7-8F6E-720383B52CA4}" type="pres">
      <dgm:prSet presAssocID="{7E7C2E05-1F78-4839-9FDD-8247AC5178C8}" presName="horz1" presStyleCnt="0"/>
      <dgm:spPr/>
    </dgm:pt>
    <dgm:pt modelId="{46987B70-4F26-44E8-86E9-5371772ADF26}" type="pres">
      <dgm:prSet presAssocID="{7E7C2E05-1F78-4839-9FDD-8247AC5178C8}" presName="tx1" presStyleLbl="revTx" presStyleIdx="1" presStyleCnt="3"/>
      <dgm:spPr/>
    </dgm:pt>
    <dgm:pt modelId="{89D33B30-7507-4124-ACCF-419BE0ED4B2B}" type="pres">
      <dgm:prSet presAssocID="{7E7C2E05-1F78-4839-9FDD-8247AC5178C8}" presName="vert1" presStyleCnt="0"/>
      <dgm:spPr/>
    </dgm:pt>
    <dgm:pt modelId="{94AA0846-E685-4364-B6DC-9EEFC263BF1E}" type="pres">
      <dgm:prSet presAssocID="{29E91D0F-F950-4040-8B8A-8569FEA4EF0C}" presName="thickLine" presStyleLbl="alignNode1" presStyleIdx="2" presStyleCnt="3"/>
      <dgm:spPr/>
    </dgm:pt>
    <dgm:pt modelId="{A04F61B7-2D15-45BE-B3FB-25DE2A790EBA}" type="pres">
      <dgm:prSet presAssocID="{29E91D0F-F950-4040-8B8A-8569FEA4EF0C}" presName="horz1" presStyleCnt="0"/>
      <dgm:spPr/>
    </dgm:pt>
    <dgm:pt modelId="{51C74D31-751A-4AB0-B97E-A47BB1C94574}" type="pres">
      <dgm:prSet presAssocID="{29E91D0F-F950-4040-8B8A-8569FEA4EF0C}" presName="tx1" presStyleLbl="revTx" presStyleIdx="2" presStyleCnt="3"/>
      <dgm:spPr/>
    </dgm:pt>
    <dgm:pt modelId="{3EAA68E2-1C54-48D7-97EE-5D00933A3F9B}" type="pres">
      <dgm:prSet presAssocID="{29E91D0F-F950-4040-8B8A-8569FEA4EF0C}" presName="vert1" presStyleCnt="0"/>
      <dgm:spPr/>
    </dgm:pt>
  </dgm:ptLst>
  <dgm:cxnLst>
    <dgm:cxn modelId="{65230400-7B94-4DD1-BB31-50F6AF993E51}" type="presOf" srcId="{5A3C3990-B4CC-4058-820C-26269B64DC87}" destId="{4AF531B9-9D6A-482A-A502-3AB861FB719C}" srcOrd="0" destOrd="0" presId="urn:microsoft.com/office/officeart/2008/layout/LinedList"/>
    <dgm:cxn modelId="{EEA1842B-9224-4CC8-B760-951A70BEE49D}" type="presOf" srcId="{93BF8873-D6DD-4E18-A65D-04D830BAC935}" destId="{5D08C8BD-54BF-4279-9BC1-5E1C8BEBB9BF}" srcOrd="0" destOrd="0" presId="urn:microsoft.com/office/officeart/2008/layout/LinedList"/>
    <dgm:cxn modelId="{5ABD3688-1469-454E-8583-DF1D8ABB50CD}" srcId="{93BF8873-D6DD-4E18-A65D-04D830BAC935}" destId="{29E91D0F-F950-4040-8B8A-8569FEA4EF0C}" srcOrd="2" destOrd="0" parTransId="{853E854F-0BBC-4761-B610-34C15EB8FBF1}" sibTransId="{2342F66F-2BD1-411D-AB11-1B122EFDF669}"/>
    <dgm:cxn modelId="{7F0DA5A8-2830-4A45-A900-F6F41C80868E}" srcId="{93BF8873-D6DD-4E18-A65D-04D830BAC935}" destId="{5A3C3990-B4CC-4058-820C-26269B64DC87}" srcOrd="0" destOrd="0" parTransId="{06C9C0EF-50D2-4DF4-8262-8375C4BC76BE}" sibTransId="{5788D73E-C8AE-4B0E-97B4-263611412F1B}"/>
    <dgm:cxn modelId="{DAEE98C0-3177-4D6C-80B2-1809E012CC5B}" type="presOf" srcId="{29E91D0F-F950-4040-8B8A-8569FEA4EF0C}" destId="{51C74D31-751A-4AB0-B97E-A47BB1C94574}" srcOrd="0" destOrd="0" presId="urn:microsoft.com/office/officeart/2008/layout/LinedList"/>
    <dgm:cxn modelId="{F2B382CB-CF68-4ADE-8CE5-88F5CB9BCED6}" type="presOf" srcId="{7E7C2E05-1F78-4839-9FDD-8247AC5178C8}" destId="{46987B70-4F26-44E8-86E9-5371772ADF26}" srcOrd="0" destOrd="0" presId="urn:microsoft.com/office/officeart/2008/layout/LinedList"/>
    <dgm:cxn modelId="{291EECFE-681F-4CAB-9F00-100951CD3CA0}" srcId="{93BF8873-D6DD-4E18-A65D-04D830BAC935}" destId="{7E7C2E05-1F78-4839-9FDD-8247AC5178C8}" srcOrd="1" destOrd="0" parTransId="{EBDABD2D-00DA-4ADF-954D-82DBDC05F333}" sibTransId="{FD821A6B-7025-42F2-9691-2860891E0841}"/>
    <dgm:cxn modelId="{DEB67C28-9DE8-40CE-A0A7-9AC2E99A6D60}" type="presParOf" srcId="{5D08C8BD-54BF-4279-9BC1-5E1C8BEBB9BF}" destId="{CA103F0B-BED1-4951-A58C-E4089BC7B287}" srcOrd="0" destOrd="0" presId="urn:microsoft.com/office/officeart/2008/layout/LinedList"/>
    <dgm:cxn modelId="{752B9BD4-CA18-4775-9D2B-4F9C1A20BAC6}" type="presParOf" srcId="{5D08C8BD-54BF-4279-9BC1-5E1C8BEBB9BF}" destId="{54C3C40A-3BE1-45FC-8210-C80201ED1293}" srcOrd="1" destOrd="0" presId="urn:microsoft.com/office/officeart/2008/layout/LinedList"/>
    <dgm:cxn modelId="{6D70D970-65FD-48EA-A155-421D117211E6}" type="presParOf" srcId="{54C3C40A-3BE1-45FC-8210-C80201ED1293}" destId="{4AF531B9-9D6A-482A-A502-3AB861FB719C}" srcOrd="0" destOrd="0" presId="urn:microsoft.com/office/officeart/2008/layout/LinedList"/>
    <dgm:cxn modelId="{18AD701E-9118-4948-AE07-CFA06F5ADFB1}" type="presParOf" srcId="{54C3C40A-3BE1-45FC-8210-C80201ED1293}" destId="{C73D03C0-51B9-4BED-92F2-DD8DEEC492E0}" srcOrd="1" destOrd="0" presId="urn:microsoft.com/office/officeart/2008/layout/LinedList"/>
    <dgm:cxn modelId="{C102D95D-D0F3-4F2C-BC44-FA4E53D45B21}" type="presParOf" srcId="{5D08C8BD-54BF-4279-9BC1-5E1C8BEBB9BF}" destId="{515B9C59-7D81-4B17-98DD-ED8B3F226FB2}" srcOrd="2" destOrd="0" presId="urn:microsoft.com/office/officeart/2008/layout/LinedList"/>
    <dgm:cxn modelId="{E75FF5C0-64DC-421B-A5F2-D023988B4D89}" type="presParOf" srcId="{5D08C8BD-54BF-4279-9BC1-5E1C8BEBB9BF}" destId="{5CCF300A-30E6-46E7-8F6E-720383B52CA4}" srcOrd="3" destOrd="0" presId="urn:microsoft.com/office/officeart/2008/layout/LinedList"/>
    <dgm:cxn modelId="{3254B7C7-020D-438D-B978-3AE3EA741D67}" type="presParOf" srcId="{5CCF300A-30E6-46E7-8F6E-720383B52CA4}" destId="{46987B70-4F26-44E8-86E9-5371772ADF26}" srcOrd="0" destOrd="0" presId="urn:microsoft.com/office/officeart/2008/layout/LinedList"/>
    <dgm:cxn modelId="{1417CB67-50A1-4020-A26D-C9AD05D446EE}" type="presParOf" srcId="{5CCF300A-30E6-46E7-8F6E-720383B52CA4}" destId="{89D33B30-7507-4124-ACCF-419BE0ED4B2B}" srcOrd="1" destOrd="0" presId="urn:microsoft.com/office/officeart/2008/layout/LinedList"/>
    <dgm:cxn modelId="{BBD21990-A40F-47A4-A4D4-205B23C55FB6}" type="presParOf" srcId="{5D08C8BD-54BF-4279-9BC1-5E1C8BEBB9BF}" destId="{94AA0846-E685-4364-B6DC-9EEFC263BF1E}" srcOrd="4" destOrd="0" presId="urn:microsoft.com/office/officeart/2008/layout/LinedList"/>
    <dgm:cxn modelId="{23AF49EE-EE55-4460-BDB8-58DA9C87BB32}" type="presParOf" srcId="{5D08C8BD-54BF-4279-9BC1-5E1C8BEBB9BF}" destId="{A04F61B7-2D15-45BE-B3FB-25DE2A790EBA}" srcOrd="5" destOrd="0" presId="urn:microsoft.com/office/officeart/2008/layout/LinedList"/>
    <dgm:cxn modelId="{D595AEC4-137A-4693-9EC9-379194B8AF93}" type="presParOf" srcId="{A04F61B7-2D15-45BE-B3FB-25DE2A790EBA}" destId="{51C74D31-751A-4AB0-B97E-A47BB1C94574}" srcOrd="0" destOrd="0" presId="urn:microsoft.com/office/officeart/2008/layout/LinedList"/>
    <dgm:cxn modelId="{04A69D10-3D9D-4D94-B1FC-E02D985DC615}" type="presParOf" srcId="{A04F61B7-2D15-45BE-B3FB-25DE2A790EBA}" destId="{3EAA68E2-1C54-48D7-97EE-5D00933A3F9B}"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BF8873-D6DD-4E18-A65D-04D830BAC93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A3C3990-B4CC-4058-820C-26269B64DC87}">
      <dgm:prSet custT="1"/>
      <dgm:spPr/>
      <dgm:t>
        <a:bodyPr/>
        <a:lstStyle/>
        <a:p>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išmokėjimui projekto vykdytojas turi pateikti banko atsiskaitomosios sąskaitos, atidarytos projekto lėšų apskaitai, numerį ir dokumentus, pagrindžiančius, kad nurodyta atsiskaitomoji sąskaita atidaryta projekto vykdytojo vardu</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06C9C0EF-50D2-4DF4-8262-8375C4BC76BE}" type="parTrans" cxnId="{7F0DA5A8-2830-4A45-A900-F6F41C80868E}">
      <dgm:prSet/>
      <dgm:spPr/>
      <dgm:t>
        <a:bodyPr/>
        <a:lstStyle/>
        <a:p>
          <a:endParaRPr lang="en-US"/>
        </a:p>
      </dgm:t>
    </dgm:pt>
    <dgm:pt modelId="{5788D73E-C8AE-4B0E-97B4-263611412F1B}" type="sibTrans" cxnId="{7F0DA5A8-2830-4A45-A900-F6F41C80868E}">
      <dgm:prSet/>
      <dgm:spPr/>
      <dgm:t>
        <a:bodyPr/>
        <a:lstStyle/>
        <a:p>
          <a:endParaRPr lang="en-US"/>
        </a:p>
      </dgm:t>
    </dgm:pt>
    <dgm:pt modelId="{7E7C2E05-1F78-4839-9FDD-8247AC5178C8}">
      <dgm:prSet custT="1"/>
      <dgm:spPr/>
      <dgm:t>
        <a:bodyPr/>
        <a:lstStyle/>
        <a:p>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Projekto vykdytojas turi pateikti avanso draudimo dokumentą – Lietuvos banko prižiūrimos finansų įstaigos ar draudimo įmonės garantiją, laidavimo raštą arba laidavimo draudimo raštą dėl avanso dalies, kuri viršija 100 000 (vieną šimtą tūkstančių) eurų.  (PAFT 157 p.)</a:t>
          </a:r>
        </a:p>
        <a:p>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draudimo dokumente nurodytas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naudos gavėjas - Ministerija skyrusi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projekto vykdytojui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finansavimą</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o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draudėjas – projekto vykdytojas</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draudimo dokumente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turi būti nurodyta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draudimo suma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ir galiojimo terminas.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Jei iki avanso draudimo dokumento galiojimo pabaigos likus 5 darbo dienoms projekto vykdytojas nepateikia veiklos ataskaitos</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su kuria prašoma galutinai įvertinti turimą avansą,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arba pratęsto avanso draudimo dokumento</a:t>
          </a:r>
          <a:r>
            <a:rPr lang="lt-LT" sz="1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ar naujo avanso draudimo dokumento administruojančioji institucija gali inicijuoti avansu išmokėtų lėšų susigrąžinimo procedūras.</a:t>
          </a:r>
          <a:endParaRPr lang="en-US"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EBDABD2D-00DA-4ADF-954D-82DBDC05F333}" type="parTrans" cxnId="{291EECFE-681F-4CAB-9F00-100951CD3CA0}">
      <dgm:prSet/>
      <dgm:spPr/>
      <dgm:t>
        <a:bodyPr/>
        <a:lstStyle/>
        <a:p>
          <a:endParaRPr lang="en-US"/>
        </a:p>
      </dgm:t>
    </dgm:pt>
    <dgm:pt modelId="{FD821A6B-7025-42F2-9691-2860891E0841}" type="sibTrans" cxnId="{291EECFE-681F-4CAB-9F00-100951CD3CA0}">
      <dgm:prSet/>
      <dgm:spPr/>
      <dgm:t>
        <a:bodyPr/>
        <a:lstStyle/>
        <a:p>
          <a:endParaRPr lang="en-US"/>
        </a:p>
      </dgm:t>
    </dgm:pt>
    <dgm:pt modelId="{90C51824-7471-406A-A1BE-9512E72B8ADB}">
      <dgm:prSet custT="1"/>
      <dgm:spPr/>
      <dgm:t>
        <a:bodyPr/>
        <a:lstStyle/>
        <a:p>
          <a:pPr>
            <a:buClr>
              <a:srgbClr val="000000"/>
            </a:buClr>
            <a:buSzPts val="1000"/>
            <a:buFont typeface="+mj-lt"/>
            <a:buAutoNum type="arabicPeriod"/>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Su veiklos ataskaita planuojamų patirti išlaidų sumų pagrindimo dokumentus (sutartys, sąskaitos, skaičiavimai ir pan.)</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gm:t>
    </dgm:pt>
    <dgm:pt modelId="{26F2954F-D469-4800-A062-8CE088627AC3}" type="parTrans" cxnId="{02B906EE-1A29-40DC-893D-0C40B1424AB5}">
      <dgm:prSet/>
      <dgm:spPr/>
      <dgm:t>
        <a:bodyPr/>
        <a:lstStyle/>
        <a:p>
          <a:endParaRPr lang="lt-LT"/>
        </a:p>
      </dgm:t>
    </dgm:pt>
    <dgm:pt modelId="{90546A70-B5D4-4047-9BA4-384912982475}" type="sibTrans" cxnId="{02B906EE-1A29-40DC-893D-0C40B1424AB5}">
      <dgm:prSet/>
      <dgm:spPr/>
      <dgm:t>
        <a:bodyPr/>
        <a:lstStyle/>
        <a:p>
          <a:endParaRPr lang="lt-LT"/>
        </a:p>
      </dgm:t>
    </dgm:pt>
    <dgm:pt modelId="{5D08C8BD-54BF-4279-9BC1-5E1C8BEBB9BF}" type="pres">
      <dgm:prSet presAssocID="{93BF8873-D6DD-4E18-A65D-04D830BAC935}" presName="vert0" presStyleCnt="0">
        <dgm:presLayoutVars>
          <dgm:dir/>
          <dgm:animOne val="branch"/>
          <dgm:animLvl val="lvl"/>
        </dgm:presLayoutVars>
      </dgm:prSet>
      <dgm:spPr/>
    </dgm:pt>
    <dgm:pt modelId="{CA103F0B-BED1-4951-A58C-E4089BC7B287}" type="pres">
      <dgm:prSet presAssocID="{5A3C3990-B4CC-4058-820C-26269B64DC87}" presName="thickLine" presStyleLbl="alignNode1" presStyleIdx="0" presStyleCnt="3"/>
      <dgm:spPr/>
    </dgm:pt>
    <dgm:pt modelId="{54C3C40A-3BE1-45FC-8210-C80201ED1293}" type="pres">
      <dgm:prSet presAssocID="{5A3C3990-B4CC-4058-820C-26269B64DC87}" presName="horz1" presStyleCnt="0"/>
      <dgm:spPr/>
    </dgm:pt>
    <dgm:pt modelId="{4AF531B9-9D6A-482A-A502-3AB861FB719C}" type="pres">
      <dgm:prSet presAssocID="{5A3C3990-B4CC-4058-820C-26269B64DC87}" presName="tx1" presStyleLbl="revTx" presStyleIdx="0" presStyleCnt="3" custScaleY="46630"/>
      <dgm:spPr/>
    </dgm:pt>
    <dgm:pt modelId="{C73D03C0-51B9-4BED-92F2-DD8DEEC492E0}" type="pres">
      <dgm:prSet presAssocID="{5A3C3990-B4CC-4058-820C-26269B64DC87}" presName="vert1" presStyleCnt="0"/>
      <dgm:spPr/>
    </dgm:pt>
    <dgm:pt modelId="{3DEF8C26-934F-45FF-8027-4F75AEA33416}" type="pres">
      <dgm:prSet presAssocID="{90C51824-7471-406A-A1BE-9512E72B8ADB}" presName="thickLine" presStyleLbl="alignNode1" presStyleIdx="1" presStyleCnt="3"/>
      <dgm:spPr/>
    </dgm:pt>
    <dgm:pt modelId="{132A6338-E1F0-4A41-8F5F-5167FB88E63E}" type="pres">
      <dgm:prSet presAssocID="{90C51824-7471-406A-A1BE-9512E72B8ADB}" presName="horz1" presStyleCnt="0"/>
      <dgm:spPr/>
    </dgm:pt>
    <dgm:pt modelId="{62841EF8-2A42-424E-8096-B2CF16541199}" type="pres">
      <dgm:prSet presAssocID="{90C51824-7471-406A-A1BE-9512E72B8ADB}" presName="tx1" presStyleLbl="revTx" presStyleIdx="1" presStyleCnt="3" custScaleY="30825"/>
      <dgm:spPr/>
    </dgm:pt>
    <dgm:pt modelId="{C886E252-70BA-482D-9141-51BF4F863898}" type="pres">
      <dgm:prSet presAssocID="{90C51824-7471-406A-A1BE-9512E72B8ADB}" presName="vert1" presStyleCnt="0"/>
      <dgm:spPr/>
    </dgm:pt>
    <dgm:pt modelId="{515B9C59-7D81-4B17-98DD-ED8B3F226FB2}" type="pres">
      <dgm:prSet presAssocID="{7E7C2E05-1F78-4839-9FDD-8247AC5178C8}" presName="thickLine" presStyleLbl="alignNode1" presStyleIdx="2" presStyleCnt="3"/>
      <dgm:spPr/>
    </dgm:pt>
    <dgm:pt modelId="{5CCF300A-30E6-46E7-8F6E-720383B52CA4}" type="pres">
      <dgm:prSet presAssocID="{7E7C2E05-1F78-4839-9FDD-8247AC5178C8}" presName="horz1" presStyleCnt="0"/>
      <dgm:spPr/>
    </dgm:pt>
    <dgm:pt modelId="{46987B70-4F26-44E8-86E9-5371772ADF26}" type="pres">
      <dgm:prSet presAssocID="{7E7C2E05-1F78-4839-9FDD-8247AC5178C8}" presName="tx1" presStyleLbl="revTx" presStyleIdx="2" presStyleCnt="3"/>
      <dgm:spPr/>
    </dgm:pt>
    <dgm:pt modelId="{89D33B30-7507-4124-ACCF-419BE0ED4B2B}" type="pres">
      <dgm:prSet presAssocID="{7E7C2E05-1F78-4839-9FDD-8247AC5178C8}" presName="vert1" presStyleCnt="0"/>
      <dgm:spPr/>
    </dgm:pt>
  </dgm:ptLst>
  <dgm:cxnLst>
    <dgm:cxn modelId="{65230400-7B94-4DD1-BB31-50F6AF993E51}" type="presOf" srcId="{5A3C3990-B4CC-4058-820C-26269B64DC87}" destId="{4AF531B9-9D6A-482A-A502-3AB861FB719C}" srcOrd="0" destOrd="0" presId="urn:microsoft.com/office/officeart/2008/layout/LinedList"/>
    <dgm:cxn modelId="{EEA1842B-9224-4CC8-B760-951A70BEE49D}" type="presOf" srcId="{93BF8873-D6DD-4E18-A65D-04D830BAC935}" destId="{5D08C8BD-54BF-4279-9BC1-5E1C8BEBB9BF}" srcOrd="0" destOrd="0" presId="urn:microsoft.com/office/officeart/2008/layout/LinedList"/>
    <dgm:cxn modelId="{7F0DA5A8-2830-4A45-A900-F6F41C80868E}" srcId="{93BF8873-D6DD-4E18-A65D-04D830BAC935}" destId="{5A3C3990-B4CC-4058-820C-26269B64DC87}" srcOrd="0" destOrd="0" parTransId="{06C9C0EF-50D2-4DF4-8262-8375C4BC76BE}" sibTransId="{5788D73E-C8AE-4B0E-97B4-263611412F1B}"/>
    <dgm:cxn modelId="{3592E6C5-A24E-4171-8866-7EA2D4E44D70}" type="presOf" srcId="{90C51824-7471-406A-A1BE-9512E72B8ADB}" destId="{62841EF8-2A42-424E-8096-B2CF16541199}" srcOrd="0" destOrd="0" presId="urn:microsoft.com/office/officeart/2008/layout/LinedList"/>
    <dgm:cxn modelId="{F2B382CB-CF68-4ADE-8CE5-88F5CB9BCED6}" type="presOf" srcId="{7E7C2E05-1F78-4839-9FDD-8247AC5178C8}" destId="{46987B70-4F26-44E8-86E9-5371772ADF26}" srcOrd="0" destOrd="0" presId="urn:microsoft.com/office/officeart/2008/layout/LinedList"/>
    <dgm:cxn modelId="{02B906EE-1A29-40DC-893D-0C40B1424AB5}" srcId="{93BF8873-D6DD-4E18-A65D-04D830BAC935}" destId="{90C51824-7471-406A-A1BE-9512E72B8ADB}" srcOrd="1" destOrd="0" parTransId="{26F2954F-D469-4800-A062-8CE088627AC3}" sibTransId="{90546A70-B5D4-4047-9BA4-384912982475}"/>
    <dgm:cxn modelId="{291EECFE-681F-4CAB-9F00-100951CD3CA0}" srcId="{93BF8873-D6DD-4E18-A65D-04D830BAC935}" destId="{7E7C2E05-1F78-4839-9FDD-8247AC5178C8}" srcOrd="2" destOrd="0" parTransId="{EBDABD2D-00DA-4ADF-954D-82DBDC05F333}" sibTransId="{FD821A6B-7025-42F2-9691-2860891E0841}"/>
    <dgm:cxn modelId="{DEB67C28-9DE8-40CE-A0A7-9AC2E99A6D60}" type="presParOf" srcId="{5D08C8BD-54BF-4279-9BC1-5E1C8BEBB9BF}" destId="{CA103F0B-BED1-4951-A58C-E4089BC7B287}" srcOrd="0" destOrd="0" presId="urn:microsoft.com/office/officeart/2008/layout/LinedList"/>
    <dgm:cxn modelId="{752B9BD4-CA18-4775-9D2B-4F9C1A20BAC6}" type="presParOf" srcId="{5D08C8BD-54BF-4279-9BC1-5E1C8BEBB9BF}" destId="{54C3C40A-3BE1-45FC-8210-C80201ED1293}" srcOrd="1" destOrd="0" presId="urn:microsoft.com/office/officeart/2008/layout/LinedList"/>
    <dgm:cxn modelId="{6D70D970-65FD-48EA-A155-421D117211E6}" type="presParOf" srcId="{54C3C40A-3BE1-45FC-8210-C80201ED1293}" destId="{4AF531B9-9D6A-482A-A502-3AB861FB719C}" srcOrd="0" destOrd="0" presId="urn:microsoft.com/office/officeart/2008/layout/LinedList"/>
    <dgm:cxn modelId="{18AD701E-9118-4948-AE07-CFA06F5ADFB1}" type="presParOf" srcId="{54C3C40A-3BE1-45FC-8210-C80201ED1293}" destId="{C73D03C0-51B9-4BED-92F2-DD8DEEC492E0}" srcOrd="1" destOrd="0" presId="urn:microsoft.com/office/officeart/2008/layout/LinedList"/>
    <dgm:cxn modelId="{1945B4E5-68AD-44EF-B50D-BDFA38C01904}" type="presParOf" srcId="{5D08C8BD-54BF-4279-9BC1-5E1C8BEBB9BF}" destId="{3DEF8C26-934F-45FF-8027-4F75AEA33416}" srcOrd="2" destOrd="0" presId="urn:microsoft.com/office/officeart/2008/layout/LinedList"/>
    <dgm:cxn modelId="{F9AEC25D-14FB-4096-90BE-A8634613CE94}" type="presParOf" srcId="{5D08C8BD-54BF-4279-9BC1-5E1C8BEBB9BF}" destId="{132A6338-E1F0-4A41-8F5F-5167FB88E63E}" srcOrd="3" destOrd="0" presId="urn:microsoft.com/office/officeart/2008/layout/LinedList"/>
    <dgm:cxn modelId="{A1EF2836-804D-43E6-B70F-F8087A9B4CBB}" type="presParOf" srcId="{132A6338-E1F0-4A41-8F5F-5167FB88E63E}" destId="{62841EF8-2A42-424E-8096-B2CF16541199}" srcOrd="0" destOrd="0" presId="urn:microsoft.com/office/officeart/2008/layout/LinedList"/>
    <dgm:cxn modelId="{557A6F86-B389-4285-AFA3-D16CCE7E1852}" type="presParOf" srcId="{132A6338-E1F0-4A41-8F5F-5167FB88E63E}" destId="{C886E252-70BA-482D-9141-51BF4F863898}" srcOrd="1" destOrd="0" presId="urn:microsoft.com/office/officeart/2008/layout/LinedList"/>
    <dgm:cxn modelId="{C102D95D-D0F3-4F2C-BC44-FA4E53D45B21}" type="presParOf" srcId="{5D08C8BD-54BF-4279-9BC1-5E1C8BEBB9BF}" destId="{515B9C59-7D81-4B17-98DD-ED8B3F226FB2}" srcOrd="4" destOrd="0" presId="urn:microsoft.com/office/officeart/2008/layout/LinedList"/>
    <dgm:cxn modelId="{E75FF5C0-64DC-421B-A5F2-D023988B4D89}" type="presParOf" srcId="{5D08C8BD-54BF-4279-9BC1-5E1C8BEBB9BF}" destId="{5CCF300A-30E6-46E7-8F6E-720383B52CA4}" srcOrd="5" destOrd="0" presId="urn:microsoft.com/office/officeart/2008/layout/LinedList"/>
    <dgm:cxn modelId="{3254B7C7-020D-438D-B978-3AE3EA741D67}" type="presParOf" srcId="{5CCF300A-30E6-46E7-8F6E-720383B52CA4}" destId="{46987B70-4F26-44E8-86E9-5371772ADF26}" srcOrd="0" destOrd="0" presId="urn:microsoft.com/office/officeart/2008/layout/LinedList"/>
    <dgm:cxn modelId="{1417CB67-50A1-4020-A26D-C9AD05D446EE}" type="presParOf" srcId="{5CCF300A-30E6-46E7-8F6E-720383B52CA4}" destId="{89D33B30-7507-4124-ACCF-419BE0ED4B2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03F0B-BED1-4951-A58C-E4089BC7B287}">
      <dsp:nvSpPr>
        <dsp:cNvPr id="0" name=""/>
        <dsp:cNvSpPr/>
      </dsp:nvSpPr>
      <dsp:spPr>
        <a:xfrm>
          <a:off x="0" y="2661"/>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F531B9-9D6A-482A-A502-3AB861FB719C}">
      <dsp:nvSpPr>
        <dsp:cNvPr id="0" name=""/>
        <dsp:cNvSpPr/>
      </dsp:nvSpPr>
      <dsp:spPr>
        <a:xfrm>
          <a:off x="0" y="2661"/>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mokėjimo prašymas gali būti teikiamas pasirašius projekto sutartį ir (arba) viso projekto įgyvendinimo metu, jeigu jis yra numatytas projekto sutartyje (PAFT 153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661"/>
        <a:ext cx="9157528" cy="1815101"/>
      </dsp:txXfrm>
    </dsp:sp>
    <dsp:sp modelId="{515B9C59-7D81-4B17-98DD-ED8B3F226FB2}">
      <dsp:nvSpPr>
        <dsp:cNvPr id="0" name=""/>
        <dsp:cNvSpPr/>
      </dsp:nvSpPr>
      <dsp:spPr>
        <a:xfrm>
          <a:off x="0" y="1817762"/>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87B70-4F26-44E8-86E9-5371772ADF26}">
      <dsp:nvSpPr>
        <dsp:cNvPr id="0" name=""/>
        <dsp:cNvSpPr/>
      </dsp:nvSpPr>
      <dsp:spPr>
        <a:xfrm>
          <a:off x="0" y="1817762"/>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Didžiausia galima projekto vykdytojui išmokėta ir neįvertinta avanso suma – 30 procentų projektui įgyvendinti skirtos projekto finansavimo lėšų sumos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1817762"/>
        <a:ext cx="9157528" cy="1815101"/>
      </dsp:txXfrm>
    </dsp:sp>
    <dsp:sp modelId="{94AA0846-E685-4364-B6DC-9EEFC263BF1E}">
      <dsp:nvSpPr>
        <dsp:cNvPr id="0" name=""/>
        <dsp:cNvSpPr/>
      </dsp:nvSpPr>
      <dsp:spPr>
        <a:xfrm>
          <a:off x="0" y="3632864"/>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C74D31-751A-4AB0-B97E-A47BB1C94574}">
      <dsp:nvSpPr>
        <dsp:cNvPr id="0" name=""/>
        <dsp:cNvSpPr/>
      </dsp:nvSpPr>
      <dsp:spPr>
        <a:xfrm>
          <a:off x="0" y="3632864"/>
          <a:ext cx="9157528" cy="1815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Administruojančioji institucija gali nustatyti, didesnį nei 30 procentų avanso poreikį projektui įgyvendinti skirtos projekto finansavimo lėšų sumos. </a:t>
          </a:r>
          <a:r>
            <a:rPr lang="lt-LT" sz="2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SVARBU</a:t>
          </a:r>
          <a:r>
            <a:rPr lang="lt-LT"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dalis, kuri viršija 30 procentų, turi būti įskaitoma ne vėliau kaip per 70 darbo dienų. (PAFT 155 p.)</a:t>
          </a:r>
          <a:endParaRPr lang="en-US" sz="2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3632864"/>
        <a:ext cx="9157528" cy="18151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03F0B-BED1-4951-A58C-E4089BC7B287}">
      <dsp:nvSpPr>
        <dsp:cNvPr id="0" name=""/>
        <dsp:cNvSpPr/>
      </dsp:nvSpPr>
      <dsp:spPr>
        <a:xfrm>
          <a:off x="0" y="245"/>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F531B9-9D6A-482A-A502-3AB861FB719C}">
      <dsp:nvSpPr>
        <dsp:cNvPr id="0" name=""/>
        <dsp:cNvSpPr/>
      </dsp:nvSpPr>
      <dsp:spPr>
        <a:xfrm>
          <a:off x="0" y="245"/>
          <a:ext cx="9157528" cy="15612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išmokėjimui projekto vykdytojas turi pateikti banko atsiskaitomosios sąskaitos, atidarytos projekto lėšų apskaitai, numerį ir dokumentus, pagrindžiančius, kad nurodyta atsiskaitomoji sąskaita atidaryta projekto vykdytojo vardu</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45"/>
        <a:ext cx="9157528" cy="1561229"/>
      </dsp:txXfrm>
    </dsp:sp>
    <dsp:sp modelId="{3DEF8C26-934F-45FF-8027-4F75AEA33416}">
      <dsp:nvSpPr>
        <dsp:cNvPr id="0" name=""/>
        <dsp:cNvSpPr/>
      </dsp:nvSpPr>
      <dsp:spPr>
        <a:xfrm>
          <a:off x="0" y="1561474"/>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841EF8-2A42-424E-8096-B2CF16541199}">
      <dsp:nvSpPr>
        <dsp:cNvPr id="0" name=""/>
        <dsp:cNvSpPr/>
      </dsp:nvSpPr>
      <dsp:spPr>
        <a:xfrm>
          <a:off x="0" y="1561474"/>
          <a:ext cx="9157528" cy="1032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Clr>
              <a:srgbClr val="000000"/>
            </a:buClr>
            <a:buSzPts val="1000"/>
            <a:buFont typeface="+mj-l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Su veiklos ataskaita planuojamų patirti išlaidų sumų pagrindimo dokumentus (sutartys, sąskaitos, skaičiavimai ir pan.)</a:t>
          </a:r>
          <a:endParaRPr lang="en-US"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1561474"/>
        <a:ext cx="9157528" cy="1032058"/>
      </dsp:txXfrm>
    </dsp:sp>
    <dsp:sp modelId="{515B9C59-7D81-4B17-98DD-ED8B3F226FB2}">
      <dsp:nvSpPr>
        <dsp:cNvPr id="0" name=""/>
        <dsp:cNvSpPr/>
      </dsp:nvSpPr>
      <dsp:spPr>
        <a:xfrm>
          <a:off x="0" y="2593533"/>
          <a:ext cx="915752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987B70-4F26-44E8-86E9-5371772ADF26}">
      <dsp:nvSpPr>
        <dsp:cNvPr id="0" name=""/>
        <dsp:cNvSpPr/>
      </dsp:nvSpPr>
      <dsp:spPr>
        <a:xfrm>
          <a:off x="0" y="2593533"/>
          <a:ext cx="9157528" cy="3348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Projekto vykdytojas turi pateikti avanso draudimo dokumentą – Lietuvos banko prižiūrimos finansų įstaigos ar draudimo įmonės garantiją, laidavimo raštą arba laidavimo draudimo raštą dėl avanso dalies, kuri viršija 100 000 (vieną šimtą tūkstančių) eurų.  (PAFT 157 p.)</a:t>
          </a:r>
        </a:p>
        <a:p>
          <a:pPr marL="0" lvl="0" indent="0" algn="l" defTabSz="889000">
            <a:lnSpc>
              <a:spcPct val="90000"/>
            </a:lnSpc>
            <a:spcBef>
              <a:spcPct val="0"/>
            </a:spcBef>
            <a:spcAft>
              <a:spcPct val="35000"/>
            </a:spcAft>
            <a:buNone/>
          </a:pPr>
          <a:r>
            <a:rPr lang="lt-LT" sz="20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draudimo dokumente nurodytas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naudos gavėjas - Ministerija skyrusi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projekto vykdytojui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finansavimą</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o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draudėjas – projekto vykdytojas</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Avanso draudimo dokumente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turi būti nurodyta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avanso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draudimo suma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ir galiojimo terminas.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Jei iki avanso draudimo dokumento galiojimo pabaigos likus 5 darbo dienoms projekto vykdytojas nepateikia veiklos ataskaitos</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su kuria prašoma galutinai įvertinti turimą avansą, </a:t>
          </a:r>
          <a:r>
            <a:rPr lang="lt-LT" sz="1400" b="0" i="0" u="sng" kern="1200" dirty="0">
              <a:solidFill>
                <a:srgbClr val="302757"/>
              </a:solidFill>
              <a:latin typeface="Verdana" panose="020B0604030504040204" pitchFamily="34" charset="0"/>
              <a:ea typeface="Verdana" panose="020B0604030504040204" pitchFamily="34" charset="0"/>
              <a:cs typeface="Verdana" panose="020B0604030504040204" pitchFamily="34" charset="0"/>
            </a:rPr>
            <a:t>arba pratęsto avanso draudimo dokumento</a:t>
          </a:r>
          <a:r>
            <a:rPr lang="lt-LT" sz="1400" b="1"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 </a:t>
          </a:r>
          <a:r>
            <a:rPr lang="lt-LT"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rPr>
            <a:t>ar naujo avanso draudimo dokumento administruojančioji institucija gali inicijuoti avansu išmokėtų lėšų susigrąžinimo procedūras.</a:t>
          </a:r>
          <a:endParaRPr lang="en-US" sz="1400" b="0" i="0" kern="1200" dirty="0">
            <a:solidFill>
              <a:srgbClr val="302757"/>
            </a:solidFill>
            <a:latin typeface="Verdana" panose="020B0604030504040204" pitchFamily="34" charset="0"/>
            <a:ea typeface="Verdana" panose="020B0604030504040204" pitchFamily="34" charset="0"/>
            <a:cs typeface="Verdana" panose="020B0604030504040204" pitchFamily="34" charset="0"/>
          </a:endParaRPr>
        </a:p>
      </dsp:txBody>
      <dsp:txXfrm>
        <a:off x="0" y="2593533"/>
        <a:ext cx="9157528" cy="334812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14D05-6312-B645-AF2D-08D1D49843E3}" type="datetimeFigureOut">
              <a:rPr lang="en-LT" smtClean="0"/>
              <a:t>09/11/2024</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46C219-D0CB-0346-AF46-782F1007A959}" type="slidenum">
              <a:rPr lang="en-LT" smtClean="0"/>
              <a:t>‹#›</a:t>
            </a:fld>
            <a:endParaRPr lang="en-LT"/>
          </a:p>
        </p:txBody>
      </p:sp>
    </p:spTree>
    <p:extLst>
      <p:ext uri="{BB962C8B-B14F-4D97-AF65-F5344CB8AC3E}">
        <p14:creationId xmlns:p14="http://schemas.microsoft.com/office/powerpoint/2010/main" val="2248736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1</a:t>
            </a:fld>
            <a:endParaRPr lang="en-LT"/>
          </a:p>
        </p:txBody>
      </p:sp>
    </p:spTree>
    <p:extLst>
      <p:ext uri="{BB962C8B-B14F-4D97-AF65-F5344CB8AC3E}">
        <p14:creationId xmlns:p14="http://schemas.microsoft.com/office/powerpoint/2010/main" val="1981452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4</a:t>
            </a:fld>
            <a:endParaRPr lang="en-LT"/>
          </a:p>
        </p:txBody>
      </p:sp>
    </p:spTree>
    <p:extLst>
      <p:ext uri="{BB962C8B-B14F-4D97-AF65-F5344CB8AC3E}">
        <p14:creationId xmlns:p14="http://schemas.microsoft.com/office/powerpoint/2010/main" val="2232206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5</a:t>
            </a:fld>
            <a:endParaRPr lang="en-LT"/>
          </a:p>
        </p:txBody>
      </p:sp>
    </p:spTree>
    <p:extLst>
      <p:ext uri="{BB962C8B-B14F-4D97-AF65-F5344CB8AC3E}">
        <p14:creationId xmlns:p14="http://schemas.microsoft.com/office/powerpoint/2010/main" val="252465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8</a:t>
            </a:fld>
            <a:endParaRPr lang="en-LT"/>
          </a:p>
        </p:txBody>
      </p:sp>
    </p:spTree>
    <p:extLst>
      <p:ext uri="{BB962C8B-B14F-4D97-AF65-F5344CB8AC3E}">
        <p14:creationId xmlns:p14="http://schemas.microsoft.com/office/powerpoint/2010/main" val="853032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9</a:t>
            </a:fld>
            <a:endParaRPr lang="en-LT"/>
          </a:p>
        </p:txBody>
      </p:sp>
    </p:spTree>
    <p:extLst>
      <p:ext uri="{BB962C8B-B14F-4D97-AF65-F5344CB8AC3E}">
        <p14:creationId xmlns:p14="http://schemas.microsoft.com/office/powerpoint/2010/main" val="200777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dirty="0"/>
          </a:p>
        </p:txBody>
      </p:sp>
      <p:sp>
        <p:nvSpPr>
          <p:cNvPr id="4" name="Skaidrės numerio vietos rezervavimo ženklas 3"/>
          <p:cNvSpPr>
            <a:spLocks noGrp="1"/>
          </p:cNvSpPr>
          <p:nvPr>
            <p:ph type="sldNum" sz="quarter" idx="5"/>
          </p:nvPr>
        </p:nvSpPr>
        <p:spPr/>
        <p:txBody>
          <a:bodyPr/>
          <a:lstStyle/>
          <a:p>
            <a:fld id="{C846C219-D0CB-0346-AF46-782F1007A959}" type="slidenum">
              <a:rPr lang="en-LT" smtClean="0"/>
              <a:t>10</a:t>
            </a:fld>
            <a:endParaRPr lang="en-LT"/>
          </a:p>
        </p:txBody>
      </p:sp>
    </p:spTree>
    <p:extLst>
      <p:ext uri="{BB962C8B-B14F-4D97-AF65-F5344CB8AC3E}">
        <p14:creationId xmlns:p14="http://schemas.microsoft.com/office/powerpoint/2010/main" val="42195401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4.xm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11" name="Picture 10">
            <a:extLst>
              <a:ext uri="{FF2B5EF4-FFF2-40B4-BE49-F238E27FC236}">
                <a16:creationId xmlns:a16="http://schemas.microsoft.com/office/drawing/2014/main" id="{05721D86-5173-894E-A667-5600F60703E9}"/>
              </a:ext>
            </a:extLst>
          </p:cNvPr>
          <p:cNvPicPr>
            <a:picLocks noChangeAspect="1"/>
          </p:cNvPicPr>
          <p:nvPr userDrawn="1"/>
        </p:nvPicPr>
        <p:blipFill>
          <a:blip r:embed="rId2"/>
          <a:stretch>
            <a:fillRect/>
          </a:stretch>
        </p:blipFill>
        <p:spPr>
          <a:xfrm>
            <a:off x="476993" y="5573949"/>
            <a:ext cx="2075060" cy="866428"/>
          </a:xfrm>
          <a:prstGeom prst="rect">
            <a:avLst/>
          </a:prstGeom>
        </p:spPr>
      </p:pic>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3"/>
          <a:stretch>
            <a:fillRect/>
          </a:stretch>
        </p:blipFill>
        <p:spPr>
          <a:xfrm>
            <a:off x="8297694" y="1005855"/>
            <a:ext cx="3904034" cy="4880043"/>
          </a:xfrm>
          <a:prstGeom prst="rect">
            <a:avLst/>
          </a:prstGeom>
        </p:spPr>
      </p:pic>
    </p:spTree>
    <p:extLst>
      <p:ext uri="{BB962C8B-B14F-4D97-AF65-F5344CB8AC3E}">
        <p14:creationId xmlns:p14="http://schemas.microsoft.com/office/powerpoint/2010/main" val="96877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bulletpoint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168374-565B-0941-81B9-7CBAE2945087}"/>
              </a:ext>
            </a:extLst>
          </p:cNvPr>
          <p:cNvSpPr/>
          <p:nvPr userDrawn="1"/>
        </p:nvSpPr>
        <p:spPr>
          <a:xfrm>
            <a:off x="6677940"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7854784" y="1805678"/>
            <a:ext cx="3615000" cy="3315331"/>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chemeClr val="bg1">
                    <a:lumMod val="9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r>
              <a:rPr lang="en-GB" dirty="0"/>
              <a:t>Lorem ipsum</a:t>
            </a:r>
          </a:p>
          <a:p>
            <a:pPr lvl="0"/>
            <a:endParaRPr lang="en-GB" dirty="0"/>
          </a:p>
        </p:txBody>
      </p:sp>
    </p:spTree>
    <p:extLst>
      <p:ext uri="{BB962C8B-B14F-4D97-AF65-F5344CB8AC3E}">
        <p14:creationId xmlns:p14="http://schemas.microsoft.com/office/powerpoint/2010/main" val="1354873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tab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691CCE7-3107-EB4C-9FC6-80047657FFC7}"/>
              </a:ext>
            </a:extLst>
          </p:cNvPr>
          <p:cNvSpPr/>
          <p:nvPr userDrawn="1"/>
        </p:nvSpPr>
        <p:spPr>
          <a:xfrm>
            <a:off x="5845200" y="2542166"/>
            <a:ext cx="5207856" cy="2563586"/>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Lentelių</a:t>
            </a:r>
            <a:br>
              <a:rPr lang="en-GB" dirty="0"/>
            </a:br>
            <a:r>
              <a:rPr lang="en-GB" dirty="0" err="1"/>
              <a:t>dizainas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graphicFrame>
        <p:nvGraphicFramePr>
          <p:cNvPr id="3" name="Table 3">
            <a:extLst>
              <a:ext uri="{FF2B5EF4-FFF2-40B4-BE49-F238E27FC236}">
                <a16:creationId xmlns:a16="http://schemas.microsoft.com/office/drawing/2014/main" id="{BB32303E-C892-1A47-86FC-30EAE92B7901}"/>
              </a:ext>
            </a:extLst>
          </p:cNvPr>
          <p:cNvGraphicFramePr>
            <a:graphicFrameLocks noGrp="1"/>
          </p:cNvGraphicFramePr>
          <p:nvPr userDrawn="1">
            <p:extLst>
              <p:ext uri="{D42A27DB-BD31-4B8C-83A1-F6EECF244321}">
                <p14:modId xmlns:p14="http://schemas.microsoft.com/office/powerpoint/2010/main" val="2720121047"/>
              </p:ext>
            </p:extLst>
          </p:nvPr>
        </p:nvGraphicFramePr>
        <p:xfrm>
          <a:off x="5756709" y="2484375"/>
          <a:ext cx="5207856" cy="2537240"/>
        </p:xfrm>
        <a:graphic>
          <a:graphicData uri="http://schemas.openxmlformats.org/drawingml/2006/table">
            <a:tbl>
              <a:tblPr firstRow="1" bandRow="1">
                <a:tableStyleId>{0660B408-B3CF-4A94-85FC-2B1E0A45F4A2}</a:tableStyleId>
              </a:tblPr>
              <a:tblGrid>
                <a:gridCol w="1735952">
                  <a:extLst>
                    <a:ext uri="{9D8B030D-6E8A-4147-A177-3AD203B41FA5}">
                      <a16:colId xmlns:a16="http://schemas.microsoft.com/office/drawing/2014/main" val="3585830869"/>
                    </a:ext>
                  </a:extLst>
                </a:gridCol>
                <a:gridCol w="1735952">
                  <a:extLst>
                    <a:ext uri="{9D8B030D-6E8A-4147-A177-3AD203B41FA5}">
                      <a16:colId xmlns:a16="http://schemas.microsoft.com/office/drawing/2014/main" val="3611816430"/>
                    </a:ext>
                  </a:extLst>
                </a:gridCol>
                <a:gridCol w="1735952">
                  <a:extLst>
                    <a:ext uri="{9D8B030D-6E8A-4147-A177-3AD203B41FA5}">
                      <a16:colId xmlns:a16="http://schemas.microsoft.com/office/drawing/2014/main" val="1240010381"/>
                    </a:ext>
                  </a:extLst>
                </a:gridCol>
              </a:tblGrid>
              <a:tr h="507448">
                <a:tc>
                  <a:txBody>
                    <a:bodyPr/>
                    <a:lstStyle/>
                    <a:p>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tc>
                  <a:txBody>
                    <a:bodyPr/>
                    <a:lstStyle/>
                    <a:p>
                      <a:r>
                        <a:rPr lang="en-LT" sz="1000" b="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EE73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b="0" dirty="0">
                          <a:ln>
                            <a:noFill/>
                          </a:ln>
                          <a:solidFill>
                            <a:schemeClr val="bg1"/>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302757"/>
                    </a:solidFill>
                  </a:tcPr>
                </a:tc>
                <a:extLst>
                  <a:ext uri="{0D108BD9-81ED-4DB2-BD59-A6C34878D82A}">
                    <a16:rowId xmlns:a16="http://schemas.microsoft.com/office/drawing/2014/main" val="1451591149"/>
                  </a:ext>
                </a:extLst>
              </a:tr>
              <a:tr h="507448">
                <a:tc>
                  <a:txBody>
                    <a:bodyPr/>
                    <a:lstStyle/>
                    <a:p>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054526"/>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480404"/>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2385993"/>
                  </a:ext>
                </a:extLst>
              </a:tr>
              <a:tr h="507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LT" sz="1000" dirty="0">
                          <a:ln>
                            <a:noFill/>
                          </a:ln>
                          <a:solidFill>
                            <a:srgbClr val="302757"/>
                          </a:solidFill>
                          <a:latin typeface="Verdana" panose="020B0604030504040204" pitchFamily="34" charset="0"/>
                          <a:ea typeface="Verdana" panose="020B0604030504040204" pitchFamily="34" charset="0"/>
                          <a:cs typeface="Verdana" panose="020B0604030504040204" pitchFamily="34" charset="0"/>
                        </a:rPr>
                        <a:t>Lorem ipsum</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2515639"/>
                  </a:ext>
                </a:extLst>
              </a:tr>
            </a:tbl>
          </a:graphicData>
        </a:graphic>
      </p:graphicFrame>
    </p:spTree>
    <p:extLst>
      <p:ext uri="{BB962C8B-B14F-4D97-AF65-F5344CB8AC3E}">
        <p14:creationId xmlns:p14="http://schemas.microsoft.com/office/powerpoint/2010/main" val="2404608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rk content them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1329872" y="1486754"/>
            <a:ext cx="5587652" cy="1341926"/>
          </a:xfrm>
        </p:spPr>
        <p:txBody>
          <a:bodyPr anchor="b">
            <a:noAutofit/>
          </a:bodyPr>
          <a:lstStyle>
            <a:lvl1pPr algn="l">
              <a:lnSpc>
                <a:spcPct val="100000"/>
              </a:lnSpc>
              <a:defRPr sz="3500">
                <a:solidFill>
                  <a:schemeClr val="bg1"/>
                </a:solidFill>
              </a:defRPr>
            </a:lvl1pPr>
          </a:lstStyle>
          <a:p>
            <a:r>
              <a:rPr lang="en-GB" dirty="0" err="1"/>
              <a:t>Pavadinimas</a:t>
            </a:r>
            <a:br>
              <a:rPr lang="en-GB" dirty="0"/>
            </a:br>
            <a:r>
              <a:rPr lang="en-GB" dirty="0"/>
              <a:t>per dvi </a:t>
            </a:r>
            <a:r>
              <a:rPr lang="en-GB" dirty="0" err="1"/>
              <a:t>eilutes</a:t>
            </a:r>
            <a:endParaRPr lang="en-LT" dirty="0"/>
          </a:p>
        </p:txBody>
      </p:sp>
      <p:pic>
        <p:nvPicPr>
          <p:cNvPr id="8" name="Picture 7">
            <a:extLst>
              <a:ext uri="{FF2B5EF4-FFF2-40B4-BE49-F238E27FC236}">
                <a16:creationId xmlns:a16="http://schemas.microsoft.com/office/drawing/2014/main" id="{EB25FC2F-8608-E94C-ADBD-A880E7B7DADF}"/>
              </a:ext>
            </a:extLst>
          </p:cNvPr>
          <p:cNvPicPr>
            <a:picLocks noChangeAspect="1"/>
          </p:cNvPicPr>
          <p:nvPr userDrawn="1"/>
        </p:nvPicPr>
        <p:blipFill>
          <a:blip r:embed="rId2"/>
          <a:stretch>
            <a:fillRect/>
          </a:stretch>
        </p:blipFill>
        <p:spPr>
          <a:xfrm>
            <a:off x="8297694" y="1005855"/>
            <a:ext cx="3904034" cy="4880043"/>
          </a:xfrm>
          <a:prstGeom prst="rect">
            <a:avLst/>
          </a:prstGeom>
        </p:spPr>
      </p:pic>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3"/>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1329872" y="3429000"/>
            <a:ext cx="4053786"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2638901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bulletpoint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2" name="Text Placeholder 3">
            <a:extLst>
              <a:ext uri="{FF2B5EF4-FFF2-40B4-BE49-F238E27FC236}">
                <a16:creationId xmlns:a16="http://schemas.microsoft.com/office/drawing/2014/main" id="{3F8E7FE5-75F6-D54A-B074-844081BCADAB}"/>
              </a:ext>
            </a:extLst>
          </p:cNvPr>
          <p:cNvSpPr>
            <a:spLocks noGrp="1"/>
          </p:cNvSpPr>
          <p:nvPr>
            <p:ph type="body" sz="half" idx="2" hasCustomPrompt="1"/>
          </p:nvPr>
        </p:nvSpPr>
        <p:spPr>
          <a:xfrm>
            <a:off x="1329871" y="3675872"/>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
        <p:nvSpPr>
          <p:cNvPr id="9" name="Text Placeholder 3">
            <a:extLst>
              <a:ext uri="{FF2B5EF4-FFF2-40B4-BE49-F238E27FC236}">
                <a16:creationId xmlns:a16="http://schemas.microsoft.com/office/drawing/2014/main" id="{90D0378E-E462-5D40-98A3-786D00E12A57}"/>
              </a:ext>
            </a:extLst>
          </p:cNvPr>
          <p:cNvSpPr>
            <a:spLocks noGrp="1"/>
          </p:cNvSpPr>
          <p:nvPr>
            <p:ph type="body" sz="half" idx="10" hasCustomPrompt="1"/>
          </p:nvPr>
        </p:nvSpPr>
        <p:spPr>
          <a:xfrm>
            <a:off x="6504636" y="3675871"/>
            <a:ext cx="4357495" cy="2473719"/>
          </a:xfrm>
        </p:spPr>
        <p:txBody>
          <a:bodyPr>
            <a:normAutofit/>
          </a:bodyPr>
          <a:lstStyle>
            <a:lvl1pPr marL="171450" marR="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marL="171450" marR="0" lvl="0" indent="-171450" algn="l" defTabSz="914400" rtl="0" eaLnBrk="1" fontAlgn="auto" latinLnBrk="0" hangingPunct="1">
              <a:lnSpc>
                <a:spcPct val="150000"/>
              </a:lnSpc>
              <a:spcBef>
                <a:spcPts val="1000"/>
              </a:spcBef>
              <a:spcAft>
                <a:spcPts val="0"/>
              </a:spcAft>
              <a:buClr>
                <a:srgbClr val="EEE730"/>
              </a:buClr>
              <a:buSzPct val="100000"/>
              <a:buFont typeface="Wingdings" pitchFamily="2" charset="2"/>
              <a:buChar char="§"/>
              <a:tabLst/>
              <a:defRPr/>
            </a:pPr>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endParaRPr lang="en-GB" dirty="0"/>
          </a:p>
        </p:txBody>
      </p:sp>
    </p:spTree>
    <p:extLst>
      <p:ext uri="{BB962C8B-B14F-4D97-AF65-F5344CB8AC3E}">
        <p14:creationId xmlns:p14="http://schemas.microsoft.com/office/powerpoint/2010/main" val="337225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itstics dar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3" name="Picture 2">
            <a:extLst>
              <a:ext uri="{FF2B5EF4-FFF2-40B4-BE49-F238E27FC236}">
                <a16:creationId xmlns:a16="http://schemas.microsoft.com/office/drawing/2014/main" id="{D459A23B-0F27-3044-927F-E0ED558C84A2}"/>
              </a:ext>
            </a:extLst>
          </p:cNvPr>
          <p:cNvPicPr>
            <a:picLocks noChangeAspect="1"/>
          </p:cNvPicPr>
          <p:nvPr userDrawn="1"/>
        </p:nvPicPr>
        <p:blipFill>
          <a:blip r:embed="rId3"/>
          <a:stretch>
            <a:fillRect/>
          </a:stretch>
        </p:blipFill>
        <p:spPr>
          <a:xfrm>
            <a:off x="-2570486" y="1964537"/>
            <a:ext cx="5060587" cy="733210"/>
          </a:xfrm>
          <a:prstGeom prst="rect">
            <a:avLst/>
          </a:prstGeom>
        </p:spPr>
      </p:pic>
      <p:pic>
        <p:nvPicPr>
          <p:cNvPr id="12" name="Picture 11">
            <a:extLst>
              <a:ext uri="{FF2B5EF4-FFF2-40B4-BE49-F238E27FC236}">
                <a16:creationId xmlns:a16="http://schemas.microsoft.com/office/drawing/2014/main" id="{A4E4DADB-04DF-8347-B6E7-7E8A658FF149}"/>
              </a:ext>
            </a:extLst>
          </p:cNvPr>
          <p:cNvPicPr>
            <a:picLocks noChangeAspect="1"/>
          </p:cNvPicPr>
          <p:nvPr userDrawn="1"/>
        </p:nvPicPr>
        <p:blipFill>
          <a:blip r:embed="rId3"/>
          <a:stretch>
            <a:fillRect/>
          </a:stretch>
        </p:blipFill>
        <p:spPr>
          <a:xfrm>
            <a:off x="-3866724" y="3027082"/>
            <a:ext cx="5060587" cy="733210"/>
          </a:xfrm>
          <a:prstGeom prst="rect">
            <a:avLst/>
          </a:prstGeom>
        </p:spPr>
      </p:pic>
      <p:pic>
        <p:nvPicPr>
          <p:cNvPr id="14" name="Picture 13">
            <a:extLst>
              <a:ext uri="{FF2B5EF4-FFF2-40B4-BE49-F238E27FC236}">
                <a16:creationId xmlns:a16="http://schemas.microsoft.com/office/drawing/2014/main" id="{9E547A0B-0083-1E44-A9DB-38B0BEBEDEE2}"/>
              </a:ext>
            </a:extLst>
          </p:cNvPr>
          <p:cNvPicPr>
            <a:picLocks noChangeAspect="1"/>
          </p:cNvPicPr>
          <p:nvPr userDrawn="1"/>
        </p:nvPicPr>
        <p:blipFill>
          <a:blip r:embed="rId3"/>
          <a:stretch>
            <a:fillRect/>
          </a:stretch>
        </p:blipFill>
        <p:spPr>
          <a:xfrm>
            <a:off x="-2289133" y="4041556"/>
            <a:ext cx="5060587" cy="733210"/>
          </a:xfrm>
          <a:prstGeom prst="rect">
            <a:avLst/>
          </a:prstGeom>
        </p:spPr>
      </p:pic>
      <p:pic>
        <p:nvPicPr>
          <p:cNvPr id="16" name="Picture 15">
            <a:extLst>
              <a:ext uri="{FF2B5EF4-FFF2-40B4-BE49-F238E27FC236}">
                <a16:creationId xmlns:a16="http://schemas.microsoft.com/office/drawing/2014/main" id="{18C83D74-3F5D-B442-AF71-763671140D1D}"/>
              </a:ext>
            </a:extLst>
          </p:cNvPr>
          <p:cNvPicPr>
            <a:picLocks noChangeAspect="1"/>
          </p:cNvPicPr>
          <p:nvPr userDrawn="1"/>
        </p:nvPicPr>
        <p:blipFill>
          <a:blip r:embed="rId3"/>
          <a:stretch>
            <a:fillRect/>
          </a:stretch>
        </p:blipFill>
        <p:spPr>
          <a:xfrm>
            <a:off x="-3394451" y="5056706"/>
            <a:ext cx="5060587" cy="733210"/>
          </a:xfrm>
          <a:prstGeom prst="rect">
            <a:avLst/>
          </a:prstGeom>
        </p:spPr>
      </p:pic>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78%</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33%</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82%</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54%</a:t>
            </a:r>
            <a:endParaRPr lang="en-LT" dirty="0"/>
          </a:p>
        </p:txBody>
      </p:sp>
    </p:spTree>
    <p:extLst>
      <p:ext uri="{BB962C8B-B14F-4D97-AF65-F5344CB8AC3E}">
        <p14:creationId xmlns:p14="http://schemas.microsoft.com/office/powerpoint/2010/main" val="760241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itstics dark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275045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itstics b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2939283"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78%</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2939283"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33%</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2939283"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82%</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2939283"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54%</a:t>
            </a:r>
            <a:endParaRPr lang="en-LT" dirty="0">
              <a:solidFill>
                <a:srgbClr val="302757"/>
              </a:solidFill>
            </a:endParaRP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pic>
        <p:nvPicPr>
          <p:cNvPr id="19" name="Picture 18">
            <a:extLst>
              <a:ext uri="{FF2B5EF4-FFF2-40B4-BE49-F238E27FC236}">
                <a16:creationId xmlns:a16="http://schemas.microsoft.com/office/drawing/2014/main" id="{458E4654-267A-0C4B-8536-5CD689F6A436}"/>
              </a:ext>
            </a:extLst>
          </p:cNvPr>
          <p:cNvPicPr>
            <a:picLocks noChangeAspect="1"/>
          </p:cNvPicPr>
          <p:nvPr userDrawn="1"/>
        </p:nvPicPr>
        <p:blipFill>
          <a:blip r:embed="rId3"/>
          <a:stretch>
            <a:fillRect/>
          </a:stretch>
        </p:blipFill>
        <p:spPr>
          <a:xfrm>
            <a:off x="-1815711" y="1956590"/>
            <a:ext cx="4305812" cy="733210"/>
          </a:xfrm>
          <a:prstGeom prst="rect">
            <a:avLst/>
          </a:prstGeom>
        </p:spPr>
      </p:pic>
      <p:pic>
        <p:nvPicPr>
          <p:cNvPr id="21" name="Picture 20">
            <a:extLst>
              <a:ext uri="{FF2B5EF4-FFF2-40B4-BE49-F238E27FC236}">
                <a16:creationId xmlns:a16="http://schemas.microsoft.com/office/drawing/2014/main" id="{616EDD63-23B3-2542-A84B-7700E8DEA745}"/>
              </a:ext>
            </a:extLst>
          </p:cNvPr>
          <p:cNvPicPr>
            <a:picLocks noChangeAspect="1"/>
          </p:cNvPicPr>
          <p:nvPr userDrawn="1"/>
        </p:nvPicPr>
        <p:blipFill>
          <a:blip r:embed="rId3"/>
          <a:stretch>
            <a:fillRect/>
          </a:stretch>
        </p:blipFill>
        <p:spPr>
          <a:xfrm>
            <a:off x="-3111949" y="3031019"/>
            <a:ext cx="4305812" cy="733210"/>
          </a:xfrm>
          <a:prstGeom prst="rect">
            <a:avLst/>
          </a:prstGeom>
        </p:spPr>
      </p:pic>
      <p:pic>
        <p:nvPicPr>
          <p:cNvPr id="30" name="Picture 29">
            <a:extLst>
              <a:ext uri="{FF2B5EF4-FFF2-40B4-BE49-F238E27FC236}">
                <a16:creationId xmlns:a16="http://schemas.microsoft.com/office/drawing/2014/main" id="{835A72E4-ECB6-D945-9FC5-77FC78722086}"/>
              </a:ext>
            </a:extLst>
          </p:cNvPr>
          <p:cNvPicPr>
            <a:picLocks noChangeAspect="1"/>
          </p:cNvPicPr>
          <p:nvPr userDrawn="1"/>
        </p:nvPicPr>
        <p:blipFill>
          <a:blip r:embed="rId3"/>
          <a:stretch>
            <a:fillRect/>
          </a:stretch>
        </p:blipFill>
        <p:spPr>
          <a:xfrm>
            <a:off x="-1534358" y="4041556"/>
            <a:ext cx="4305812" cy="733210"/>
          </a:xfrm>
          <a:prstGeom prst="rect">
            <a:avLst/>
          </a:prstGeom>
        </p:spPr>
      </p:pic>
      <p:pic>
        <p:nvPicPr>
          <p:cNvPr id="31" name="Picture 30">
            <a:extLst>
              <a:ext uri="{FF2B5EF4-FFF2-40B4-BE49-F238E27FC236}">
                <a16:creationId xmlns:a16="http://schemas.microsoft.com/office/drawing/2014/main" id="{0D50DF02-4458-C84A-A9AC-EB3436EAE0EF}"/>
              </a:ext>
            </a:extLst>
          </p:cNvPr>
          <p:cNvPicPr>
            <a:picLocks noChangeAspect="1"/>
          </p:cNvPicPr>
          <p:nvPr userDrawn="1"/>
        </p:nvPicPr>
        <p:blipFill>
          <a:blip r:embed="rId3"/>
          <a:stretch>
            <a:fillRect/>
          </a:stretch>
        </p:blipFill>
        <p:spPr>
          <a:xfrm>
            <a:off x="-2640192" y="5056706"/>
            <a:ext cx="4305812" cy="733210"/>
          </a:xfrm>
          <a:prstGeom prst="rect">
            <a:avLst/>
          </a:prstGeom>
        </p:spPr>
      </p:pic>
    </p:spTree>
    <p:extLst>
      <p:ext uri="{BB962C8B-B14F-4D97-AF65-F5344CB8AC3E}">
        <p14:creationId xmlns:p14="http://schemas.microsoft.com/office/powerpoint/2010/main" val="1185618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itstics bright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4384571"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4384571"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4384571"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4384571"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4384570"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8" name="Picture 17">
            <a:extLst>
              <a:ext uri="{FF2B5EF4-FFF2-40B4-BE49-F238E27FC236}">
                <a16:creationId xmlns:a16="http://schemas.microsoft.com/office/drawing/2014/main" id="{821F1327-4B04-B34F-AF41-FE0C55EF9AC1}"/>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313053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itstics dark-circle">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10%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40%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25%</a:t>
            </a:r>
            <a:endParaRPr lang="en-LT" dirty="0"/>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174618653"/>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Tree>
    <p:extLst>
      <p:ext uri="{BB962C8B-B14F-4D97-AF65-F5344CB8AC3E}">
        <p14:creationId xmlns:p14="http://schemas.microsoft.com/office/powerpoint/2010/main" val="4904484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itstics dark-circle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Tree>
    <p:extLst>
      <p:ext uri="{BB962C8B-B14F-4D97-AF65-F5344CB8AC3E}">
        <p14:creationId xmlns:p14="http://schemas.microsoft.com/office/powerpoint/2010/main" val="139331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2">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0346FE7-C62E-ED40-B43F-053932ECBB02}"/>
              </a:ext>
            </a:extLst>
          </p:cNvPr>
          <p:cNvSpPr/>
          <p:nvPr userDrawn="1"/>
        </p:nvSpPr>
        <p:spPr>
          <a:xfrm>
            <a:off x="7335581" y="0"/>
            <a:ext cx="485641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938842" y="1426464"/>
            <a:ext cx="5587652" cy="1341926"/>
          </a:xfrm>
        </p:spPr>
        <p:txBody>
          <a:bodyPr anchor="b">
            <a:noAutofit/>
          </a:bodyPr>
          <a:lstStyle>
            <a:lvl1pPr algn="l">
              <a:defRPr sz="3500">
                <a:solidFill>
                  <a:srgbClr val="302757"/>
                </a:solidFill>
              </a:defRPr>
            </a:lvl1pPr>
          </a:lstStyle>
          <a:p>
            <a:r>
              <a:rPr lang="en-GB" dirty="0" err="1"/>
              <a:t>Pavadinimas</a:t>
            </a:r>
            <a:br>
              <a:rPr lang="en-GB" dirty="0"/>
            </a:br>
            <a:r>
              <a:rPr lang="en-GB" dirty="0"/>
              <a:t>per dvi </a:t>
            </a:r>
            <a:r>
              <a:rPr lang="en-GB" dirty="0" err="1"/>
              <a:t>eilutes</a:t>
            </a:r>
            <a:endParaRPr lang="en-LT" dirty="0"/>
          </a:p>
        </p:txBody>
      </p:sp>
      <p:sp>
        <p:nvSpPr>
          <p:cNvPr id="3" name="Subtitle 2">
            <a:extLst>
              <a:ext uri="{FF2B5EF4-FFF2-40B4-BE49-F238E27FC236}">
                <a16:creationId xmlns:a16="http://schemas.microsoft.com/office/drawing/2014/main" id="{E544E1B9-1882-0D43-9CCA-96C021418916}"/>
              </a:ext>
            </a:extLst>
          </p:cNvPr>
          <p:cNvSpPr>
            <a:spLocks noGrp="1"/>
          </p:cNvSpPr>
          <p:nvPr>
            <p:ph type="subTitle" idx="1" hasCustomPrompt="1"/>
          </p:nvPr>
        </p:nvSpPr>
        <p:spPr>
          <a:xfrm>
            <a:off x="967150" y="3087408"/>
            <a:ext cx="4697381" cy="749369"/>
          </a:xfrm>
        </p:spPr>
        <p:txBody>
          <a:bodyPr>
            <a:normAutofit/>
          </a:bodyPr>
          <a:lstStyle>
            <a:lvl1pPr marL="0" indent="0" algn="l">
              <a:buNone/>
              <a:defRPr sz="1600">
                <a:solidFill>
                  <a:srgbClr val="3027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dirty="0"/>
              <a:t>Vardas Pavardė, pareigos</a:t>
            </a:r>
            <a:endParaRPr lang="en-LT" dirty="0"/>
          </a:p>
        </p:txBody>
      </p:sp>
      <p:pic>
        <p:nvPicPr>
          <p:cNvPr id="6" name="Picture 5">
            <a:extLst>
              <a:ext uri="{FF2B5EF4-FFF2-40B4-BE49-F238E27FC236}">
                <a16:creationId xmlns:a16="http://schemas.microsoft.com/office/drawing/2014/main" id="{9F310B33-EF63-C141-A456-07D3E964D58A}"/>
              </a:ext>
            </a:extLst>
          </p:cNvPr>
          <p:cNvPicPr>
            <a:picLocks noChangeAspect="1"/>
          </p:cNvPicPr>
          <p:nvPr userDrawn="1"/>
        </p:nvPicPr>
        <p:blipFill>
          <a:blip r:embed="rId2"/>
          <a:stretch>
            <a:fillRect/>
          </a:stretch>
        </p:blipFill>
        <p:spPr>
          <a:xfrm>
            <a:off x="520159" y="5573950"/>
            <a:ext cx="2056476" cy="849414"/>
          </a:xfrm>
          <a:prstGeom prst="rect">
            <a:avLst/>
          </a:prstGeom>
        </p:spPr>
      </p:pic>
      <p:pic>
        <p:nvPicPr>
          <p:cNvPr id="7" name="Picture 6">
            <a:extLst>
              <a:ext uri="{FF2B5EF4-FFF2-40B4-BE49-F238E27FC236}">
                <a16:creationId xmlns:a16="http://schemas.microsoft.com/office/drawing/2014/main" id="{55EFD01E-45EA-604A-81A2-297660C667A8}"/>
              </a:ext>
            </a:extLst>
          </p:cNvPr>
          <p:cNvPicPr>
            <a:picLocks noChangeAspect="1"/>
          </p:cNvPicPr>
          <p:nvPr userDrawn="1"/>
        </p:nvPicPr>
        <p:blipFill>
          <a:blip r:embed="rId3"/>
          <a:stretch>
            <a:fillRect/>
          </a:stretch>
        </p:blipFill>
        <p:spPr>
          <a:xfrm>
            <a:off x="7335581" y="996283"/>
            <a:ext cx="3917577" cy="4867101"/>
          </a:xfrm>
          <a:prstGeom prst="rect">
            <a:avLst/>
          </a:prstGeom>
        </p:spPr>
      </p:pic>
    </p:spTree>
    <p:extLst>
      <p:ext uri="{BB962C8B-B14F-4D97-AF65-F5344CB8AC3E}">
        <p14:creationId xmlns:p14="http://schemas.microsoft.com/office/powerpoint/2010/main" val="1151310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itstics bright-circ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10%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40%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25%</a:t>
            </a:r>
            <a:endParaRPr lang="en-LT" dirty="0">
              <a:solidFill>
                <a:srgbClr val="302757"/>
              </a:solidFill>
            </a:endParaRPr>
          </a:p>
        </p:txBody>
      </p:sp>
      <p:graphicFrame>
        <p:nvGraphicFramePr>
          <p:cNvPr id="4" name="Chart 3">
            <a:extLst>
              <a:ext uri="{FF2B5EF4-FFF2-40B4-BE49-F238E27FC236}">
                <a16:creationId xmlns:a16="http://schemas.microsoft.com/office/drawing/2014/main" id="{8AAEB978-A201-1E44-B111-2BFE76D3E234}"/>
              </a:ext>
            </a:extLst>
          </p:cNvPr>
          <p:cNvGraphicFramePr/>
          <p:nvPr userDrawn="1">
            <p:extLst>
              <p:ext uri="{D42A27DB-BD31-4B8C-83A1-F6EECF244321}">
                <p14:modId xmlns:p14="http://schemas.microsoft.com/office/powerpoint/2010/main" val="3768252175"/>
              </p:ext>
            </p:extLst>
          </p:nvPr>
        </p:nvGraphicFramePr>
        <p:xfrm>
          <a:off x="-170426" y="1921248"/>
          <a:ext cx="5372919" cy="3581946"/>
        </p:xfrm>
        <a:graphic>
          <a:graphicData uri="http://schemas.openxmlformats.org/drawingml/2006/chart">
            <c:chart xmlns:c="http://schemas.openxmlformats.org/drawingml/2006/chart" xmlns:r="http://schemas.openxmlformats.org/officeDocument/2006/relationships" r:id="rId2"/>
          </a:graphicData>
        </a:graphic>
      </p:graphicFrame>
      <p:sp>
        <p:nvSpPr>
          <p:cNvPr id="17" name="Title 1">
            <a:extLst>
              <a:ext uri="{FF2B5EF4-FFF2-40B4-BE49-F238E27FC236}">
                <a16:creationId xmlns:a16="http://schemas.microsoft.com/office/drawing/2014/main" id="{BB0F89A9-7F8E-814F-8AD4-ED4479EE6193}"/>
              </a:ext>
            </a:extLst>
          </p:cNvPr>
          <p:cNvSpPr txBox="1">
            <a:spLocks/>
          </p:cNvSpPr>
          <p:nvPr userDrawn="1"/>
        </p:nvSpPr>
        <p:spPr>
          <a:xfrm>
            <a:off x="2455628" y="2428860"/>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rgbClr val="302757"/>
                </a:solidFill>
              </a:rPr>
              <a:t>10%</a:t>
            </a:r>
            <a:endParaRPr lang="en-LT" sz="2000" dirty="0">
              <a:solidFill>
                <a:srgbClr val="302757"/>
              </a:solidFill>
            </a:endParaRPr>
          </a:p>
        </p:txBody>
      </p:sp>
      <p:sp>
        <p:nvSpPr>
          <p:cNvPr id="18" name="Title 1">
            <a:extLst>
              <a:ext uri="{FF2B5EF4-FFF2-40B4-BE49-F238E27FC236}">
                <a16:creationId xmlns:a16="http://schemas.microsoft.com/office/drawing/2014/main" id="{7EF864C2-0A30-9D44-872B-F3009BA7FB1C}"/>
              </a:ext>
            </a:extLst>
          </p:cNvPr>
          <p:cNvSpPr txBox="1">
            <a:spLocks/>
          </p:cNvSpPr>
          <p:nvPr userDrawn="1"/>
        </p:nvSpPr>
        <p:spPr>
          <a:xfrm>
            <a:off x="1560820" y="2871994"/>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19" name="Title 1">
            <a:extLst>
              <a:ext uri="{FF2B5EF4-FFF2-40B4-BE49-F238E27FC236}">
                <a16:creationId xmlns:a16="http://schemas.microsoft.com/office/drawing/2014/main" id="{80978C34-186B-AD45-BEF8-54894DD86E1F}"/>
              </a:ext>
            </a:extLst>
          </p:cNvPr>
          <p:cNvSpPr txBox="1">
            <a:spLocks/>
          </p:cNvSpPr>
          <p:nvPr userDrawn="1"/>
        </p:nvSpPr>
        <p:spPr>
          <a:xfrm>
            <a:off x="1560820" y="3882495"/>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sp>
        <p:nvSpPr>
          <p:cNvPr id="20" name="Title 1">
            <a:extLst>
              <a:ext uri="{FF2B5EF4-FFF2-40B4-BE49-F238E27FC236}">
                <a16:creationId xmlns:a16="http://schemas.microsoft.com/office/drawing/2014/main" id="{0E77ACB9-A6B3-8C42-BA26-61350B85540D}"/>
              </a:ext>
            </a:extLst>
          </p:cNvPr>
          <p:cNvSpPr txBox="1">
            <a:spLocks/>
          </p:cNvSpPr>
          <p:nvPr userDrawn="1"/>
        </p:nvSpPr>
        <p:spPr>
          <a:xfrm>
            <a:off x="2757565" y="3606887"/>
            <a:ext cx="796255" cy="522696"/>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sz="2000" dirty="0">
                <a:solidFill>
                  <a:schemeClr val="bg1"/>
                </a:solidFill>
              </a:rPr>
              <a:t>25%</a:t>
            </a:r>
            <a:endParaRPr lang="en-LT" sz="2000" dirty="0">
              <a:solidFill>
                <a:schemeClr val="bg1"/>
              </a:solidFill>
            </a:endParaRP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1326180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stics bright-circle_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25" name="Picture 24">
            <a:extLst>
              <a:ext uri="{FF2B5EF4-FFF2-40B4-BE49-F238E27FC236}">
                <a16:creationId xmlns:a16="http://schemas.microsoft.com/office/drawing/2014/main" id="{F2FAFDB3-CD7F-F943-A0F7-6D9BF522D5EF}"/>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528686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tistics dark-columns">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20%</a:t>
            </a:r>
            <a:endParaRPr lang="en-LT" dirty="0"/>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30%</a:t>
            </a:r>
            <a:endParaRPr lang="en-LT" dirty="0"/>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t>50%</a:t>
            </a:r>
            <a:endParaRPr lang="en-LT" dirty="0"/>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1426876880"/>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306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tistics dark-columns_blank">
    <p:bg>
      <p:bgPr>
        <a:solidFill>
          <a:srgbClr val="30275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chemeClr val="bg1"/>
                </a:solidFill>
              </a:defRPr>
            </a:lvl1pPr>
          </a:lstStyle>
          <a:p>
            <a:r>
              <a:rPr lang="en-GB" dirty="0" err="1"/>
              <a:t>Statistikos</a:t>
            </a:r>
            <a:r>
              <a:rPr lang="en-GB" dirty="0"/>
              <a:t> </a:t>
            </a:r>
            <a:r>
              <a:rPr lang="en-GB" dirty="0" err="1"/>
              <a:t>duomenys</a:t>
            </a:r>
            <a:endParaRPr lang="en-LT" dirty="0"/>
          </a:p>
        </p:txBody>
      </p:sp>
      <p:pic>
        <p:nvPicPr>
          <p:cNvPr id="9" name="Picture 8">
            <a:extLst>
              <a:ext uri="{FF2B5EF4-FFF2-40B4-BE49-F238E27FC236}">
                <a16:creationId xmlns:a16="http://schemas.microsoft.com/office/drawing/2014/main" id="{FEAFD233-017A-9C42-80C3-B9D7DF2673D5}"/>
              </a:ext>
            </a:extLst>
          </p:cNvPr>
          <p:cNvPicPr>
            <a:picLocks noChangeAspect="1"/>
          </p:cNvPicPr>
          <p:nvPr userDrawn="1"/>
        </p:nvPicPr>
        <p:blipFill>
          <a:blip r:embed="rId2"/>
          <a:stretch>
            <a:fillRect/>
          </a:stretch>
        </p:blipFill>
        <p:spPr>
          <a:xfrm>
            <a:off x="408494" y="358014"/>
            <a:ext cx="313725" cy="395293"/>
          </a:xfrm>
          <a:prstGeom prst="rect">
            <a:avLst/>
          </a:prstGeom>
        </p:spPr>
      </p:pic>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Tree>
    <p:extLst>
      <p:ext uri="{BB962C8B-B14F-4D97-AF65-F5344CB8AC3E}">
        <p14:creationId xmlns:p14="http://schemas.microsoft.com/office/powerpoint/2010/main" val="1776340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tatistics bright-column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6" name="Title 1">
            <a:extLst>
              <a:ext uri="{FF2B5EF4-FFF2-40B4-BE49-F238E27FC236}">
                <a16:creationId xmlns:a16="http://schemas.microsoft.com/office/drawing/2014/main" id="{2F70140A-D1B1-194E-A6F2-0136DC52A05A}"/>
              </a:ext>
            </a:extLst>
          </p:cNvPr>
          <p:cNvSpPr txBox="1">
            <a:spLocks/>
          </p:cNvSpPr>
          <p:nvPr userDrawn="1"/>
        </p:nvSpPr>
        <p:spPr>
          <a:xfrm>
            <a:off x="4750566" y="1720036"/>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20%</a:t>
            </a:r>
            <a:endParaRPr lang="en-LT" dirty="0">
              <a:solidFill>
                <a:srgbClr val="302757"/>
              </a:solidFill>
            </a:endParaRPr>
          </a:p>
        </p:txBody>
      </p:sp>
      <p:sp>
        <p:nvSpPr>
          <p:cNvPr id="27" name="Title 1">
            <a:extLst>
              <a:ext uri="{FF2B5EF4-FFF2-40B4-BE49-F238E27FC236}">
                <a16:creationId xmlns:a16="http://schemas.microsoft.com/office/drawing/2014/main" id="{F79A2590-E6EE-0A42-91CB-F612C492DE01}"/>
              </a:ext>
            </a:extLst>
          </p:cNvPr>
          <p:cNvSpPr txBox="1">
            <a:spLocks/>
          </p:cNvSpPr>
          <p:nvPr userDrawn="1"/>
        </p:nvSpPr>
        <p:spPr>
          <a:xfrm>
            <a:off x="4750566" y="2782581"/>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30%</a:t>
            </a:r>
            <a:endParaRPr lang="en-LT" dirty="0">
              <a:solidFill>
                <a:srgbClr val="302757"/>
              </a:solidFill>
            </a:endParaRPr>
          </a:p>
        </p:txBody>
      </p:sp>
      <p:sp>
        <p:nvSpPr>
          <p:cNvPr id="28" name="Title 1">
            <a:extLst>
              <a:ext uri="{FF2B5EF4-FFF2-40B4-BE49-F238E27FC236}">
                <a16:creationId xmlns:a16="http://schemas.microsoft.com/office/drawing/2014/main" id="{D68BCF95-5A33-9546-8DDB-E02B0B4F83DB}"/>
              </a:ext>
            </a:extLst>
          </p:cNvPr>
          <p:cNvSpPr txBox="1">
            <a:spLocks/>
          </p:cNvSpPr>
          <p:nvPr userDrawn="1"/>
        </p:nvSpPr>
        <p:spPr>
          <a:xfrm>
            <a:off x="4750566" y="379705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sp>
        <p:nvSpPr>
          <p:cNvPr id="29" name="Title 1">
            <a:extLst>
              <a:ext uri="{FF2B5EF4-FFF2-40B4-BE49-F238E27FC236}">
                <a16:creationId xmlns:a16="http://schemas.microsoft.com/office/drawing/2014/main" id="{C09F40E0-24F5-3D4F-A309-E113322D8130}"/>
              </a:ext>
            </a:extLst>
          </p:cNvPr>
          <p:cNvSpPr txBox="1">
            <a:spLocks/>
          </p:cNvSpPr>
          <p:nvPr userDrawn="1"/>
        </p:nvSpPr>
        <p:spPr>
          <a:xfrm>
            <a:off x="4750566" y="4812205"/>
            <a:ext cx="1341315" cy="929640"/>
          </a:xfrm>
          <a:prstGeom prst="rect">
            <a:avLst/>
          </a:prstGeom>
        </p:spPr>
        <p:txBody>
          <a:bodyPr vert="horz" lIns="91440" tIns="45720" rIns="91440" bIns="45720" rtlCol="0" anchor="b">
            <a:noAutofit/>
          </a:bodyPr>
          <a:lstStyle>
            <a:lvl1pPr algn="l" defTabSz="914400" rtl="0" eaLnBrk="1" latinLnBrk="0" hangingPunct="1">
              <a:lnSpc>
                <a:spcPct val="100000"/>
              </a:lnSpc>
              <a:spcBef>
                <a:spcPct val="0"/>
              </a:spcBef>
              <a:buNone/>
              <a:defRPr sz="3500" b="0" i="0" kern="120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GB" dirty="0">
                <a:solidFill>
                  <a:srgbClr val="302757"/>
                </a:solidFill>
              </a:rPr>
              <a:t>50%</a:t>
            </a:r>
            <a:endParaRPr lang="en-LT" dirty="0">
              <a:solidFill>
                <a:srgbClr val="302757"/>
              </a:solidFill>
            </a:endParaRPr>
          </a:p>
        </p:txBody>
      </p:sp>
      <p:graphicFrame>
        <p:nvGraphicFramePr>
          <p:cNvPr id="7" name="Chart 6">
            <a:extLst>
              <a:ext uri="{FF2B5EF4-FFF2-40B4-BE49-F238E27FC236}">
                <a16:creationId xmlns:a16="http://schemas.microsoft.com/office/drawing/2014/main" id="{2AD45C9C-EF72-EA46-AEB6-A8416426AE51}"/>
              </a:ext>
            </a:extLst>
          </p:cNvPr>
          <p:cNvGraphicFramePr/>
          <p:nvPr userDrawn="1">
            <p:extLst>
              <p:ext uri="{D42A27DB-BD31-4B8C-83A1-F6EECF244321}">
                <p14:modId xmlns:p14="http://schemas.microsoft.com/office/powerpoint/2010/main" val="2972002168"/>
              </p:ext>
            </p:extLst>
          </p:nvPr>
        </p:nvGraphicFramePr>
        <p:xfrm>
          <a:off x="408495" y="2045795"/>
          <a:ext cx="3878370" cy="3988038"/>
        </p:xfrm>
        <a:graphic>
          <a:graphicData uri="http://schemas.openxmlformats.org/drawingml/2006/chart">
            <c:chart xmlns:c="http://schemas.openxmlformats.org/drawingml/2006/chart" xmlns:r="http://schemas.openxmlformats.org/officeDocument/2006/relationships" r:id="rId2"/>
          </a:graphicData>
        </a:graphic>
      </p:graphicFrame>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3"/>
          <a:stretch>
            <a:fillRect/>
          </a:stretch>
        </p:blipFill>
        <p:spPr>
          <a:xfrm>
            <a:off x="408494" y="364935"/>
            <a:ext cx="313724" cy="395293"/>
          </a:xfrm>
          <a:prstGeom prst="rect">
            <a:avLst/>
          </a:prstGeom>
        </p:spPr>
      </p:pic>
    </p:spTree>
    <p:extLst>
      <p:ext uri="{BB962C8B-B14F-4D97-AF65-F5344CB8AC3E}">
        <p14:creationId xmlns:p14="http://schemas.microsoft.com/office/powerpoint/2010/main" val="2619693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tatistics bright-columns_blank">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01CA-B547-A442-ACFC-3D6CF3FAB361}"/>
              </a:ext>
            </a:extLst>
          </p:cNvPr>
          <p:cNvSpPr>
            <a:spLocks noGrp="1"/>
          </p:cNvSpPr>
          <p:nvPr>
            <p:ph type="ctrTitle" hasCustomPrompt="1"/>
          </p:nvPr>
        </p:nvSpPr>
        <p:spPr>
          <a:xfrm>
            <a:off x="6195854" y="358014"/>
            <a:ext cx="5587652" cy="1341926"/>
          </a:xfrm>
        </p:spPr>
        <p:txBody>
          <a:bodyPr anchor="b">
            <a:noAutofit/>
          </a:bodyPr>
          <a:lstStyle>
            <a:lvl1pPr algn="l">
              <a:lnSpc>
                <a:spcPct val="100000"/>
              </a:lnSpc>
              <a:defRPr sz="3500">
                <a:solidFill>
                  <a:srgbClr val="302757"/>
                </a:solidFill>
              </a:defRPr>
            </a:lvl1pPr>
          </a:lstStyle>
          <a:p>
            <a:r>
              <a:rPr lang="en-GB" dirty="0" err="1"/>
              <a:t>Statistikos</a:t>
            </a:r>
            <a:r>
              <a:rPr lang="en-GB" dirty="0"/>
              <a:t> </a:t>
            </a:r>
            <a:r>
              <a:rPr lang="en-GB" dirty="0" err="1"/>
              <a:t>duomenys</a:t>
            </a:r>
            <a:endParaRPr lang="en-LT" dirty="0"/>
          </a:p>
        </p:txBody>
      </p:sp>
      <p:sp>
        <p:nvSpPr>
          <p:cNvPr id="10" name="Text Placeholder 3">
            <a:extLst>
              <a:ext uri="{FF2B5EF4-FFF2-40B4-BE49-F238E27FC236}">
                <a16:creationId xmlns:a16="http://schemas.microsoft.com/office/drawing/2014/main" id="{E7ADD6BD-4A4D-854D-85EE-FEAF60690FEB}"/>
              </a:ext>
            </a:extLst>
          </p:cNvPr>
          <p:cNvSpPr>
            <a:spLocks noGrp="1"/>
          </p:cNvSpPr>
          <p:nvPr>
            <p:ph type="body" sz="half" idx="10" hasCustomPrompt="1"/>
          </p:nvPr>
        </p:nvSpPr>
        <p:spPr>
          <a:xfrm>
            <a:off x="6195854" y="2059763"/>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2" name="Text Placeholder 3">
            <a:extLst>
              <a:ext uri="{FF2B5EF4-FFF2-40B4-BE49-F238E27FC236}">
                <a16:creationId xmlns:a16="http://schemas.microsoft.com/office/drawing/2014/main" id="{534E0444-467E-1F48-9723-76B15FF379BA}"/>
              </a:ext>
            </a:extLst>
          </p:cNvPr>
          <p:cNvSpPr>
            <a:spLocks noGrp="1"/>
          </p:cNvSpPr>
          <p:nvPr>
            <p:ph type="body" sz="half" idx="11" hasCustomPrompt="1"/>
          </p:nvPr>
        </p:nvSpPr>
        <p:spPr>
          <a:xfrm>
            <a:off x="6195854" y="3110645"/>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3" name="Text Placeholder 3">
            <a:extLst>
              <a:ext uri="{FF2B5EF4-FFF2-40B4-BE49-F238E27FC236}">
                <a16:creationId xmlns:a16="http://schemas.microsoft.com/office/drawing/2014/main" id="{920053FD-1BCE-FD44-8B67-FE19AEC0D03E}"/>
              </a:ext>
            </a:extLst>
          </p:cNvPr>
          <p:cNvSpPr>
            <a:spLocks noGrp="1"/>
          </p:cNvSpPr>
          <p:nvPr>
            <p:ph type="body" sz="half" idx="12" hasCustomPrompt="1"/>
          </p:nvPr>
        </p:nvSpPr>
        <p:spPr>
          <a:xfrm>
            <a:off x="6195854" y="4121146"/>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sp>
        <p:nvSpPr>
          <p:cNvPr id="24" name="Text Placeholder 3">
            <a:extLst>
              <a:ext uri="{FF2B5EF4-FFF2-40B4-BE49-F238E27FC236}">
                <a16:creationId xmlns:a16="http://schemas.microsoft.com/office/drawing/2014/main" id="{818B7215-47CD-6348-855A-50C9B9829008}"/>
              </a:ext>
            </a:extLst>
          </p:cNvPr>
          <p:cNvSpPr>
            <a:spLocks noGrp="1"/>
          </p:cNvSpPr>
          <p:nvPr>
            <p:ph type="body" sz="half" idx="13" hasCustomPrompt="1"/>
          </p:nvPr>
        </p:nvSpPr>
        <p:spPr>
          <a:xfrm>
            <a:off x="6195853" y="5131647"/>
            <a:ext cx="4317301" cy="691059"/>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a:t>
            </a:r>
          </a:p>
        </p:txBody>
      </p:sp>
      <p:pic>
        <p:nvPicPr>
          <p:cNvPr id="14" name="Picture 13">
            <a:extLst>
              <a:ext uri="{FF2B5EF4-FFF2-40B4-BE49-F238E27FC236}">
                <a16:creationId xmlns:a16="http://schemas.microsoft.com/office/drawing/2014/main" id="{3D836F99-D1F4-EA43-BB41-6ACFE926C462}"/>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639196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nal slide">
    <p:bg>
      <p:bgPr>
        <a:solidFill>
          <a:srgbClr val="302857"/>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D8F41B1-0096-7440-92A9-FC44A99223B3}"/>
              </a:ext>
            </a:extLst>
          </p:cNvPr>
          <p:cNvPicPr>
            <a:picLocks noChangeAspect="1"/>
          </p:cNvPicPr>
          <p:nvPr userDrawn="1"/>
        </p:nvPicPr>
        <p:blipFill>
          <a:blip r:embed="rId2"/>
          <a:stretch>
            <a:fillRect/>
          </a:stretch>
        </p:blipFill>
        <p:spPr>
          <a:xfrm>
            <a:off x="4694271" y="2602081"/>
            <a:ext cx="2803458" cy="1168640"/>
          </a:xfrm>
          <a:prstGeom prst="rect">
            <a:avLst/>
          </a:prstGeom>
        </p:spPr>
      </p:pic>
    </p:spTree>
    <p:extLst>
      <p:ext uri="{BB962C8B-B14F-4D97-AF65-F5344CB8AC3E}">
        <p14:creationId xmlns:p14="http://schemas.microsoft.com/office/powerpoint/2010/main" val="4236407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nal slide2">
    <p:bg>
      <p:bgPr>
        <a:solidFill>
          <a:srgbClr val="302857"/>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A8019B-23CF-5049-AC40-C8CA7DC7E2C4}"/>
              </a:ext>
            </a:extLst>
          </p:cNvPr>
          <p:cNvSpPr/>
          <p:nvPr userDrawn="1"/>
        </p:nvSpPr>
        <p:spPr>
          <a:xfrm>
            <a:off x="0" y="0"/>
            <a:ext cx="12192000" cy="6858000"/>
          </a:xfrm>
          <a:prstGeom prst="rect">
            <a:avLst/>
          </a:prstGeom>
          <a:solidFill>
            <a:srgbClr val="3027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5" name="Picture Placeholder 2">
            <a:extLst>
              <a:ext uri="{FF2B5EF4-FFF2-40B4-BE49-F238E27FC236}">
                <a16:creationId xmlns:a16="http://schemas.microsoft.com/office/drawing/2014/main" id="{99D1C85B-C1BA-F942-AA3D-8ABDA4BDC876}"/>
              </a:ext>
            </a:extLst>
          </p:cNvPr>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pic>
        <p:nvPicPr>
          <p:cNvPr id="3" name="Picture 2">
            <a:extLst>
              <a:ext uri="{FF2B5EF4-FFF2-40B4-BE49-F238E27FC236}">
                <a16:creationId xmlns:a16="http://schemas.microsoft.com/office/drawing/2014/main" id="{E9FA9F3D-DB9D-F74B-83B0-5A6088EE9C31}"/>
              </a:ext>
            </a:extLst>
          </p:cNvPr>
          <p:cNvPicPr>
            <a:picLocks noChangeAspect="1"/>
          </p:cNvPicPr>
          <p:nvPr userDrawn="1"/>
        </p:nvPicPr>
        <p:blipFill>
          <a:blip r:embed="rId2"/>
          <a:stretch>
            <a:fillRect/>
          </a:stretch>
        </p:blipFill>
        <p:spPr>
          <a:xfrm>
            <a:off x="395477" y="360178"/>
            <a:ext cx="317500" cy="400050"/>
          </a:xfrm>
          <a:prstGeom prst="rect">
            <a:avLst/>
          </a:prstGeom>
        </p:spPr>
      </p:pic>
      <p:sp>
        <p:nvSpPr>
          <p:cNvPr id="6" name="Title 1">
            <a:extLst>
              <a:ext uri="{FF2B5EF4-FFF2-40B4-BE49-F238E27FC236}">
                <a16:creationId xmlns:a16="http://schemas.microsoft.com/office/drawing/2014/main" id="{881B3020-1657-6B49-A9E1-55575778D52E}"/>
              </a:ext>
            </a:extLst>
          </p:cNvPr>
          <p:cNvSpPr>
            <a:spLocks noGrp="1"/>
          </p:cNvSpPr>
          <p:nvPr>
            <p:ph type="title" hasCustomPrompt="1"/>
          </p:nvPr>
        </p:nvSpPr>
        <p:spPr>
          <a:xfrm>
            <a:off x="4129881" y="2628900"/>
            <a:ext cx="3932237" cy="1600200"/>
          </a:xfrm>
        </p:spPr>
        <p:txBody>
          <a:bodyPr anchor="b"/>
          <a:lstStyle>
            <a:lvl1pPr algn="ctr">
              <a:lnSpc>
                <a:spcPct val="110000"/>
              </a:lnSpc>
              <a:defRPr sz="3200">
                <a:solidFill>
                  <a:schemeClr val="bg1"/>
                </a:solidFill>
              </a:defRPr>
            </a:lvl1pPr>
          </a:lstStyle>
          <a:p>
            <a:r>
              <a:rPr lang="en-GB" dirty="0"/>
              <a:t>About our</a:t>
            </a:r>
            <a:br>
              <a:rPr lang="en-GB" dirty="0"/>
            </a:br>
            <a:r>
              <a:rPr lang="en-GB" dirty="0"/>
              <a:t>Lorem ipsum</a:t>
            </a:r>
            <a:br>
              <a:rPr lang="en-GB" dirty="0"/>
            </a:br>
            <a:r>
              <a:rPr lang="en-GB" dirty="0" err="1"/>
              <a:t>dolor</a:t>
            </a:r>
            <a:r>
              <a:rPr lang="en-GB" dirty="0"/>
              <a:t> sit</a:t>
            </a:r>
            <a:endParaRPr lang="en-LT" dirty="0"/>
          </a:p>
        </p:txBody>
      </p:sp>
    </p:spTree>
    <p:extLst>
      <p:ext uri="{BB962C8B-B14F-4D97-AF65-F5344CB8AC3E}">
        <p14:creationId xmlns:p14="http://schemas.microsoft.com/office/powerpoint/2010/main" val="25907898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5A17AD-2019-FF49-B507-9DE671DB5CF7}"/>
              </a:ext>
            </a:extLst>
          </p:cNvPr>
          <p:cNvPicPr>
            <a:picLocks noChangeAspect="1"/>
          </p:cNvPicPr>
          <p:nvPr userDrawn="1"/>
        </p:nvPicPr>
        <p:blipFill>
          <a:blip r:embed="rId2"/>
          <a:stretch>
            <a:fillRect/>
          </a:stretch>
        </p:blipFill>
        <p:spPr>
          <a:xfrm>
            <a:off x="408494" y="364935"/>
            <a:ext cx="313724" cy="395293"/>
          </a:xfrm>
          <a:prstGeom prst="rect">
            <a:avLst/>
          </a:prstGeom>
        </p:spPr>
      </p:pic>
    </p:spTree>
    <p:extLst>
      <p:ext uri="{BB962C8B-B14F-4D97-AF65-F5344CB8AC3E}">
        <p14:creationId xmlns:p14="http://schemas.microsoft.com/office/powerpoint/2010/main" val="275194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7335581" y="0"/>
            <a:ext cx="4856419"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961955" y="3160337"/>
            <a:ext cx="3539093" cy="2533453"/>
          </a:xfrm>
        </p:spPr>
        <p:txBody>
          <a:bodyPr>
            <a:normAutofit/>
          </a:bodyPr>
          <a:lstStyle>
            <a:lvl1pPr marL="0" indent="0">
              <a:lnSpc>
                <a:spcPct val="130000"/>
              </a:lnSpc>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0" name="Text Placeholder 3">
            <a:extLst>
              <a:ext uri="{FF2B5EF4-FFF2-40B4-BE49-F238E27FC236}">
                <a16:creationId xmlns:a16="http://schemas.microsoft.com/office/drawing/2014/main" id="{B737FCF8-0189-8D4F-A08E-201EF3EF8842}"/>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endParaRPr lang="en-GB" dirty="0"/>
          </a:p>
        </p:txBody>
      </p:sp>
    </p:spTree>
    <p:extLst>
      <p:ext uri="{BB962C8B-B14F-4D97-AF65-F5344CB8AC3E}">
        <p14:creationId xmlns:p14="http://schemas.microsoft.com/office/powerpoint/2010/main" val="755162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42652F-B3AE-A24B-9F5D-7B8BCF26E333}"/>
              </a:ext>
            </a:extLst>
          </p:cNvPr>
          <p:cNvSpPr/>
          <p:nvPr userDrawn="1"/>
        </p:nvSpPr>
        <p:spPr>
          <a:xfrm>
            <a:off x="-9526" y="0"/>
            <a:ext cx="6644629" cy="6858000"/>
          </a:xfrm>
          <a:prstGeom prst="rect">
            <a:avLst/>
          </a:prstGeom>
          <a:solidFill>
            <a:srgbClr val="EEE7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sp>
        <p:nvSpPr>
          <p:cNvPr id="13" name="Content Placeholder 12">
            <a:extLst>
              <a:ext uri="{FF2B5EF4-FFF2-40B4-BE49-F238E27FC236}">
                <a16:creationId xmlns:a16="http://schemas.microsoft.com/office/drawing/2014/main" id="{2D40919E-3F15-FF47-8DCD-E28A05076BE5}"/>
              </a:ext>
            </a:extLst>
          </p:cNvPr>
          <p:cNvSpPr>
            <a:spLocks noGrp="1"/>
          </p:cNvSpPr>
          <p:nvPr>
            <p:ph sz="quarter" idx="13" hasCustomPrompt="1"/>
          </p:nvPr>
        </p:nvSpPr>
        <p:spPr>
          <a:xfrm>
            <a:off x="1329872" y="3701030"/>
            <a:ext cx="3411538" cy="794430"/>
          </a:xfrm>
        </p:spPr>
        <p:txBody>
          <a:bodyPr>
            <a:normAutofit/>
          </a:bodyPr>
          <a:lstStyle>
            <a:lvl1pPr marL="0" indent="0">
              <a:lnSpc>
                <a:spcPct val="80000"/>
              </a:lnSpc>
              <a:buFontTx/>
              <a:buNone/>
              <a:defRPr sz="1300"/>
            </a:lvl1pPr>
            <a:lvl2pPr>
              <a:defRPr sz="1400"/>
            </a:lvl2pPr>
            <a:lvl3pPr>
              <a:defRPr sz="1400"/>
            </a:lvl3pPr>
            <a:lvl4pPr>
              <a:defRPr sz="1400"/>
            </a:lvl4pPr>
            <a:lvl5pPr>
              <a:defRPr sz="1400"/>
            </a:lvl5pPr>
          </a:lstStyle>
          <a:p>
            <a:pPr lvl="0"/>
            <a:r>
              <a:rPr lang="en-GB" dirty="0"/>
              <a:t>The </a:t>
            </a:r>
            <a:r>
              <a:rPr lang="en-GB" dirty="0" err="1"/>
              <a:t>Amenties</a:t>
            </a:r>
            <a:endParaRPr lang="en-GB" dirty="0"/>
          </a:p>
          <a:p>
            <a:pPr lvl="0"/>
            <a:r>
              <a:rPr lang="en-GB" dirty="0"/>
              <a:t>Will you get</a:t>
            </a:r>
            <a:endParaRPr lang="en-LT" dirty="0"/>
          </a:p>
        </p:txBody>
      </p:sp>
      <p:sp>
        <p:nvSpPr>
          <p:cNvPr id="9" name="Text Placeholder 3">
            <a:extLst>
              <a:ext uri="{FF2B5EF4-FFF2-40B4-BE49-F238E27FC236}">
                <a16:creationId xmlns:a16="http://schemas.microsoft.com/office/drawing/2014/main" id="{713E68CC-CE91-4545-BC77-FB470A909C0F}"/>
              </a:ext>
            </a:extLst>
          </p:cNvPr>
          <p:cNvSpPr>
            <a:spLocks noGrp="1"/>
          </p:cNvSpPr>
          <p:nvPr>
            <p:ph type="body" sz="half" idx="2" hasCustomPrompt="1"/>
          </p:nvPr>
        </p:nvSpPr>
        <p:spPr>
          <a:xfrm>
            <a:off x="7376845" y="3160337"/>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pic>
        <p:nvPicPr>
          <p:cNvPr id="14" name="Picture 13">
            <a:extLst>
              <a:ext uri="{FF2B5EF4-FFF2-40B4-BE49-F238E27FC236}">
                <a16:creationId xmlns:a16="http://schemas.microsoft.com/office/drawing/2014/main" id="{AB1C9EE8-AF7C-F346-954A-33FC1FA24C44}"/>
              </a:ext>
            </a:extLst>
          </p:cNvPr>
          <p:cNvPicPr>
            <a:picLocks noChangeAspect="1"/>
          </p:cNvPicPr>
          <p:nvPr userDrawn="1"/>
        </p:nvPicPr>
        <p:blipFill>
          <a:blip r:embed="rId2"/>
          <a:stretch>
            <a:fillRect/>
          </a:stretch>
        </p:blipFill>
        <p:spPr>
          <a:xfrm>
            <a:off x="400474" y="364934"/>
            <a:ext cx="313724" cy="395293"/>
          </a:xfrm>
          <a:prstGeom prst="rect">
            <a:avLst/>
          </a:prstGeom>
        </p:spPr>
      </p:pic>
    </p:spTree>
    <p:extLst>
      <p:ext uri="{BB962C8B-B14F-4D97-AF65-F5344CB8AC3E}">
        <p14:creationId xmlns:p14="http://schemas.microsoft.com/office/powerpoint/2010/main" val="219118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photo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24546678-FCA5-9747-96D4-ED40E0DAA667}"/>
              </a:ext>
            </a:extLst>
          </p:cNvPr>
          <p:cNvSpPr>
            <a:spLocks noGrp="1"/>
          </p:cNvSpPr>
          <p:nvPr>
            <p:ph type="body" sz="half" idx="10" hasCustomPrompt="1"/>
          </p:nvPr>
        </p:nvSpPr>
        <p:spPr>
          <a:xfrm>
            <a:off x="1329872" y="3687052"/>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6096000" y="0"/>
            <a:ext cx="6096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spTree>
    <p:extLst>
      <p:ext uri="{BB962C8B-B14F-4D97-AF65-F5344CB8AC3E}">
        <p14:creationId xmlns:p14="http://schemas.microsoft.com/office/powerpoint/2010/main" val="110247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 with photo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7062851" y="898429"/>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1" name="Picture Placeholder 2">
            <a:extLst>
              <a:ext uri="{FF2B5EF4-FFF2-40B4-BE49-F238E27FC236}">
                <a16:creationId xmlns:a16="http://schemas.microsoft.com/office/drawing/2014/main" id="{1D900395-3D89-8D47-9C09-3633E196C032}"/>
              </a:ext>
            </a:extLst>
          </p:cNvPr>
          <p:cNvSpPr>
            <a:spLocks noGrp="1"/>
          </p:cNvSpPr>
          <p:nvPr>
            <p:ph type="pic" idx="1"/>
          </p:nvPr>
        </p:nvSpPr>
        <p:spPr>
          <a:xfrm>
            <a:off x="-2" y="1125162"/>
            <a:ext cx="6096001" cy="45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LT" dirty="0"/>
          </a:p>
        </p:txBody>
      </p:sp>
      <p:sp>
        <p:nvSpPr>
          <p:cNvPr id="6" name="Text Placeholder 3">
            <a:extLst>
              <a:ext uri="{FF2B5EF4-FFF2-40B4-BE49-F238E27FC236}">
                <a16:creationId xmlns:a16="http://schemas.microsoft.com/office/drawing/2014/main" id="{0E70547C-4E63-C04C-A6A0-08784AE3EF84}"/>
              </a:ext>
            </a:extLst>
          </p:cNvPr>
          <p:cNvSpPr>
            <a:spLocks noGrp="1"/>
          </p:cNvSpPr>
          <p:nvPr>
            <p:ph type="body" sz="half" idx="2" hasCustomPrompt="1"/>
          </p:nvPr>
        </p:nvSpPr>
        <p:spPr>
          <a:xfrm>
            <a:off x="7062851" y="3689935"/>
            <a:ext cx="412420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151816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1 ic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8" name="Rectangle 7">
            <a:extLst>
              <a:ext uri="{FF2B5EF4-FFF2-40B4-BE49-F238E27FC236}">
                <a16:creationId xmlns:a16="http://schemas.microsoft.com/office/drawing/2014/main" id="{D8CF0C59-B147-EF4C-880A-4931CF58A0DB}"/>
              </a:ext>
            </a:extLst>
          </p:cNvPr>
          <p:cNvSpPr/>
          <p:nvPr userDrawn="1"/>
        </p:nvSpPr>
        <p:spPr>
          <a:xfrm>
            <a:off x="6677941" y="0"/>
            <a:ext cx="5514060" cy="6858000"/>
          </a:xfrm>
          <a:prstGeom prst="rect">
            <a:avLst/>
          </a:prstGeom>
          <a:solidFill>
            <a:srgbClr val="302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p>
        </p:txBody>
      </p:sp>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381183"/>
            <a:ext cx="3539093"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 </a:t>
            </a:r>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Tree>
    <p:extLst>
      <p:ext uri="{BB962C8B-B14F-4D97-AF65-F5344CB8AC3E}">
        <p14:creationId xmlns:p14="http://schemas.microsoft.com/office/powerpoint/2010/main" val="313433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more 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6121715"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2" name="Text Placeholder 3">
            <a:extLst>
              <a:ext uri="{FF2B5EF4-FFF2-40B4-BE49-F238E27FC236}">
                <a16:creationId xmlns:a16="http://schemas.microsoft.com/office/drawing/2014/main" id="{8B797235-AC31-C74E-82C0-94A1FC49E987}"/>
              </a:ext>
            </a:extLst>
          </p:cNvPr>
          <p:cNvSpPr>
            <a:spLocks noGrp="1"/>
          </p:cNvSpPr>
          <p:nvPr>
            <p:ph type="body" sz="half" idx="12" hasCustomPrompt="1"/>
          </p:nvPr>
        </p:nvSpPr>
        <p:spPr>
          <a:xfrm>
            <a:off x="7913614"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
        <p:nvSpPr>
          <p:cNvPr id="14" name="Text Placeholder 3">
            <a:extLst>
              <a:ext uri="{FF2B5EF4-FFF2-40B4-BE49-F238E27FC236}">
                <a16:creationId xmlns:a16="http://schemas.microsoft.com/office/drawing/2014/main" id="{25B6226E-73DE-C642-A2D7-37FBA265AC47}"/>
              </a:ext>
            </a:extLst>
          </p:cNvPr>
          <p:cNvSpPr>
            <a:spLocks noGrp="1"/>
          </p:cNvSpPr>
          <p:nvPr>
            <p:ph type="body" sz="half" idx="13" hasCustomPrompt="1"/>
          </p:nvPr>
        </p:nvSpPr>
        <p:spPr>
          <a:xfrm>
            <a:off x="9705513" y="3534452"/>
            <a:ext cx="1892836" cy="723567"/>
          </a:xfrm>
        </p:spPr>
        <p:txBody>
          <a:bodyPr>
            <a:normAutofit/>
          </a:bodyPr>
          <a:lstStyle>
            <a:lvl1pPr marL="0" indent="0" algn="ctr">
              <a:lnSpc>
                <a:spcPts val="114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endParaRPr lang="en-GB" dirty="0"/>
          </a:p>
          <a:p>
            <a:pPr lvl="0"/>
            <a:r>
              <a:rPr lang="en-GB" dirty="0"/>
              <a:t>ipsum</a:t>
            </a:r>
          </a:p>
        </p:txBody>
      </p:sp>
    </p:spTree>
    <p:extLst>
      <p:ext uri="{BB962C8B-B14F-4D97-AF65-F5344CB8AC3E}">
        <p14:creationId xmlns:p14="http://schemas.microsoft.com/office/powerpoint/2010/main" val="40612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more icons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0E444-E3F9-0148-A523-2F263BB7B9FD}"/>
              </a:ext>
            </a:extLst>
          </p:cNvPr>
          <p:cNvSpPr>
            <a:spLocks noGrp="1"/>
          </p:cNvSpPr>
          <p:nvPr>
            <p:ph type="title" hasCustomPrompt="1"/>
          </p:nvPr>
        </p:nvSpPr>
        <p:spPr>
          <a:xfrm>
            <a:off x="1329872" y="637495"/>
            <a:ext cx="4184189" cy="2791506"/>
          </a:xfrm>
        </p:spPr>
        <p:txBody>
          <a:bodyPr>
            <a:normAutofit/>
          </a:bodyPr>
          <a:lstStyle>
            <a:lvl1pPr>
              <a:lnSpc>
                <a:spcPct val="100000"/>
              </a:lnSpc>
              <a:defRPr sz="3500"/>
            </a:lvl1pPr>
          </a:lstStyle>
          <a:p>
            <a:r>
              <a:rPr lang="en-GB" dirty="0" err="1"/>
              <a:t>Temos</a:t>
            </a:r>
            <a:r>
              <a:rPr lang="en-GB" dirty="0"/>
              <a:t> </a:t>
            </a:r>
            <a:r>
              <a:rPr lang="en-GB" dirty="0" err="1"/>
              <a:t>pavadinimas</a:t>
            </a:r>
            <a:r>
              <a:rPr lang="en-GB" dirty="0"/>
              <a:t> business</a:t>
            </a:r>
            <a:endParaRPr lang="en-LT" dirty="0"/>
          </a:p>
        </p:txBody>
      </p:sp>
      <p:pic>
        <p:nvPicPr>
          <p:cNvPr id="7" name="Picture 6">
            <a:extLst>
              <a:ext uri="{FF2B5EF4-FFF2-40B4-BE49-F238E27FC236}">
                <a16:creationId xmlns:a16="http://schemas.microsoft.com/office/drawing/2014/main" id="{C860C4B2-6137-D948-9403-5A742964DC6E}"/>
              </a:ext>
            </a:extLst>
          </p:cNvPr>
          <p:cNvPicPr>
            <a:picLocks noChangeAspect="1"/>
          </p:cNvPicPr>
          <p:nvPr userDrawn="1"/>
        </p:nvPicPr>
        <p:blipFill>
          <a:blip r:embed="rId2"/>
          <a:stretch>
            <a:fillRect/>
          </a:stretch>
        </p:blipFill>
        <p:spPr>
          <a:xfrm>
            <a:off x="408494" y="364935"/>
            <a:ext cx="313724" cy="395293"/>
          </a:xfrm>
          <a:prstGeom prst="rect">
            <a:avLst/>
          </a:prstGeom>
        </p:spPr>
      </p:pic>
      <p:sp>
        <p:nvSpPr>
          <p:cNvPr id="10" name="Text Placeholder 3">
            <a:extLst>
              <a:ext uri="{FF2B5EF4-FFF2-40B4-BE49-F238E27FC236}">
                <a16:creationId xmlns:a16="http://schemas.microsoft.com/office/drawing/2014/main" id="{C7124E3A-97A3-8944-B35B-874803A7F9F5}"/>
              </a:ext>
            </a:extLst>
          </p:cNvPr>
          <p:cNvSpPr>
            <a:spLocks noGrp="1"/>
          </p:cNvSpPr>
          <p:nvPr>
            <p:ph type="body" sz="half" idx="10" hasCustomPrompt="1"/>
          </p:nvPr>
        </p:nvSpPr>
        <p:spPr>
          <a:xfrm>
            <a:off x="1329872" y="3687052"/>
            <a:ext cx="4053786" cy="2533453"/>
          </a:xfrm>
        </p:spPr>
        <p:txBody>
          <a:bodyPr>
            <a:normAutofit/>
          </a:bodyPr>
          <a:lstStyle>
            <a:lvl1pPr marL="0" indent="0">
              <a:lnSpc>
                <a:spcPct val="130000"/>
              </a:lnSpc>
              <a:buNone/>
              <a:defRPr sz="12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 </a:t>
            </a:r>
            <a:r>
              <a:rPr lang="en-GB" dirty="0" err="1"/>
              <a:t>iaculis</a:t>
            </a:r>
            <a:r>
              <a:rPr lang="en-GB" dirty="0"/>
              <a:t> </a:t>
            </a:r>
            <a:r>
              <a:rPr lang="en-GB" dirty="0" err="1"/>
              <a:t>vel</a:t>
            </a:r>
            <a:r>
              <a:rPr lang="en-GB" dirty="0"/>
              <a:t> </a:t>
            </a:r>
            <a:r>
              <a:rPr lang="en-GB" dirty="0" err="1"/>
              <a:t>condimentum</a:t>
            </a:r>
            <a:r>
              <a:rPr lang="en-GB" dirty="0"/>
              <a:t> </a:t>
            </a:r>
            <a:r>
              <a:rPr lang="en-GB" dirty="0" err="1"/>
              <a:t>vel</a:t>
            </a:r>
            <a:r>
              <a:rPr lang="en-GB" dirty="0"/>
              <a:t>, </a:t>
            </a:r>
            <a:r>
              <a:rPr lang="en-GB" dirty="0" err="1"/>
              <a:t>eleifend</a:t>
            </a:r>
            <a:r>
              <a:rPr lang="en-GB" dirty="0"/>
              <a:t> sit </a:t>
            </a:r>
            <a:r>
              <a:rPr lang="en-GB" dirty="0" err="1"/>
              <a:t>amet</a:t>
            </a:r>
            <a:r>
              <a:rPr lang="en-GB" dirty="0"/>
              <a:t> </a:t>
            </a:r>
            <a:r>
              <a:rPr lang="en-GB" dirty="0" err="1"/>
              <a:t>felis</a:t>
            </a:r>
            <a:r>
              <a:rPr lang="en-GB" dirty="0"/>
              <a:t>. In </a:t>
            </a:r>
            <a:r>
              <a:rPr lang="en-GB" dirty="0" err="1"/>
              <a:t>mauris</a:t>
            </a:r>
            <a:r>
              <a:rPr lang="en-GB" dirty="0"/>
              <a:t> </a:t>
            </a:r>
            <a:r>
              <a:rPr lang="en-GB" dirty="0" err="1"/>
              <a:t>nunc</a:t>
            </a:r>
            <a:r>
              <a:rPr lang="en-GB" dirty="0"/>
              <a:t>, </a:t>
            </a:r>
            <a:r>
              <a:rPr lang="en-GB" dirty="0" err="1"/>
              <a:t>scelerisque</a:t>
            </a:r>
            <a:r>
              <a:rPr lang="en-GB" dirty="0"/>
              <a:t> non </a:t>
            </a:r>
            <a:r>
              <a:rPr lang="en-GB" dirty="0" err="1"/>
              <a:t>massa</a:t>
            </a:r>
            <a:r>
              <a:rPr lang="en-GB" dirty="0"/>
              <a:t> </a:t>
            </a:r>
            <a:r>
              <a:rPr lang="en-GB" dirty="0" err="1"/>
              <a:t>quis</a:t>
            </a:r>
            <a:r>
              <a:rPr lang="en-GB" dirty="0"/>
              <a:t>, </a:t>
            </a:r>
            <a:r>
              <a:rPr lang="en-GB" dirty="0" err="1"/>
              <a:t>bibendum</a:t>
            </a:r>
            <a:r>
              <a:rPr lang="en-GB" dirty="0"/>
              <a:t> </a:t>
            </a:r>
            <a:r>
              <a:rPr lang="en-GB" dirty="0" err="1"/>
              <a:t>suscipit</a:t>
            </a:r>
            <a:r>
              <a:rPr lang="en-GB" dirty="0"/>
              <a:t> </a:t>
            </a:r>
            <a:r>
              <a:rPr lang="en-GB" dirty="0" err="1"/>
              <a:t>risus</a:t>
            </a:r>
            <a:r>
              <a:rPr lang="en-GB" dirty="0"/>
              <a:t>.</a:t>
            </a:r>
          </a:p>
          <a:p>
            <a:pPr lvl="0"/>
            <a:r>
              <a:rPr lang="en-GB" dirty="0" err="1"/>
              <a:t>Pellentesque</a:t>
            </a:r>
            <a:r>
              <a:rPr lang="en-GB" dirty="0"/>
              <a:t> habitant </a:t>
            </a:r>
            <a:r>
              <a:rPr lang="en-GB" dirty="0" err="1"/>
              <a:t>morbi</a:t>
            </a:r>
            <a:r>
              <a:rPr lang="en-GB" dirty="0"/>
              <a:t> </a:t>
            </a:r>
            <a:r>
              <a:rPr lang="en-GB" dirty="0" err="1"/>
              <a:t>tristique</a:t>
            </a:r>
            <a:r>
              <a:rPr lang="en-GB" dirty="0"/>
              <a:t> </a:t>
            </a:r>
            <a:r>
              <a:rPr lang="en-GB" dirty="0" err="1"/>
              <a:t>senectus</a:t>
            </a:r>
            <a:r>
              <a:rPr lang="en-GB" dirty="0"/>
              <a:t> et </a:t>
            </a:r>
            <a:r>
              <a:rPr lang="en-GB" dirty="0" err="1"/>
              <a:t>netus</a:t>
            </a:r>
            <a:r>
              <a:rPr lang="en-GB" dirty="0"/>
              <a:t> et </a:t>
            </a:r>
            <a:r>
              <a:rPr lang="en-GB" dirty="0" err="1"/>
              <a:t>malesuada</a:t>
            </a:r>
            <a:r>
              <a:rPr lang="en-GB" dirty="0"/>
              <a:t> fames ac </a:t>
            </a:r>
            <a:r>
              <a:rPr lang="en-GB" dirty="0" err="1"/>
              <a:t>turpis</a:t>
            </a:r>
            <a:r>
              <a:rPr lang="en-GB" dirty="0"/>
              <a:t> </a:t>
            </a:r>
            <a:r>
              <a:rPr lang="en-GB" dirty="0" err="1"/>
              <a:t>egestas</a:t>
            </a:r>
            <a:r>
              <a:rPr lang="en-GB" dirty="0"/>
              <a:t> </a:t>
            </a:r>
            <a:r>
              <a:rPr lang="en-GB" dirty="0" err="1"/>
              <a:t>pretium</a:t>
            </a:r>
            <a:r>
              <a:rPr lang="en-GB" dirty="0"/>
              <a:t> </a:t>
            </a:r>
            <a:r>
              <a:rPr lang="en-GB" dirty="0" err="1"/>
              <a:t>blandit</a:t>
            </a:r>
            <a:r>
              <a:rPr lang="en-GB" dirty="0"/>
              <a:t>.</a:t>
            </a:r>
          </a:p>
        </p:txBody>
      </p:sp>
      <p:sp>
        <p:nvSpPr>
          <p:cNvPr id="9" name="Text Placeholder 3">
            <a:extLst>
              <a:ext uri="{FF2B5EF4-FFF2-40B4-BE49-F238E27FC236}">
                <a16:creationId xmlns:a16="http://schemas.microsoft.com/office/drawing/2014/main" id="{EA07DEDC-0B2B-2D41-89F9-07D962351078}"/>
              </a:ext>
            </a:extLst>
          </p:cNvPr>
          <p:cNvSpPr>
            <a:spLocks noGrp="1"/>
          </p:cNvSpPr>
          <p:nvPr>
            <p:ph type="body" sz="half" idx="11" hasCustomPrompt="1"/>
          </p:nvPr>
        </p:nvSpPr>
        <p:spPr>
          <a:xfrm>
            <a:off x="7724483" y="2630328"/>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1" name="Text Placeholder 3">
            <a:extLst>
              <a:ext uri="{FF2B5EF4-FFF2-40B4-BE49-F238E27FC236}">
                <a16:creationId xmlns:a16="http://schemas.microsoft.com/office/drawing/2014/main" id="{B6A95EFD-E010-F34A-B233-308064CA9D7E}"/>
              </a:ext>
            </a:extLst>
          </p:cNvPr>
          <p:cNvSpPr>
            <a:spLocks noGrp="1"/>
          </p:cNvSpPr>
          <p:nvPr>
            <p:ph type="body" sz="half" idx="12" hasCustomPrompt="1"/>
          </p:nvPr>
        </p:nvSpPr>
        <p:spPr>
          <a:xfrm>
            <a:off x="7724483" y="3647470"/>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
        <p:nvSpPr>
          <p:cNvPr id="15" name="Text Placeholder 3">
            <a:extLst>
              <a:ext uri="{FF2B5EF4-FFF2-40B4-BE49-F238E27FC236}">
                <a16:creationId xmlns:a16="http://schemas.microsoft.com/office/drawing/2014/main" id="{A68C9AC0-0832-7C48-A502-43BBA46A1269}"/>
              </a:ext>
            </a:extLst>
          </p:cNvPr>
          <p:cNvSpPr>
            <a:spLocks noGrp="1"/>
          </p:cNvSpPr>
          <p:nvPr>
            <p:ph type="body" sz="half" idx="13" hasCustomPrompt="1"/>
          </p:nvPr>
        </p:nvSpPr>
        <p:spPr>
          <a:xfrm>
            <a:off x="7724483" y="4664612"/>
            <a:ext cx="3795191" cy="528050"/>
          </a:xfrm>
        </p:spPr>
        <p:txBody>
          <a:bodyPr>
            <a:normAutofit/>
          </a:bodyPr>
          <a:lstStyle>
            <a:lvl1pPr marL="0" indent="0" algn="l">
              <a:lnSpc>
                <a:spcPts val="1140"/>
              </a:lnSpc>
              <a:buNone/>
              <a:defRPr sz="1500">
                <a:solidFill>
                  <a:srgbClr val="302757"/>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err="1"/>
              <a:t>Phasellus</a:t>
            </a:r>
            <a:r>
              <a:rPr lang="en-GB" dirty="0"/>
              <a:t> </a:t>
            </a:r>
            <a:r>
              <a:rPr lang="en-GB" dirty="0" err="1"/>
              <a:t>erat</a:t>
            </a:r>
            <a:r>
              <a:rPr lang="en-GB" dirty="0"/>
              <a:t> ipsum</a:t>
            </a:r>
          </a:p>
        </p:txBody>
      </p:sp>
    </p:spTree>
    <p:extLst>
      <p:ext uri="{BB962C8B-B14F-4D97-AF65-F5344CB8AC3E}">
        <p14:creationId xmlns:p14="http://schemas.microsoft.com/office/powerpoint/2010/main" val="1022430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562386-6262-E440-9CE5-565BAEEBAF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LT" dirty="0"/>
          </a:p>
        </p:txBody>
      </p:sp>
      <p:sp>
        <p:nvSpPr>
          <p:cNvPr id="3" name="Text Placeholder 2">
            <a:extLst>
              <a:ext uri="{FF2B5EF4-FFF2-40B4-BE49-F238E27FC236}">
                <a16:creationId xmlns:a16="http://schemas.microsoft.com/office/drawing/2014/main" id="{0341DD1D-A5D1-FB48-A538-E297E564A0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LT" dirty="0"/>
          </a:p>
        </p:txBody>
      </p:sp>
      <p:sp>
        <p:nvSpPr>
          <p:cNvPr id="4" name="Date Placeholder 3">
            <a:extLst>
              <a:ext uri="{FF2B5EF4-FFF2-40B4-BE49-F238E27FC236}">
                <a16:creationId xmlns:a16="http://schemas.microsoft.com/office/drawing/2014/main" id="{7900D542-9650-7546-897C-755FCA82B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02/25</a:t>
            </a:r>
            <a:endParaRPr lang="en-LT"/>
          </a:p>
        </p:txBody>
      </p:sp>
      <p:sp>
        <p:nvSpPr>
          <p:cNvPr id="5" name="Footer Placeholder 4">
            <a:extLst>
              <a:ext uri="{FF2B5EF4-FFF2-40B4-BE49-F238E27FC236}">
                <a16:creationId xmlns:a16="http://schemas.microsoft.com/office/drawing/2014/main" id="{329CAC18-1AEE-9848-A7D6-012C0C3C6E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LT"/>
          </a:p>
        </p:txBody>
      </p:sp>
      <p:sp>
        <p:nvSpPr>
          <p:cNvPr id="6" name="Slide Number Placeholder 5">
            <a:extLst>
              <a:ext uri="{FF2B5EF4-FFF2-40B4-BE49-F238E27FC236}">
                <a16:creationId xmlns:a16="http://schemas.microsoft.com/office/drawing/2014/main" id="{D73852C8-0043-C749-8726-1D08F3779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5081F-BF14-DE4F-AC4E-3A8AAFFFE81B}" type="slidenum">
              <a:rPr lang="en-LT" smtClean="0"/>
              <a:t>‹#›</a:t>
            </a:fld>
            <a:endParaRPr lang="en-LT"/>
          </a:p>
        </p:txBody>
      </p:sp>
    </p:spTree>
    <p:extLst>
      <p:ext uri="{BB962C8B-B14F-4D97-AF65-F5344CB8AC3E}">
        <p14:creationId xmlns:p14="http://schemas.microsoft.com/office/powerpoint/2010/main" val="2927916736"/>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50"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66" r:id="rId26"/>
    <p:sldLayoutId id="2147483690" r:id="rId27"/>
    <p:sldLayoutId id="2147483655" r:id="rId28"/>
  </p:sldLayoutIdLst>
  <p:hf sldNum="0" hdr="0" ftr="0"/>
  <p:txStyles>
    <p:titleStyle>
      <a:lvl1pPr algn="l" defTabSz="914400" rtl="0" eaLnBrk="1" latinLnBrk="0" hangingPunct="1">
        <a:lnSpc>
          <a:spcPct val="90000"/>
        </a:lnSpc>
        <a:spcBef>
          <a:spcPct val="0"/>
        </a:spcBef>
        <a:buNone/>
        <a:defRPr sz="35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2.emf"/><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3.emf"/><Relationship Id="rId9" Type="http://schemas.microsoft.com/office/2007/relationships/diagramDrawing" Target="../diagrams/drawing1.xml"/></Relationships>
</file>

<file path=ppt/slides/_rels/slide5.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inovacijuagentura.lt/finansavimo-kvietimai/eve-pramonei2.html?lang=lt"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496B2-C469-654D-8D0A-DDAC68DA26B9}"/>
              </a:ext>
            </a:extLst>
          </p:cNvPr>
          <p:cNvSpPr>
            <a:spLocks noGrp="1"/>
          </p:cNvSpPr>
          <p:nvPr>
            <p:ph type="ctrTitle"/>
          </p:nvPr>
        </p:nvSpPr>
        <p:spPr>
          <a:xfrm>
            <a:off x="333360" y="689269"/>
            <a:ext cx="8971278" cy="1601383"/>
          </a:xfrm>
        </p:spPr>
        <p:txBody>
          <a:bodyPr/>
          <a:lstStyle/>
          <a:p>
            <a:r>
              <a:rPr lang="lt-LT" dirty="0"/>
              <a:t>Kvietimo „EVE pramonei“ Nr. 02-056-K projektų sutarčių vykdymas (veiklos ataskaitų mokėjimo prašymų teikimas)</a:t>
            </a:r>
          </a:p>
        </p:txBody>
      </p:sp>
      <p:sp>
        <p:nvSpPr>
          <p:cNvPr id="7" name="TextBox 6">
            <a:extLst>
              <a:ext uri="{FF2B5EF4-FFF2-40B4-BE49-F238E27FC236}">
                <a16:creationId xmlns:a16="http://schemas.microsoft.com/office/drawing/2014/main" id="{C977E9CF-45EE-CFCF-2940-157E3FCF1EA6}"/>
              </a:ext>
            </a:extLst>
          </p:cNvPr>
          <p:cNvSpPr txBox="1"/>
          <p:nvPr/>
        </p:nvSpPr>
        <p:spPr>
          <a:xfrm>
            <a:off x="499813" y="4251691"/>
            <a:ext cx="6099242" cy="584775"/>
          </a:xfrm>
          <a:prstGeom prst="rect">
            <a:avLst/>
          </a:prstGeom>
          <a:noFill/>
        </p:spPr>
        <p:txBody>
          <a:bodyPr wrap="square">
            <a:spAutoFit/>
          </a:bodyPr>
          <a:lstStyle/>
          <a:p>
            <a:r>
              <a:rPr lang="lt-LT" sz="1700" b="1" dirty="0">
                <a:solidFill>
                  <a:schemeClr val="bg1"/>
                </a:solidFill>
                <a:latin typeface="Verdana" panose="020B0604030504040204" pitchFamily="34" charset="0"/>
                <a:ea typeface="Verdana" panose="020B0604030504040204" pitchFamily="34" charset="0"/>
              </a:rPr>
              <a:t>Sandra Gylienė</a:t>
            </a:r>
            <a:endParaRPr lang="en-US" sz="1700" b="1" dirty="0">
              <a:solidFill>
                <a:schemeClr val="bg1"/>
              </a:solidFill>
              <a:latin typeface="Verdana" panose="020B0604030504040204" pitchFamily="34" charset="0"/>
              <a:ea typeface="Verdana" panose="020B0604030504040204" pitchFamily="34" charset="0"/>
            </a:endParaRPr>
          </a:p>
          <a:p>
            <a:r>
              <a:rPr lang="lt-LT" sz="1500" dirty="0">
                <a:solidFill>
                  <a:schemeClr val="bg1"/>
                </a:solidFill>
                <a:latin typeface="Verdana" panose="020B0604030504040204" pitchFamily="34" charset="0"/>
                <a:ea typeface="Verdana" panose="020B0604030504040204" pitchFamily="34" charset="0"/>
              </a:rPr>
              <a:t>Projektų finansų skyriaus srities vadovė </a:t>
            </a:r>
            <a:endParaRPr lang="en-US" sz="15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7583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7741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o vietos rezervavimo ženklas 2">
            <a:extLst>
              <a:ext uri="{FF2B5EF4-FFF2-40B4-BE49-F238E27FC236}">
                <a16:creationId xmlns:a16="http://schemas.microsoft.com/office/drawing/2014/main" id="{7BC479F5-D0C7-0A35-C442-29032C3E1CEB}"/>
              </a:ext>
            </a:extLst>
          </p:cNvPr>
          <p:cNvSpPr>
            <a:spLocks noGrp="1"/>
          </p:cNvSpPr>
          <p:nvPr>
            <p:ph type="body" sz="half" idx="2"/>
          </p:nvPr>
        </p:nvSpPr>
        <p:spPr>
          <a:xfrm>
            <a:off x="7961955" y="2273929"/>
            <a:ext cx="3539093" cy="2533453"/>
          </a:xfrm>
        </p:spPr>
        <p:txBody>
          <a:bodyPr>
            <a:normAutofit/>
          </a:bodyPr>
          <a:lstStyle/>
          <a:p>
            <a:pPr algn="ctr"/>
            <a:r>
              <a:rPr lang="lt-LT" sz="4800" kern="1200" dirty="0">
                <a:cs typeface="+mj-cs"/>
              </a:rPr>
              <a:t>Turinys</a:t>
            </a:r>
            <a:endParaRPr lang="lt-LT" sz="4800" dirty="0"/>
          </a:p>
        </p:txBody>
      </p:sp>
      <p:sp>
        <p:nvSpPr>
          <p:cNvPr id="4" name="Teksto vietos rezervavimo ženklas 3">
            <a:extLst>
              <a:ext uri="{FF2B5EF4-FFF2-40B4-BE49-F238E27FC236}">
                <a16:creationId xmlns:a16="http://schemas.microsoft.com/office/drawing/2014/main" id="{5CCF95E7-D4CB-E9C1-23D9-4B16FDEE38AB}"/>
              </a:ext>
            </a:extLst>
          </p:cNvPr>
          <p:cNvSpPr>
            <a:spLocks noGrp="1"/>
          </p:cNvSpPr>
          <p:nvPr>
            <p:ph type="body" sz="half" idx="10"/>
          </p:nvPr>
        </p:nvSpPr>
        <p:spPr>
          <a:xfrm>
            <a:off x="739251" y="754737"/>
            <a:ext cx="6302569" cy="5571836"/>
          </a:xfrm>
        </p:spPr>
        <p:txBody>
          <a:bodyPr>
            <a:noAutofit/>
          </a:bodyPr>
          <a:lstStyle/>
          <a:p>
            <a:r>
              <a:rPr lang="lt-LT" sz="3200" dirty="0"/>
              <a:t>Bendroji išlaidų tinkamumo finansuoti informacija</a:t>
            </a:r>
          </a:p>
          <a:p>
            <a:r>
              <a:rPr lang="lt-LT" sz="3200" dirty="0"/>
              <a:t> </a:t>
            </a:r>
          </a:p>
          <a:p>
            <a:r>
              <a:rPr lang="lt-LT" sz="3200" dirty="0"/>
              <a:t>Projekto avansas</a:t>
            </a:r>
            <a:endParaRPr lang="en-US" sz="3200" dirty="0"/>
          </a:p>
          <a:p>
            <a:endParaRPr lang="en-US" sz="3200" dirty="0"/>
          </a:p>
          <a:p>
            <a:r>
              <a:rPr lang="lt-LT" sz="3200" dirty="0"/>
              <a:t>Išlaidų patyrimą įrodantys dokumentai</a:t>
            </a:r>
          </a:p>
        </p:txBody>
      </p:sp>
    </p:spTree>
    <p:extLst>
      <p:ext uri="{BB962C8B-B14F-4D97-AF65-F5344CB8AC3E}">
        <p14:creationId xmlns:p14="http://schemas.microsoft.com/office/powerpoint/2010/main" val="263033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avadinimas 8">
            <a:extLst>
              <a:ext uri="{FF2B5EF4-FFF2-40B4-BE49-F238E27FC236}">
                <a16:creationId xmlns:a16="http://schemas.microsoft.com/office/drawing/2014/main" id="{1617243A-42F6-D723-988E-BA604AA33948}"/>
              </a:ext>
            </a:extLst>
          </p:cNvPr>
          <p:cNvSpPr>
            <a:spLocks noGrp="1"/>
          </p:cNvSpPr>
          <p:nvPr>
            <p:ph type="title"/>
          </p:nvPr>
        </p:nvSpPr>
        <p:spPr>
          <a:xfrm>
            <a:off x="1168507" y="1089316"/>
            <a:ext cx="4184189" cy="2791506"/>
          </a:xfrm>
        </p:spPr>
        <p:txBody>
          <a:bodyPr/>
          <a:lstStyle/>
          <a:p>
            <a:r>
              <a:rPr lang="lt-LT"/>
              <a:t>Bendroji išlaidų tinkamumo finansuoti informacija </a:t>
            </a:r>
          </a:p>
        </p:txBody>
      </p:sp>
      <p:sp>
        <p:nvSpPr>
          <p:cNvPr id="10" name="Teksto vietos rezervavimo ženklas 9">
            <a:extLst>
              <a:ext uri="{FF2B5EF4-FFF2-40B4-BE49-F238E27FC236}">
                <a16:creationId xmlns:a16="http://schemas.microsoft.com/office/drawing/2014/main" id="{81A47EE7-30A4-AEF6-15C9-D730C78F0365}"/>
              </a:ext>
            </a:extLst>
          </p:cNvPr>
          <p:cNvSpPr>
            <a:spLocks noGrp="1"/>
          </p:cNvSpPr>
          <p:nvPr>
            <p:ph type="body" sz="half" idx="2"/>
          </p:nvPr>
        </p:nvSpPr>
        <p:spPr>
          <a:xfrm>
            <a:off x="6679933" y="1089316"/>
            <a:ext cx="5282571" cy="5558909"/>
          </a:xfrm>
        </p:spPr>
        <p:txBody>
          <a:bodyPr>
            <a:normAutofit fontScale="77500" lnSpcReduction="20000"/>
          </a:bodyPr>
          <a:lstStyle/>
          <a:p>
            <a:pPr marL="171450" indent="-171450">
              <a:buFont typeface="Arial" panose="020B0604020202020204" pitchFamily="34" charset="0"/>
              <a:buChar char="•"/>
            </a:pPr>
            <a:endParaRPr lang="lt-LT" sz="1800" dirty="0"/>
          </a:p>
          <a:p>
            <a:pPr marL="285750" indent="-285750">
              <a:buFont typeface="Wingdings" panose="05000000000000000000" pitchFamily="2" charset="2"/>
              <a:buChar char="§"/>
            </a:pPr>
            <a:r>
              <a:rPr lang="lt-LT" sz="1800" dirty="0"/>
              <a:t>Išlaidos turi būti būtinos ir patirtos bei apmokėtos tinkamu finansuoti laikotarpiu (PAFT 294.1 -294.2 p.) </a:t>
            </a:r>
          </a:p>
          <a:p>
            <a:pPr marL="742950" lvl="1" indent="-285750">
              <a:buFont typeface="Wingdings" panose="05000000000000000000" pitchFamily="2" charset="2"/>
              <a:buChar char="§"/>
            </a:pPr>
            <a:r>
              <a:rPr lang="lt-LT" dirty="0"/>
              <a:t>Tinkamumo finansuoti laikotarpis yra sutartyje numatytas laikotarpis nuo projekto veiklų vykdymo pradžios iki galutinės veiklos ataskaitos pateikimo termino (</a:t>
            </a:r>
            <a:r>
              <a:rPr lang="lt-LT" i="1" dirty="0"/>
              <a:t>PAFT 3.32. p</a:t>
            </a:r>
            <a:r>
              <a:rPr lang="lt-LT" dirty="0"/>
              <a:t>.)</a:t>
            </a:r>
            <a:r>
              <a:rPr lang="en-US" dirty="0"/>
              <a:t>.</a:t>
            </a:r>
          </a:p>
          <a:p>
            <a:pPr marL="285750" indent="-285750">
              <a:buFont typeface="Wingdings" panose="05000000000000000000" pitchFamily="2" charset="2"/>
              <a:buChar char="§"/>
            </a:pPr>
            <a:endParaRPr lang="lt-LT" sz="1800" dirty="0"/>
          </a:p>
          <a:p>
            <a:pPr marL="285750" indent="-285750">
              <a:buFont typeface="Wingdings" panose="05000000000000000000" pitchFamily="2" charset="2"/>
              <a:buChar char="§"/>
            </a:pPr>
            <a:r>
              <a:rPr lang="lt-LT" sz="1800" dirty="0"/>
              <a:t>Išlaidos turi būti tinkamai dokumentuotos tai yra patirtos išlaidos turi būti pagrįstos projekto tinkamų finansuoti išlaidų patvirtinimo dokumentais, kurių atsekamumas turi būti užtikrintas (PAFT 294.5 p.)</a:t>
            </a:r>
          </a:p>
          <a:p>
            <a:pPr marL="285750" indent="-285750">
              <a:buFont typeface="Wingdings" panose="05000000000000000000" pitchFamily="2" charset="2"/>
              <a:buChar char="§"/>
            </a:pPr>
            <a:endParaRPr lang="lt-LT" sz="1800" dirty="0"/>
          </a:p>
          <a:p>
            <a:pPr marL="285750" indent="-285750">
              <a:buFont typeface="Wingdings" panose="05000000000000000000" pitchFamily="2" charset="2"/>
              <a:buChar char="§"/>
            </a:pPr>
            <a:r>
              <a:rPr lang="lt-LT" sz="1800" dirty="0"/>
              <a:t>Projekto vykdytojas projekto įgyvendinimo metu privalo užtikrinti tinkamą projekto finansinės apskaitos atskyrimą nuo bendros projekto vykdytojo ir partnerio finansinės apskaitos.</a:t>
            </a:r>
            <a:r>
              <a:rPr lang="lt-LT" sz="1500" dirty="0">
                <a:solidFill>
                  <a:srgbClr val="302857"/>
                </a:solidFill>
              </a:rPr>
              <a:t> </a:t>
            </a:r>
            <a:r>
              <a:rPr lang="lt-LT" sz="1500" dirty="0"/>
              <a:t>(PAFT 151 p.)</a:t>
            </a:r>
            <a:endParaRPr lang="en-US" sz="1500" dirty="0"/>
          </a:p>
          <a:p>
            <a:pPr marL="742950" lvl="1" indent="-285750">
              <a:buFont typeface="Wingdings" panose="05000000000000000000" pitchFamily="2" charset="2"/>
              <a:buChar char="§"/>
            </a:pPr>
            <a:r>
              <a:rPr lang="lt-LT" dirty="0"/>
              <a:t>Su projektu susiję finansinės apskaitos įrašai turi būti lengvai atskiriami nuo kitų projekto vykdytojo operacijų arba kitų projekto vykdytojo ir partnerio vykdomų projektų operacijų. Projekto operacijų apskaitai tvarkyti rekomenduojama naudoti atskiras sąskaitų plano subsąskaitas arba kitaip jas atskirti, pavyzdžiui, nurodant požymius</a:t>
            </a:r>
          </a:p>
        </p:txBody>
      </p:sp>
    </p:spTree>
    <p:extLst>
      <p:ext uri="{BB962C8B-B14F-4D97-AF65-F5344CB8AC3E}">
        <p14:creationId xmlns:p14="http://schemas.microsoft.com/office/powerpoint/2010/main" val="483293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C7A0D-31B7-F94E-A64B-AD61698B44D7}"/>
              </a:ext>
            </a:extLst>
          </p:cNvPr>
          <p:cNvSpPr>
            <a:spLocks noGrp="1"/>
          </p:cNvSpPr>
          <p:nvPr>
            <p:ph type="title"/>
          </p:nvPr>
        </p:nvSpPr>
        <p:spPr>
          <a:xfrm>
            <a:off x="848635" y="47980"/>
            <a:ext cx="9289200" cy="1016794"/>
          </a:xfrm>
        </p:spPr>
        <p:txBody>
          <a:bodyPr>
            <a:normAutofit/>
          </a:bodyPr>
          <a:lstStyle/>
          <a:p>
            <a:r>
              <a:rPr lang="lt-LT" sz="3200"/>
              <a:t>Projekto avansas ir jo mokėjimo tvarka (1)</a:t>
            </a:r>
            <a:endParaRPr lang="en-LT" sz="3200"/>
          </a:p>
        </p:txBody>
      </p:sp>
      <p:sp>
        <p:nvSpPr>
          <p:cNvPr id="4" name="Text Placeholder 3">
            <a:extLst>
              <a:ext uri="{FF2B5EF4-FFF2-40B4-BE49-F238E27FC236}">
                <a16:creationId xmlns:a16="http://schemas.microsoft.com/office/drawing/2014/main" id="{3211F25A-16C5-DF4B-8C71-60D251DA72BA}"/>
              </a:ext>
            </a:extLst>
          </p:cNvPr>
          <p:cNvSpPr>
            <a:spLocks noGrp="1"/>
          </p:cNvSpPr>
          <p:nvPr>
            <p:ph type="body" sz="half" idx="11"/>
          </p:nvPr>
        </p:nvSpPr>
        <p:spPr>
          <a:xfrm>
            <a:off x="10078196" y="4219143"/>
            <a:ext cx="1892836" cy="422701"/>
          </a:xfrm>
        </p:spPr>
        <p:txBody>
          <a:bodyPr/>
          <a:lstStyle/>
          <a:p>
            <a:r>
              <a:rPr lang="lt-LT" dirty="0"/>
              <a:t>Iki 30 proc. finansavimo sumos</a:t>
            </a:r>
            <a:endParaRPr lang="en-LT" dirty="0"/>
          </a:p>
        </p:txBody>
      </p:sp>
      <p:sp>
        <p:nvSpPr>
          <p:cNvPr id="5" name="Text Placeholder 4">
            <a:extLst>
              <a:ext uri="{FF2B5EF4-FFF2-40B4-BE49-F238E27FC236}">
                <a16:creationId xmlns:a16="http://schemas.microsoft.com/office/drawing/2014/main" id="{FC61BEAA-57E0-404E-AFD9-B3C0F0CA658E}"/>
              </a:ext>
            </a:extLst>
          </p:cNvPr>
          <p:cNvSpPr>
            <a:spLocks noGrp="1"/>
          </p:cNvSpPr>
          <p:nvPr>
            <p:ph type="body" sz="half" idx="12"/>
          </p:nvPr>
        </p:nvSpPr>
        <p:spPr>
          <a:xfrm>
            <a:off x="10006163" y="2226438"/>
            <a:ext cx="1892836" cy="723568"/>
          </a:xfrm>
        </p:spPr>
        <p:txBody>
          <a:bodyPr/>
          <a:lstStyle/>
          <a:p>
            <a:r>
              <a:rPr lang="lt-LT"/>
              <a:t>Gali būti išmokamas bet kuriame projekto įgyvendinimo etape</a:t>
            </a:r>
            <a:endParaRPr lang="en-LT"/>
          </a:p>
        </p:txBody>
      </p:sp>
      <p:pic>
        <p:nvPicPr>
          <p:cNvPr id="7" name="Picture 6">
            <a:extLst>
              <a:ext uri="{FF2B5EF4-FFF2-40B4-BE49-F238E27FC236}">
                <a16:creationId xmlns:a16="http://schemas.microsoft.com/office/drawing/2014/main" id="{D513E798-04A2-0C4D-84C6-0E9A00C817F5}"/>
              </a:ext>
            </a:extLst>
          </p:cNvPr>
          <p:cNvPicPr>
            <a:picLocks noChangeAspect="1"/>
          </p:cNvPicPr>
          <p:nvPr/>
        </p:nvPicPr>
        <p:blipFill>
          <a:blip r:embed="rId3"/>
          <a:stretch>
            <a:fillRect/>
          </a:stretch>
        </p:blipFill>
        <p:spPr>
          <a:xfrm>
            <a:off x="10534673" y="3301108"/>
            <a:ext cx="799315" cy="799315"/>
          </a:xfrm>
          <a:prstGeom prst="rect">
            <a:avLst/>
          </a:prstGeom>
        </p:spPr>
      </p:pic>
      <p:pic>
        <p:nvPicPr>
          <p:cNvPr id="8" name="Picture 7">
            <a:extLst>
              <a:ext uri="{FF2B5EF4-FFF2-40B4-BE49-F238E27FC236}">
                <a16:creationId xmlns:a16="http://schemas.microsoft.com/office/drawing/2014/main" id="{11DC375C-0B3F-9E42-8AAF-37EF797CDE65}"/>
              </a:ext>
            </a:extLst>
          </p:cNvPr>
          <p:cNvPicPr>
            <a:picLocks noChangeAspect="1"/>
          </p:cNvPicPr>
          <p:nvPr/>
        </p:nvPicPr>
        <p:blipFill>
          <a:blip r:embed="rId4"/>
          <a:stretch>
            <a:fillRect/>
          </a:stretch>
        </p:blipFill>
        <p:spPr>
          <a:xfrm>
            <a:off x="10544050" y="1390289"/>
            <a:ext cx="685015" cy="792770"/>
          </a:xfrm>
          <a:prstGeom prst="rect">
            <a:avLst/>
          </a:prstGeom>
        </p:spPr>
      </p:pic>
      <p:graphicFrame>
        <p:nvGraphicFramePr>
          <p:cNvPr id="13" name="Text Placeholder 2">
            <a:extLst>
              <a:ext uri="{FF2B5EF4-FFF2-40B4-BE49-F238E27FC236}">
                <a16:creationId xmlns:a16="http://schemas.microsoft.com/office/drawing/2014/main" id="{5C65AB39-4299-63B2-8DC6-7B5CA1C370ED}"/>
              </a:ext>
            </a:extLst>
          </p:cNvPr>
          <p:cNvGraphicFramePr/>
          <p:nvPr/>
        </p:nvGraphicFramePr>
        <p:xfrm>
          <a:off x="848635" y="1302598"/>
          <a:ext cx="9157528" cy="54506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452653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C7A0D-31B7-F94E-A64B-AD61698B44D7}"/>
              </a:ext>
            </a:extLst>
          </p:cNvPr>
          <p:cNvSpPr>
            <a:spLocks noGrp="1"/>
          </p:cNvSpPr>
          <p:nvPr>
            <p:ph type="title"/>
          </p:nvPr>
        </p:nvSpPr>
        <p:spPr>
          <a:xfrm>
            <a:off x="848635" y="47980"/>
            <a:ext cx="9289200" cy="1016794"/>
          </a:xfrm>
        </p:spPr>
        <p:txBody>
          <a:bodyPr>
            <a:normAutofit/>
          </a:bodyPr>
          <a:lstStyle/>
          <a:p>
            <a:r>
              <a:rPr lang="lt-LT" sz="3200"/>
              <a:t>Projekto avansas ir jo mokėjimo tvarka (2)</a:t>
            </a:r>
            <a:endParaRPr lang="en-LT" sz="3200"/>
          </a:p>
        </p:txBody>
      </p:sp>
      <p:graphicFrame>
        <p:nvGraphicFramePr>
          <p:cNvPr id="13" name="Text Placeholder 2">
            <a:extLst>
              <a:ext uri="{FF2B5EF4-FFF2-40B4-BE49-F238E27FC236}">
                <a16:creationId xmlns:a16="http://schemas.microsoft.com/office/drawing/2014/main" id="{5C65AB39-4299-63B2-8DC6-7B5CA1C370ED}"/>
              </a:ext>
            </a:extLst>
          </p:cNvPr>
          <p:cNvGraphicFramePr/>
          <p:nvPr>
            <p:extLst>
              <p:ext uri="{D42A27DB-BD31-4B8C-83A1-F6EECF244321}">
                <p14:modId xmlns:p14="http://schemas.microsoft.com/office/powerpoint/2010/main" val="733437912"/>
              </p:ext>
            </p:extLst>
          </p:nvPr>
        </p:nvGraphicFramePr>
        <p:xfrm>
          <a:off x="848635" y="916099"/>
          <a:ext cx="9157528" cy="5941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7" name="Picture 8">
            <a:extLst>
              <a:ext uri="{FF2B5EF4-FFF2-40B4-BE49-F238E27FC236}">
                <a16:creationId xmlns:a16="http://schemas.microsoft.com/office/drawing/2014/main" id="{6ADF5595-5FC5-5265-CE31-24A558DB5F65}"/>
              </a:ext>
            </a:extLst>
          </p:cNvPr>
          <p:cNvPicPr>
            <a:picLocks noChangeAspect="1"/>
          </p:cNvPicPr>
          <p:nvPr/>
        </p:nvPicPr>
        <p:blipFill>
          <a:blip r:embed="rId8"/>
          <a:stretch>
            <a:fillRect/>
          </a:stretch>
        </p:blipFill>
        <p:spPr>
          <a:xfrm>
            <a:off x="10783922" y="2620218"/>
            <a:ext cx="634476" cy="808782"/>
          </a:xfrm>
          <a:prstGeom prst="rect">
            <a:avLst/>
          </a:prstGeom>
        </p:spPr>
      </p:pic>
      <p:sp>
        <p:nvSpPr>
          <p:cNvPr id="6" name="Text Placeholder 5">
            <a:extLst>
              <a:ext uri="{FF2B5EF4-FFF2-40B4-BE49-F238E27FC236}">
                <a16:creationId xmlns:a16="http://schemas.microsoft.com/office/drawing/2014/main" id="{DA6E0762-2CA1-A845-9341-7E9BACD8C0BD}"/>
              </a:ext>
            </a:extLst>
          </p:cNvPr>
          <p:cNvSpPr txBox="1">
            <a:spLocks/>
          </p:cNvSpPr>
          <p:nvPr/>
        </p:nvSpPr>
        <p:spPr>
          <a:xfrm>
            <a:off x="10016424" y="3431923"/>
            <a:ext cx="2175576" cy="910252"/>
          </a:xfrm>
          <a:prstGeom prst="rect">
            <a:avLst/>
          </a:prstGeom>
        </p:spPr>
        <p:txBody>
          <a:bodyPr vert="horz" lIns="91440" tIns="45720" rIns="91440" bIns="45720" rtlCol="0">
            <a:normAutofit/>
          </a:bodyPr>
          <a:lstStyle>
            <a:lvl1pPr marL="0" indent="0" algn="ctr" defTabSz="914400" rtl="0" eaLnBrk="1" latinLnBrk="0" hangingPunct="1">
              <a:lnSpc>
                <a:spcPts val="1140"/>
              </a:lnSpc>
              <a:spcBef>
                <a:spcPts val="1000"/>
              </a:spcBef>
              <a:buFont typeface="Arial" panose="020B0604020202020204" pitchFamily="34" charset="0"/>
              <a:buNone/>
              <a:defRPr sz="1200" b="0" i="0" kern="1200">
                <a:solidFill>
                  <a:srgbClr val="302757"/>
                </a:solidFill>
                <a:latin typeface="Verdana" panose="020B0604030504040204" pitchFamily="34" charset="0"/>
                <a:ea typeface="Verdana" panose="020B0604030504040204" pitchFamily="34" charset="0"/>
                <a:cs typeface="Verdana" panose="020B060403050404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302857"/>
                </a:solidFill>
                <a:latin typeface="Verdana" panose="020B0604030504040204" pitchFamily="34" charset="0"/>
                <a:ea typeface="Verdana" panose="020B0604030504040204" pitchFamily="34" charset="0"/>
                <a:cs typeface="Verdana" panose="020B060403050404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lt-LT"/>
              <a:t>Projekto vykdytojas turi turėti </a:t>
            </a:r>
            <a:r>
              <a:rPr lang="lt-LT" b="1"/>
              <a:t>KREDITO</a:t>
            </a:r>
            <a:r>
              <a:rPr lang="lt-LT"/>
              <a:t> įstaigoje specialiai projektui atidarytą sąskaitą</a:t>
            </a:r>
            <a:endParaRPr lang="en-LT" dirty="0"/>
          </a:p>
        </p:txBody>
      </p:sp>
    </p:spTree>
    <p:extLst>
      <p:ext uri="{BB962C8B-B14F-4D97-AF65-F5344CB8AC3E}">
        <p14:creationId xmlns:p14="http://schemas.microsoft.com/office/powerpoint/2010/main" val="167643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7FB8A5-E0AB-885D-B140-62CF40EE18A7}"/>
              </a:ext>
            </a:extLst>
          </p:cNvPr>
          <p:cNvSpPr>
            <a:spLocks noGrp="1"/>
          </p:cNvSpPr>
          <p:nvPr>
            <p:ph type="title"/>
          </p:nvPr>
        </p:nvSpPr>
        <p:spPr>
          <a:xfrm>
            <a:off x="1329872" y="637495"/>
            <a:ext cx="4184189" cy="4278750"/>
          </a:xfrm>
        </p:spPr>
        <p:txBody>
          <a:bodyPr>
            <a:normAutofit/>
          </a:bodyPr>
          <a:lstStyle/>
          <a:p>
            <a:r>
              <a:rPr lang="lt-LT" dirty="0"/>
              <a:t>Veiklų vykdymo pradžią pagrindžiantys dokumentai</a:t>
            </a:r>
          </a:p>
        </p:txBody>
      </p:sp>
      <p:sp>
        <p:nvSpPr>
          <p:cNvPr id="4" name="Teksto vietos rezervavimo ženklas 3">
            <a:extLst>
              <a:ext uri="{FF2B5EF4-FFF2-40B4-BE49-F238E27FC236}">
                <a16:creationId xmlns:a16="http://schemas.microsoft.com/office/drawing/2014/main" id="{9802010C-72D3-642F-823F-E9F15664927A}"/>
              </a:ext>
            </a:extLst>
          </p:cNvPr>
          <p:cNvSpPr>
            <a:spLocks noGrp="1"/>
          </p:cNvSpPr>
          <p:nvPr>
            <p:ph sz="quarter" idx="13"/>
          </p:nvPr>
        </p:nvSpPr>
        <p:spPr>
          <a:xfrm>
            <a:off x="6803286" y="2923426"/>
            <a:ext cx="5157926" cy="3790195"/>
          </a:xfrm>
        </p:spPr>
        <p:txBody>
          <a:bodyPr>
            <a:noAutofit/>
          </a:bodyPr>
          <a:lstStyle/>
          <a:p>
            <a:pPr marL="342900" indent="-342900">
              <a:buFont typeface="Wingdings" panose="05000000000000000000" pitchFamily="2" charset="2"/>
              <a:buChar char="§"/>
            </a:pPr>
            <a:r>
              <a:rPr lang="lt-LT" sz="2000" dirty="0"/>
              <a:t>Veiklos ataskaitą</a:t>
            </a:r>
          </a:p>
          <a:p>
            <a:pPr marL="342900" indent="-342900">
              <a:buFont typeface="Wingdings" panose="05000000000000000000" pitchFamily="2" charset="2"/>
              <a:buChar char="§"/>
            </a:pPr>
            <a:r>
              <a:rPr lang="lt-LT" sz="2000" dirty="0"/>
              <a:t>Sutartį(-</a:t>
            </a:r>
            <a:r>
              <a:rPr lang="lt-LT" sz="2000" dirty="0" err="1"/>
              <a:t>is</a:t>
            </a:r>
            <a:r>
              <a:rPr lang="lt-LT" sz="2000" dirty="0"/>
              <a:t>) su tiekėju(-</a:t>
            </a:r>
            <a:r>
              <a:rPr lang="lt-LT" sz="2000" dirty="0" err="1"/>
              <a:t>ais</a:t>
            </a:r>
            <a:r>
              <a:rPr lang="lt-LT" sz="2000" dirty="0"/>
              <a:t>)</a:t>
            </a:r>
          </a:p>
          <a:p>
            <a:pPr marL="342900" indent="-342900">
              <a:buFont typeface="Wingdings" panose="05000000000000000000" pitchFamily="2" charset="2"/>
              <a:buChar char="§"/>
            </a:pPr>
            <a:r>
              <a:rPr lang="lt-LT" sz="2000" dirty="0"/>
              <a:t>PVM sąskaitas faktūras</a:t>
            </a:r>
          </a:p>
          <a:p>
            <a:pPr marL="342900" indent="-342900">
              <a:buFont typeface="Wingdings" panose="05000000000000000000" pitchFamily="2" charset="2"/>
              <a:buChar char="§"/>
            </a:pPr>
            <a:r>
              <a:rPr lang="lt-LT" sz="2000" dirty="0"/>
              <a:t>PVM sąskaitų faktūrų apmokėjimo dokumentus</a:t>
            </a:r>
          </a:p>
          <a:p>
            <a:pPr algn="r"/>
            <a:r>
              <a:rPr lang="lt-LT" sz="1400" dirty="0"/>
              <a:t>* Jeigu avanso suma neviršija 30 proc.</a:t>
            </a:r>
          </a:p>
        </p:txBody>
      </p:sp>
      <p:sp>
        <p:nvSpPr>
          <p:cNvPr id="3" name="Teksto vietos rezervavimo ženklas 2">
            <a:extLst>
              <a:ext uri="{FF2B5EF4-FFF2-40B4-BE49-F238E27FC236}">
                <a16:creationId xmlns:a16="http://schemas.microsoft.com/office/drawing/2014/main" id="{CFDD4828-3F04-5A33-E3DE-737247244EA1}"/>
              </a:ext>
            </a:extLst>
          </p:cNvPr>
          <p:cNvSpPr>
            <a:spLocks noGrp="1"/>
          </p:cNvSpPr>
          <p:nvPr>
            <p:ph type="body" sz="half" idx="2"/>
          </p:nvPr>
        </p:nvSpPr>
        <p:spPr>
          <a:xfrm>
            <a:off x="6803286" y="1277417"/>
            <a:ext cx="5157926" cy="1353388"/>
          </a:xfrm>
        </p:spPr>
        <p:txBody>
          <a:bodyPr>
            <a:noAutofit/>
          </a:bodyPr>
          <a:lstStyle/>
          <a:p>
            <a:r>
              <a:rPr lang="lt-LT" sz="2400" dirty="0"/>
              <a:t>Per </a:t>
            </a:r>
            <a:r>
              <a:rPr lang="lt-LT" sz="2400" b="1" dirty="0"/>
              <a:t>140 d. d.</a:t>
            </a:r>
            <a:r>
              <a:rPr lang="lt-LT" sz="2400" b="1" baseline="30000" dirty="0"/>
              <a:t>*</a:t>
            </a:r>
            <a:r>
              <a:rPr lang="lt-LT" sz="2400" b="1" dirty="0"/>
              <a:t> </a:t>
            </a:r>
            <a:r>
              <a:rPr lang="lt-LT" sz="2400" dirty="0"/>
              <a:t>nuo avanso išmokėjimo dienos reikalinga pateikti:</a:t>
            </a:r>
          </a:p>
        </p:txBody>
      </p:sp>
    </p:spTree>
    <p:extLst>
      <p:ext uri="{BB962C8B-B14F-4D97-AF65-F5344CB8AC3E}">
        <p14:creationId xmlns:p14="http://schemas.microsoft.com/office/powerpoint/2010/main" val="387715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7FB8A5-E0AB-885D-B140-62CF40EE18A7}"/>
              </a:ext>
            </a:extLst>
          </p:cNvPr>
          <p:cNvSpPr>
            <a:spLocks noGrp="1"/>
          </p:cNvSpPr>
          <p:nvPr>
            <p:ph type="title"/>
          </p:nvPr>
        </p:nvSpPr>
        <p:spPr>
          <a:xfrm>
            <a:off x="7338787" y="1060853"/>
            <a:ext cx="4184189" cy="4278750"/>
          </a:xfrm>
        </p:spPr>
        <p:txBody>
          <a:bodyPr>
            <a:normAutofit/>
          </a:bodyPr>
          <a:lstStyle/>
          <a:p>
            <a:br>
              <a:rPr lang="lt-LT"/>
            </a:br>
            <a:r>
              <a:rPr lang="lt-LT"/>
              <a:t>Veiklos ataskaita su išlaidomis avansui padengti</a:t>
            </a:r>
            <a:br>
              <a:rPr lang="lt-LT"/>
            </a:br>
            <a:endParaRPr lang="lt-LT"/>
          </a:p>
        </p:txBody>
      </p:sp>
      <p:sp>
        <p:nvSpPr>
          <p:cNvPr id="4" name="Teksto vietos rezervavimo ženklas 3">
            <a:extLst>
              <a:ext uri="{FF2B5EF4-FFF2-40B4-BE49-F238E27FC236}">
                <a16:creationId xmlns:a16="http://schemas.microsoft.com/office/drawing/2014/main" id="{9802010C-72D3-642F-823F-E9F15664927A}"/>
              </a:ext>
            </a:extLst>
          </p:cNvPr>
          <p:cNvSpPr>
            <a:spLocks noGrp="1"/>
          </p:cNvSpPr>
          <p:nvPr>
            <p:ph sz="quarter" idx="13"/>
          </p:nvPr>
        </p:nvSpPr>
        <p:spPr>
          <a:xfrm>
            <a:off x="569258" y="2407298"/>
            <a:ext cx="5738236" cy="3909525"/>
          </a:xfrm>
        </p:spPr>
        <p:txBody>
          <a:bodyPr>
            <a:noAutofit/>
          </a:bodyPr>
          <a:lstStyle/>
          <a:p>
            <a:r>
              <a:rPr lang="lt-LT" sz="2400"/>
              <a:t>Veiklos ataskaitą kartu su mokėjimo prašymu, kuriame </a:t>
            </a:r>
            <a:r>
              <a:rPr lang="lt-LT" sz="2400" u="sng"/>
              <a:t>d</a:t>
            </a:r>
            <a:r>
              <a:rPr lang="lt-LT" sz="2500" u="sng"/>
              <a:t>eklaruojamos</a:t>
            </a:r>
            <a:r>
              <a:rPr lang="lt-LT" sz="2500"/>
              <a:t> išlaidos.</a:t>
            </a:r>
          </a:p>
          <a:p>
            <a:endParaRPr lang="lt-LT" sz="2500"/>
          </a:p>
          <a:p>
            <a:r>
              <a:rPr lang="lt-LT" sz="2500"/>
              <a:t>Deklaruojamų išlaidų dydis turi būti, toks, kad būtų galima padengti avanso dalį, kuri viršija 30 proc. projekto avanso.  </a:t>
            </a:r>
          </a:p>
          <a:p>
            <a:endParaRPr lang="lt-LT" sz="2500"/>
          </a:p>
          <a:p>
            <a:endParaRPr lang="lt-LT" sz="2500"/>
          </a:p>
          <a:p>
            <a:endParaRPr lang="lt-LT" sz="1400"/>
          </a:p>
          <a:p>
            <a:pPr algn="r"/>
            <a:r>
              <a:rPr lang="lt-LT" sz="1400"/>
              <a:t>* Jeigu avanso suma viršija 30 proc.</a:t>
            </a:r>
          </a:p>
        </p:txBody>
      </p:sp>
      <p:sp>
        <p:nvSpPr>
          <p:cNvPr id="3" name="Teksto vietos rezervavimo ženklas 2">
            <a:extLst>
              <a:ext uri="{FF2B5EF4-FFF2-40B4-BE49-F238E27FC236}">
                <a16:creationId xmlns:a16="http://schemas.microsoft.com/office/drawing/2014/main" id="{CFDD4828-3F04-5A33-E3DE-737247244EA1}"/>
              </a:ext>
            </a:extLst>
          </p:cNvPr>
          <p:cNvSpPr>
            <a:spLocks noGrp="1"/>
          </p:cNvSpPr>
          <p:nvPr>
            <p:ph type="body" sz="half" idx="2"/>
          </p:nvPr>
        </p:nvSpPr>
        <p:spPr>
          <a:xfrm>
            <a:off x="1063781" y="717415"/>
            <a:ext cx="5157926" cy="1446144"/>
          </a:xfrm>
        </p:spPr>
        <p:txBody>
          <a:bodyPr>
            <a:noAutofit/>
          </a:bodyPr>
          <a:lstStyle/>
          <a:p>
            <a:r>
              <a:rPr lang="lt-LT" sz="2400" dirty="0"/>
              <a:t>Per </a:t>
            </a:r>
            <a:r>
              <a:rPr lang="lt-LT" sz="2400" b="1" dirty="0"/>
              <a:t>70 d. d.</a:t>
            </a:r>
            <a:r>
              <a:rPr lang="lt-LT" sz="2400" b="1" baseline="30000" dirty="0"/>
              <a:t>*</a:t>
            </a:r>
            <a:r>
              <a:rPr lang="lt-LT" sz="2400" b="1" dirty="0"/>
              <a:t> </a:t>
            </a:r>
            <a:r>
              <a:rPr lang="lt-LT" sz="2400" dirty="0"/>
              <a:t>nuo avanso išmokėjimo dienos reikalinga pateikti:</a:t>
            </a:r>
          </a:p>
        </p:txBody>
      </p:sp>
    </p:spTree>
    <p:extLst>
      <p:ext uri="{BB962C8B-B14F-4D97-AF65-F5344CB8AC3E}">
        <p14:creationId xmlns:p14="http://schemas.microsoft.com/office/powerpoint/2010/main" val="4009263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925185-92E4-AC33-CE0A-9647B78E605B}"/>
              </a:ext>
            </a:extLst>
          </p:cNvPr>
          <p:cNvSpPr txBox="1"/>
          <p:nvPr/>
        </p:nvSpPr>
        <p:spPr>
          <a:xfrm>
            <a:off x="843898" y="186723"/>
            <a:ext cx="6197837" cy="1077218"/>
          </a:xfrm>
          <a:prstGeom prst="rect">
            <a:avLst/>
          </a:prstGeom>
          <a:noFill/>
        </p:spPr>
        <p:txBody>
          <a:bodyPr wrap="square">
            <a:spAutoFit/>
          </a:bodyPr>
          <a:lstStyle/>
          <a:p>
            <a:r>
              <a:rPr lang="lt-LT" sz="3200" dirty="0">
                <a:solidFill>
                  <a:schemeClr val="accent2"/>
                </a:solidFill>
                <a:latin typeface="Verdana" panose="020B0604030504040204" pitchFamily="34" charset="0"/>
                <a:ea typeface="Verdana" panose="020B0604030504040204" pitchFamily="34" charset="0"/>
              </a:rPr>
              <a:t>Išlaidų patyrimą įrodantys dokumentai</a:t>
            </a:r>
          </a:p>
        </p:txBody>
      </p:sp>
      <p:sp>
        <p:nvSpPr>
          <p:cNvPr id="13" name="Rounded Rectangle 35">
            <a:extLst>
              <a:ext uri="{FF2B5EF4-FFF2-40B4-BE49-F238E27FC236}">
                <a16:creationId xmlns:a16="http://schemas.microsoft.com/office/drawing/2014/main" id="{4F34E624-CB8F-4B2A-AB74-EB6F0E8D7687}"/>
              </a:ext>
            </a:extLst>
          </p:cNvPr>
          <p:cNvSpPr/>
          <p:nvPr/>
        </p:nvSpPr>
        <p:spPr>
          <a:xfrm>
            <a:off x="747077" y="1263942"/>
            <a:ext cx="6197837" cy="5491422"/>
          </a:xfrm>
          <a:prstGeom prst="roundRect">
            <a:avLst/>
          </a:prstGeom>
          <a:no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rgbClr val="FFCD00"/>
                </a:solidFill>
              </a:ln>
              <a:highlight>
                <a:srgbClr val="EEE730"/>
              </a:highlight>
            </a:endParaRPr>
          </a:p>
        </p:txBody>
      </p:sp>
      <p:sp>
        <p:nvSpPr>
          <p:cNvPr id="7" name="TextBox 6">
            <a:extLst>
              <a:ext uri="{FF2B5EF4-FFF2-40B4-BE49-F238E27FC236}">
                <a16:creationId xmlns:a16="http://schemas.microsoft.com/office/drawing/2014/main" id="{DD0F1919-B6E8-33E6-0742-A178EFB2DAE1}"/>
              </a:ext>
            </a:extLst>
          </p:cNvPr>
          <p:cNvSpPr txBox="1"/>
          <p:nvPr/>
        </p:nvSpPr>
        <p:spPr>
          <a:xfrm>
            <a:off x="1002229" y="1662740"/>
            <a:ext cx="5687532" cy="4401205"/>
          </a:xfrm>
          <a:prstGeom prst="rect">
            <a:avLst/>
          </a:prstGeom>
          <a:noFill/>
        </p:spPr>
        <p:txBody>
          <a:bodyPr wrap="square">
            <a:spAutoFit/>
          </a:bodyPr>
          <a:lstStyle/>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pirkimo ir pirkimo procedūrų dokumentai;</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sutartys su tiekėjais, sutarčių pakeitimai ir pildomi susitarimai;</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nuomos ar finansinės nuomos (lizingo) sutartys;</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prekių perdavimo–priėmimo aktai (jei numatyti sutartyje su tiekėju);</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prekių vežimo dokumentai (CMR);</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įrangos naujumą įrodantys dokumentai (tiekėjo deklaracija ar pan.);</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įsigyto </a:t>
            </a:r>
            <a:r>
              <a:rPr lang="lt-LT" sz="1750">
                <a:solidFill>
                  <a:srgbClr val="302857"/>
                </a:solidFill>
                <a:latin typeface="Verdana" panose="020B0604030504040204" pitchFamily="34" charset="0"/>
                <a:ea typeface="Verdana" panose="020B0604030504040204" pitchFamily="34" charset="0"/>
              </a:rPr>
              <a:t>turto draudimo </a:t>
            </a:r>
            <a:r>
              <a:rPr lang="lt-LT" sz="1750" dirty="0">
                <a:solidFill>
                  <a:srgbClr val="302857"/>
                </a:solidFill>
                <a:latin typeface="Verdana" panose="020B0604030504040204" pitchFamily="34" charset="0"/>
                <a:ea typeface="Verdana" panose="020B0604030504040204" pitchFamily="34" charset="0"/>
              </a:rPr>
              <a:t>ir draudimo apmokėjimo dokumentai;</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įvedimo į eksploataciją aktai; </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sąskaitos faktūros ar lygiaverčiai įrodomieji dokumentai;</a:t>
            </a:r>
          </a:p>
          <a:p>
            <a:pPr marL="285750" indent="-285750">
              <a:buFont typeface="Arial" panose="020B0604020202020204" pitchFamily="34" charset="0"/>
              <a:buChar char="•"/>
            </a:pPr>
            <a:r>
              <a:rPr lang="lt-LT" sz="1750" dirty="0">
                <a:solidFill>
                  <a:srgbClr val="302857"/>
                </a:solidFill>
                <a:latin typeface="Verdana" panose="020B0604030504040204" pitchFamily="34" charset="0"/>
                <a:ea typeface="Verdana" panose="020B0604030504040204" pitchFamily="34" charset="0"/>
              </a:rPr>
              <a:t>išlaidų apmokėjimo dokumentai.</a:t>
            </a:r>
          </a:p>
        </p:txBody>
      </p:sp>
      <p:sp>
        <p:nvSpPr>
          <p:cNvPr id="3" name="TextBox 2">
            <a:extLst>
              <a:ext uri="{FF2B5EF4-FFF2-40B4-BE49-F238E27FC236}">
                <a16:creationId xmlns:a16="http://schemas.microsoft.com/office/drawing/2014/main" id="{8905E83E-704D-9F15-A0AD-17FF7BD9223B}"/>
              </a:ext>
            </a:extLst>
          </p:cNvPr>
          <p:cNvSpPr txBox="1"/>
          <p:nvPr/>
        </p:nvSpPr>
        <p:spPr>
          <a:xfrm>
            <a:off x="7448121" y="151179"/>
            <a:ext cx="4715483" cy="6555641"/>
          </a:xfrm>
          <a:prstGeom prst="rect">
            <a:avLst/>
          </a:prstGeom>
          <a:noFill/>
        </p:spPr>
        <p:txBody>
          <a:bodyPr wrap="square">
            <a:spAutoFit/>
          </a:bodyPr>
          <a:lstStyle/>
          <a:p>
            <a:pPr indent="457200" algn="just">
              <a:tabLst>
                <a:tab pos="228600" algn="l"/>
              </a:tabLst>
            </a:pPr>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8.7. Tinkamos finansuoti projekto išlaidos pagal Reglamento (ES) Nr. 651/2014 38 straipsnį yra papildomos investicinės išlaidos, būtinos aukštesniam EVE lygiui pasiekti. Jos nustatomos, investicines išlaidas lyginant su investicinėmis išlaidomis pagal priešingos padėties scenarijų, kurios būtų vykdomos, jei pagalba nebūtų teikiama, taip:</a:t>
            </a:r>
          </a:p>
          <a:p>
            <a:pPr indent="457200" algn="just">
              <a:tabLst>
                <a:tab pos="228600" algn="l"/>
              </a:tabLst>
            </a:pPr>
            <a:endPar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endParaRPr>
          </a:p>
          <a:p>
            <a:pPr indent="457200" algn="just">
              <a:tabLst>
                <a:tab pos="228600" algn="l"/>
              </a:tabLst>
            </a:pPr>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8.7.1. Kai pagal priešingos padėties scenarijų numatoma mažesnio EVE investicija, atitinkanti įprastą komercinę praktiką atitinkamame sektoriuje arba pagal atitinkamą veiklą, tinkamas finansuoti išlaidas sudaro investicijos, kuriai skiriama valstybės pagalba, išlaidų ir mažesnio EVE investicijos išlaidų.;</a:t>
            </a:r>
          </a:p>
          <a:p>
            <a:pPr indent="457200" algn="just"/>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8.7.2. Kai pagal priešingos padėties scenarijų numatoma tokia pati investicija, kuri bus vykdoma vėliau, tinkamas finansuoti išlaidas sudaro investicijos, kuriai skiriama valstybės pagalba, išlaidų ir vėlesnės investicijos išlaidų grynosios dabartinės vertės skirtumas, diskontuotas iki to momento, kai bus vykdoma remiama investicija.</a:t>
            </a:r>
          </a:p>
          <a:p>
            <a:pPr indent="457200" algn="just"/>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8.7.3. Kai pagal priešingos padėties scenarijų esami įrenginiai ir įranga būtų toliau eksploatuojami, tinkamas finansuoti išlaidas sudaro investicijos, kuriai skiriama valstybės pagalba, išlaidų ir investicijos į esamo įrenginio ir įrangos techninę priežiūrą, remontą ir modernizavimą išlaidų grynosios dabartinės vertės skirtumas, diskontuotas iki to momento, kai bus vykdoma remiama investicija.</a:t>
            </a:r>
          </a:p>
          <a:p>
            <a:pPr indent="457200" algn="just"/>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8.7.4. Įrangos, kuriai taikomos išperkamosios nuomos sutartys, atveju tinkamos finansuoti išlaidos yra įrangos išperkamosios nuomos, kuriai skiriama valstybės pagalba, ir mažesnio EVE įrangos, kuri būtų nuomojama nesant pagalbos, išperkamosios nuomos grynosios dabartinės vertės skirtumas. Išperkamosios nuomos išlaidos neapima išlaidų, susijusių su įrenginių arba įrangos eksploatavimu (išlaidų degalams, draudimo, techninės priežiūros, kitų vartojimo reikmenų išlaidų), neatsižvelgiant į tai, ar jos yra išperkamosios nuomos sutarties dalis. </a:t>
            </a:r>
          </a:p>
          <a:p>
            <a:pPr indent="457200" algn="just"/>
            <a:endPar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endParaRPr>
          </a:p>
          <a:p>
            <a:pPr indent="457200" algn="just"/>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8.8. Visais PFSA 8.7 papunktyje išvardytais atvejais priešingos padėties scenarijus atitinka investicijas, kurių gamybos pajėgumas ir naudingumo laikotarpis yra panašūs ir kurios atitinka jau galiojančius ES standartus. Priešingos padėties scenarijus turi būti patikimas atsižvelgiant į teisinius reikalavimus, rinkos sąlygas ir paskatas, teikiamas taikant ES apyvartinių taršos leidimų prekybos sistemą.</a:t>
            </a:r>
          </a:p>
          <a:p>
            <a:r>
              <a:rPr lang="lt-LT" sz="1000" dirty="0">
                <a:solidFill>
                  <a:schemeClr val="bg1"/>
                </a:solidFill>
                <a:effectLst/>
                <a:latin typeface="Verdana" panose="020B0604030504040204" pitchFamily="34" charset="0"/>
                <a:ea typeface="Times New Roman" panose="02020603050405020304" pitchFamily="18" charset="0"/>
                <a:cs typeface="Times New Roman" panose="02020603050405020304" pitchFamily="18" charset="0"/>
              </a:rPr>
              <a:t>8.9. Kai investicijas sudaro aiškiai identifikuojamos investicijos, kuriomis siekiama tik padidinti EVE ir nėra mažesnio EVE investicijų pagal priešingos padėties scenarijų, tinkamos finansuoti išlaidos yra visos investicinės išlaidos.</a:t>
            </a:r>
            <a:endParaRPr lang="lt-LT" sz="1000" dirty="0">
              <a:solidFill>
                <a:schemeClr val="bg1"/>
              </a:solidFill>
            </a:endParaRPr>
          </a:p>
        </p:txBody>
      </p:sp>
    </p:spTree>
    <p:extLst>
      <p:ext uri="{BB962C8B-B14F-4D97-AF65-F5344CB8AC3E}">
        <p14:creationId xmlns:p14="http://schemas.microsoft.com/office/powerpoint/2010/main" val="3514735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DBA42AC-416E-48F7-B8AD-1520555DF712}"/>
              </a:ext>
            </a:extLst>
          </p:cNvPr>
          <p:cNvSpPr>
            <a:spLocks noGrp="1"/>
          </p:cNvSpPr>
          <p:nvPr>
            <p:ph type="title"/>
          </p:nvPr>
        </p:nvSpPr>
        <p:spPr>
          <a:xfrm>
            <a:off x="6965245" y="1650794"/>
            <a:ext cx="5050190" cy="3241938"/>
          </a:xfrm>
        </p:spPr>
        <p:txBody>
          <a:bodyPr>
            <a:normAutofit/>
          </a:bodyPr>
          <a:lstStyle/>
          <a:p>
            <a:r>
              <a:rPr lang="pt-BR" sz="2400" b="1" dirty="0">
                <a:solidFill>
                  <a:srgbClr val="0E103D"/>
                </a:solidFill>
              </a:rPr>
              <a:t>Veiklos ataskaitos formą galite</a:t>
            </a:r>
            <a:r>
              <a:rPr lang="lt-LT" sz="2400" b="1" dirty="0">
                <a:solidFill>
                  <a:srgbClr val="0E103D"/>
                </a:solidFill>
              </a:rPr>
              <a:t> </a:t>
            </a:r>
            <a:r>
              <a:rPr lang="pt-BR" sz="2400" b="1" dirty="0">
                <a:solidFill>
                  <a:srgbClr val="0E103D"/>
                </a:solidFill>
              </a:rPr>
              <a:t>rasti:</a:t>
            </a:r>
            <a:br>
              <a:rPr lang="pt-BR" sz="2400" b="1" dirty="0">
                <a:solidFill>
                  <a:srgbClr val="0E103D"/>
                </a:solidFill>
              </a:rPr>
            </a:br>
            <a:br>
              <a:rPr lang="pt-BR" sz="2400" b="1" dirty="0">
                <a:solidFill>
                  <a:srgbClr val="0E103D"/>
                </a:solidFill>
              </a:rPr>
            </a:br>
            <a:r>
              <a:rPr lang="pt-BR" sz="2400" b="1" dirty="0">
                <a:solidFill>
                  <a:srgbClr val="0E103D"/>
                </a:solidFill>
                <a:hlinkClick r:id="rId3"/>
              </a:rPr>
              <a:t>https://inovacijuagentura.lt/finansavimo-kvietimai/eve-pramonei2.html?lang=lt</a:t>
            </a:r>
            <a:r>
              <a:rPr lang="lt-LT" sz="2400" b="1" dirty="0">
                <a:solidFill>
                  <a:srgbClr val="0E103D"/>
                </a:solidFill>
              </a:rPr>
              <a:t> </a:t>
            </a:r>
            <a:endParaRPr lang="lt-LT" dirty="0">
              <a:solidFill>
                <a:srgbClr val="0E103D"/>
              </a:solidFill>
            </a:endParaRPr>
          </a:p>
        </p:txBody>
      </p:sp>
      <p:sp>
        <p:nvSpPr>
          <p:cNvPr id="4" name="Teksto vietos rezervavimo ženklas 3">
            <a:extLst>
              <a:ext uri="{FF2B5EF4-FFF2-40B4-BE49-F238E27FC236}">
                <a16:creationId xmlns:a16="http://schemas.microsoft.com/office/drawing/2014/main" id="{90D23271-31B9-9623-5EAD-66ECFF30FA71}"/>
              </a:ext>
            </a:extLst>
          </p:cNvPr>
          <p:cNvSpPr>
            <a:spLocks noGrp="1"/>
          </p:cNvSpPr>
          <p:nvPr>
            <p:ph type="body" sz="half" idx="2"/>
          </p:nvPr>
        </p:nvSpPr>
        <p:spPr>
          <a:xfrm>
            <a:off x="436209" y="2804287"/>
            <a:ext cx="5976515" cy="2483556"/>
          </a:xfrm>
        </p:spPr>
        <p:txBody>
          <a:bodyPr>
            <a:normAutofit/>
          </a:bodyPr>
          <a:lstStyle/>
          <a:p>
            <a:pPr algn="just">
              <a:buClr>
                <a:schemeClr val="accent2"/>
              </a:buClr>
            </a:pPr>
            <a:r>
              <a:rPr lang="lt-LT" sz="2400" b="1" dirty="0">
                <a:solidFill>
                  <a:srgbClr val="0E103D"/>
                </a:solidFill>
              </a:rPr>
              <a:t>Veiklos</a:t>
            </a:r>
            <a:r>
              <a:rPr lang="en-US" sz="2400" b="1" dirty="0">
                <a:solidFill>
                  <a:srgbClr val="0E103D"/>
                </a:solidFill>
              </a:rPr>
              <a:t> </a:t>
            </a:r>
            <a:r>
              <a:rPr lang="lt-LT" sz="2400" b="1" dirty="0">
                <a:solidFill>
                  <a:srgbClr val="0E103D"/>
                </a:solidFill>
              </a:rPr>
              <a:t>ataskaita</a:t>
            </a:r>
            <a:r>
              <a:rPr lang="en-US" sz="2400" b="1" dirty="0">
                <a:solidFill>
                  <a:srgbClr val="0E103D"/>
                </a:solidFill>
              </a:rPr>
              <a:t> ir </a:t>
            </a:r>
            <a:r>
              <a:rPr lang="lt-LT" sz="2400" b="1" dirty="0">
                <a:solidFill>
                  <a:srgbClr val="0E103D"/>
                </a:solidFill>
              </a:rPr>
              <a:t>jos</a:t>
            </a:r>
            <a:r>
              <a:rPr lang="en-US" sz="2400" b="1" dirty="0">
                <a:solidFill>
                  <a:srgbClr val="0E103D"/>
                </a:solidFill>
              </a:rPr>
              <a:t> </a:t>
            </a:r>
            <a:r>
              <a:rPr lang="lt-LT" sz="2400" b="1" dirty="0">
                <a:solidFill>
                  <a:srgbClr val="0E103D"/>
                </a:solidFill>
              </a:rPr>
              <a:t>pildymas</a:t>
            </a:r>
            <a:endParaRPr lang="lt-LT" sz="2400" dirty="0">
              <a:solidFill>
                <a:srgbClr val="0E103D"/>
              </a:solidFill>
            </a:endParaRPr>
          </a:p>
        </p:txBody>
      </p:sp>
    </p:spTree>
    <p:extLst>
      <p:ext uri="{BB962C8B-B14F-4D97-AF65-F5344CB8AC3E}">
        <p14:creationId xmlns:p14="http://schemas.microsoft.com/office/powerpoint/2010/main" val="3383613229"/>
      </p:ext>
    </p:extLst>
  </p:cSld>
  <p:clrMapOvr>
    <a:masterClrMapping/>
  </p:clrMapOvr>
</p:sld>
</file>

<file path=ppt/theme/theme1.xml><?xml version="1.0" encoding="utf-8"?>
<a:theme xmlns:a="http://schemas.openxmlformats.org/drawingml/2006/main" name="Office Theme">
  <a:themeElements>
    <a:clrScheme name="Inovacijų agentūra">
      <a:dk1>
        <a:srgbClr val="000000"/>
      </a:dk1>
      <a:lt1>
        <a:srgbClr val="FFFFFF"/>
      </a:lt1>
      <a:dk2>
        <a:srgbClr val="DADDEC"/>
      </a:dk2>
      <a:lt2>
        <a:srgbClr val="9899CA"/>
      </a:lt2>
      <a:accent1>
        <a:srgbClr val="EDE630"/>
      </a:accent1>
      <a:accent2>
        <a:srgbClr val="07215E"/>
      </a:accent2>
      <a:accent3>
        <a:srgbClr val="6C30EE"/>
      </a:accent3>
      <a:accent4>
        <a:srgbClr val="709DEC"/>
      </a:accent4>
      <a:accent5>
        <a:srgbClr val="ED9E72"/>
      </a:accent5>
      <a:accent6>
        <a:srgbClr val="000000"/>
      </a:accent6>
      <a:hlink>
        <a:srgbClr val="000000"/>
      </a:hlink>
      <a:folHlink>
        <a:srgbClr val="9899C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D9A7F16E3557754597ADF6E4F37FD247" ma:contentTypeVersion="17" ma:contentTypeDescription="Kurkite naują dokumentą." ma:contentTypeScope="" ma:versionID="d8a2bf34473274eec90b4b098eca0d39">
  <xsd:schema xmlns:xsd="http://www.w3.org/2001/XMLSchema" xmlns:xs="http://www.w3.org/2001/XMLSchema" xmlns:p="http://schemas.microsoft.com/office/2006/metadata/properties" xmlns:ns2="7ed14601-a767-49df-87ac-319a5ad53ef2" xmlns:ns3="8fa2b46d-e0e5-4105-8197-5a0c810b9da7" targetNamespace="http://schemas.microsoft.com/office/2006/metadata/properties" ma:root="true" ma:fieldsID="4dc8b5a5585890b1800c718b8e0c5ef7" ns2:_="" ns3:_="">
    <xsd:import namespace="7ed14601-a767-49df-87ac-319a5ad53ef2"/>
    <xsd:import namespace="8fa2b46d-e0e5-4105-8197-5a0c810b9da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14601-a767-49df-87ac-319a5ad53ef2" elementFormDefault="qualified">
    <xsd:import namespace="http://schemas.microsoft.com/office/2006/documentManagement/types"/>
    <xsd:import namespace="http://schemas.microsoft.com/office/infopath/2007/PartnerControls"/>
    <xsd:element name="SharedWithUsers" ma:index="8"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Bendrinta su išsamia informacija" ma:internalName="SharedWithDetails" ma:readOnly="true">
      <xsd:simpleType>
        <xsd:restriction base="dms:Note">
          <xsd:maxLength value="255"/>
        </xsd:restriction>
      </xsd:simpleType>
    </xsd:element>
    <xsd:element name="TaxCatchAll" ma:index="16" nillable="true" ma:displayName="Taxonomy Catch All Column" ma:hidden="true" ma:list="{9666b76a-3893-4858-8f3c-9e75cdab9200}" ma:internalName="TaxCatchAll" ma:showField="CatchAllData" ma:web="7ed14601-a767-49df-87ac-319a5ad53ef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a2b46d-e0e5-4105-8197-5a0c810b9da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Vaizdų žymės" ma:readOnly="false" ma:fieldId="{5cf76f15-5ced-4ddc-b409-7134ff3c332f}" ma:taxonomyMulti="true" ma:sspId="5dc8aeb3-b9ff-4cb8-9445-a69d8f256b9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fa2b46d-e0e5-4105-8197-5a0c810b9da7">
      <Terms xmlns="http://schemas.microsoft.com/office/infopath/2007/PartnerControls"/>
    </lcf76f155ced4ddcb4097134ff3c332f>
    <TaxCatchAll xmlns="7ed14601-a767-49df-87ac-319a5ad53e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F02DF6-39D1-4A2E-B3B5-F8E4AA9672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14601-a767-49df-87ac-319a5ad53ef2"/>
    <ds:schemaRef ds:uri="8fa2b46d-e0e5-4105-8197-5a0c810b9d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7E167C-ACF3-437A-9EE3-EFB1CBF1E366}">
  <ds:schemaRefs>
    <ds:schemaRef ds:uri="http://schemas.microsoft.com/office/2006/documentManagement/types"/>
    <ds:schemaRef ds:uri="113f093c-f0d1-43c0-b7ae-b42bd9f0685e"/>
    <ds:schemaRef ds:uri="e46c6cd9-06e4-4088-b464-7016d6a1050e"/>
    <ds:schemaRef ds:uri="http://schemas.microsoft.com/office/2006/metadata/properties"/>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http://purl.org/dc/dcmitype/"/>
    <ds:schemaRef ds:uri="8fa2b46d-e0e5-4105-8197-5a0c810b9da7"/>
    <ds:schemaRef ds:uri="7ed14601-a767-49df-87ac-319a5ad53ef2"/>
  </ds:schemaRefs>
</ds:datastoreItem>
</file>

<file path=customXml/itemProps3.xml><?xml version="1.0" encoding="utf-8"?>
<ds:datastoreItem xmlns:ds="http://schemas.openxmlformats.org/officeDocument/2006/customXml" ds:itemID="{B5BFF1B8-BC88-4259-841C-028026AFF8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3397</TotalTime>
  <Words>1083</Words>
  <Application>Microsoft Office PowerPoint</Application>
  <PresentationFormat>Widescreen</PresentationFormat>
  <Paragraphs>74</Paragraphs>
  <Slides>10</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Verdana</vt:lpstr>
      <vt:lpstr>Wingdings</vt:lpstr>
      <vt:lpstr>Office Theme</vt:lpstr>
      <vt:lpstr>Kvietimo „EVE pramonei“ Nr. 02-056-K projektų sutarčių vykdymas (veiklos ataskaitų mokėjimo prašymų teikimas)</vt:lpstr>
      <vt:lpstr>PowerPoint Presentation</vt:lpstr>
      <vt:lpstr>Bendroji išlaidų tinkamumo finansuoti informacija </vt:lpstr>
      <vt:lpstr>Projekto avansas ir jo mokėjimo tvarka (1)</vt:lpstr>
      <vt:lpstr>Projekto avansas ir jo mokėjimo tvarka (2)</vt:lpstr>
      <vt:lpstr>Veiklų vykdymo pradžią pagrindžiantys dokumentai</vt:lpstr>
      <vt:lpstr> Veiklos ataskaita su išlaidomis avansui padengti </vt:lpstr>
      <vt:lpstr>PowerPoint Presentation</vt:lpstr>
      <vt:lpstr>Veiklos ataskaitos formą galite rasti:  https://inovacijuagentura.lt/finansavimo-kvietimai/eve-pramonei2.html?lang=lt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Vaiva Stankute</dc:creator>
  <cp:lastModifiedBy>Eligija Barkutė</cp:lastModifiedBy>
  <cp:revision>315</cp:revision>
  <dcterms:created xsi:type="dcterms:W3CDTF">2022-02-22T17:04:52Z</dcterms:created>
  <dcterms:modified xsi:type="dcterms:W3CDTF">2024-09-11T09:03:29Z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0x010100D9A7F16E3557754597ADF6E4F37FD247</vt:lpwstr>
  </property>
  <property fmtid="{D5CDD505-2E9C-101B-9397-08002B2CF9AE}" pid="3" name="MediaServiceImageTags">
    <vt:lpwstr/>
  </property>
</Properties>
</file>