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24" r:id="rId5"/>
  </p:sldMasterIdLst>
  <p:notesMasterIdLst>
    <p:notesMasterId r:id="rId37"/>
  </p:notesMasterIdLst>
  <p:sldIdLst>
    <p:sldId id="718" r:id="rId6"/>
    <p:sldId id="290" r:id="rId7"/>
    <p:sldId id="737" r:id="rId8"/>
    <p:sldId id="736" r:id="rId9"/>
    <p:sldId id="829" r:id="rId10"/>
    <p:sldId id="619" r:id="rId11"/>
    <p:sldId id="733" r:id="rId12"/>
    <p:sldId id="318" r:id="rId13"/>
    <p:sldId id="727" r:id="rId14"/>
    <p:sldId id="830" r:id="rId15"/>
    <p:sldId id="734" r:id="rId16"/>
    <p:sldId id="286" r:id="rId17"/>
    <p:sldId id="735" r:id="rId18"/>
    <p:sldId id="320" r:id="rId19"/>
    <p:sldId id="656" r:id="rId20"/>
    <p:sldId id="824" r:id="rId21"/>
    <p:sldId id="754" r:id="rId22"/>
    <p:sldId id="724" r:id="rId23"/>
    <p:sldId id="314" r:id="rId24"/>
    <p:sldId id="831" r:id="rId25"/>
    <p:sldId id="738" r:id="rId26"/>
    <p:sldId id="476" r:id="rId27"/>
    <p:sldId id="467" r:id="rId28"/>
    <p:sldId id="826" r:id="rId29"/>
    <p:sldId id="303" r:id="rId30"/>
    <p:sldId id="517" r:id="rId31"/>
    <p:sldId id="828" r:id="rId32"/>
    <p:sldId id="464" r:id="rId33"/>
    <p:sldId id="315" r:id="rId34"/>
    <p:sldId id="313" r:id="rId35"/>
    <p:sldId id="287" r:id="rId36"/>
  </p:sldIdLst>
  <p:sldSz cx="12192000" cy="6858000"/>
  <p:notesSz cx="6669088" cy="97536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C65019-9DF4-FE76-167A-94D8F23E6D3B}" name="Vaida Galvonienė" initials="VG" userId="S::v.galvoniene@inovacijuagentura.lt::675bb475-f6fb-4d96-b68e-5c349b228605" providerId="AD"/>
  <p188:author id="{01C3735E-93E4-668A-D839-964E7ED6A55D}" name="Sigita Skrebė" initials="SS" userId="S::s.skrebe@inovacijuagentura.lt::a0ff3da9-e1ef-4857-a967-b5cb4e8c2aa6" providerId="AD"/>
  <p188:author id="{2F7AA29A-00EC-8B2A-83AE-6EC00360E647}" name="Elena Karolienė" initials="EK" userId="S::E.Karoliene@inovacijuagentura.lt::c053be90-f2a4-4648-b1d9-f96c35469e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94C"/>
    <a:srgbClr val="EEE730"/>
    <a:srgbClr val="F7F39B"/>
    <a:srgbClr val="D7E2FD"/>
    <a:srgbClr val="F2ECA4"/>
    <a:srgbClr val="EEE786"/>
    <a:srgbClr val="E7DC4F"/>
    <a:srgbClr val="ECE374"/>
    <a:srgbClr val="F2ECA0"/>
    <a:srgbClr val="8CA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E514B-2B4A-41A7-BD0A-D4DC2153174D}" v="2" dt="2025-12-10T07:30:40.259"/>
    <p1510:client id="{F06F5291-8A32-46BF-8202-4A0DC8B4BFBD}" v="4" dt="2025-12-11T05:57:56.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Vidutinis stilius 2 – paryškinima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6374" autoAdjust="0"/>
  </p:normalViewPr>
  <p:slideViewPr>
    <p:cSldViewPr snapToGrid="0" snapToObjects="1">
      <p:cViewPr varScale="1">
        <p:scale>
          <a:sx n="155" d="100"/>
          <a:sy n="155" d="100"/>
        </p:scale>
        <p:origin x="504" y="8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4" d="100"/>
          <a:sy n="114" d="100"/>
        </p:scale>
        <p:origin x="5236"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ringa Juškienė" userId="256e65fe-d35b-40f6-b900-b1f9905fb57d" providerId="ADAL" clId="{60A86AB3-4851-4235-B364-6EB92E2FF425}"/>
    <pc:docChg chg="custSel modSld modNotesMaster">
      <pc:chgData name="Neringa Juškienė" userId="256e65fe-d35b-40f6-b900-b1f9905fb57d" providerId="ADAL" clId="{60A86AB3-4851-4235-B364-6EB92E2FF425}" dt="2025-12-11T06:46:33.428" v="3226" actId="20577"/>
      <pc:docMkLst>
        <pc:docMk/>
      </pc:docMkLst>
      <pc:sldChg chg="modSp mod">
        <pc:chgData name="Neringa Juškienė" userId="256e65fe-d35b-40f6-b900-b1f9905fb57d" providerId="ADAL" clId="{60A86AB3-4851-4235-B364-6EB92E2FF425}" dt="2025-12-11T06:16:28.398" v="3218" actId="20577"/>
        <pc:sldMkLst>
          <pc:docMk/>
          <pc:sldMk cId="1006292628" sldId="303"/>
        </pc:sldMkLst>
        <pc:spChg chg="mod">
          <ac:chgData name="Neringa Juškienė" userId="256e65fe-d35b-40f6-b900-b1f9905fb57d" providerId="ADAL" clId="{60A86AB3-4851-4235-B364-6EB92E2FF425}" dt="2025-12-11T06:16:28.398" v="3218" actId="20577"/>
          <ac:spMkLst>
            <pc:docMk/>
            <pc:sldMk cId="1006292628" sldId="303"/>
            <ac:spMk id="12" creationId="{8C4BCC62-3172-E46A-4E2D-E467F4D578B2}"/>
          </ac:spMkLst>
        </pc:spChg>
      </pc:sldChg>
      <pc:sldChg chg="modSp mod">
        <pc:chgData name="Neringa Juškienė" userId="256e65fe-d35b-40f6-b900-b1f9905fb57d" providerId="ADAL" clId="{60A86AB3-4851-4235-B364-6EB92E2FF425}" dt="2025-12-10T12:04:04.816" v="2908" actId="1076"/>
        <pc:sldMkLst>
          <pc:docMk/>
          <pc:sldMk cId="985030853" sldId="314"/>
        </pc:sldMkLst>
        <pc:spChg chg="mod">
          <ac:chgData name="Neringa Juškienė" userId="256e65fe-d35b-40f6-b900-b1f9905fb57d" providerId="ADAL" clId="{60A86AB3-4851-4235-B364-6EB92E2FF425}" dt="2025-12-10T12:04:04.816" v="2908" actId="1076"/>
          <ac:spMkLst>
            <pc:docMk/>
            <pc:sldMk cId="985030853" sldId="314"/>
            <ac:spMk id="73" creationId="{4A5B5418-430C-C3D2-3CBC-94AD6C9B33B8}"/>
          </ac:spMkLst>
        </pc:spChg>
      </pc:sldChg>
      <pc:sldChg chg="modSp mod modNotesTx">
        <pc:chgData name="Neringa Juškienė" userId="256e65fe-d35b-40f6-b900-b1f9905fb57d" providerId="ADAL" clId="{60A86AB3-4851-4235-B364-6EB92E2FF425}" dt="2025-12-11T06:43:25.641" v="3224" actId="20577"/>
        <pc:sldMkLst>
          <pc:docMk/>
          <pc:sldMk cId="4284216536" sldId="318"/>
        </pc:sldMkLst>
        <pc:spChg chg="mod">
          <ac:chgData name="Neringa Juškienė" userId="256e65fe-d35b-40f6-b900-b1f9905fb57d" providerId="ADAL" clId="{60A86AB3-4851-4235-B364-6EB92E2FF425}" dt="2025-12-11T06:43:25.641" v="3224" actId="20577"/>
          <ac:spMkLst>
            <pc:docMk/>
            <pc:sldMk cId="4284216536" sldId="318"/>
            <ac:spMk id="10" creationId="{13ED1904-EE8F-FA34-C0E1-1D3EA13A09FA}"/>
          </ac:spMkLst>
        </pc:spChg>
      </pc:sldChg>
      <pc:sldChg chg="modNotesTx">
        <pc:chgData name="Neringa Juškienė" userId="256e65fe-d35b-40f6-b900-b1f9905fb57d" providerId="ADAL" clId="{60A86AB3-4851-4235-B364-6EB92E2FF425}" dt="2025-12-10T12:15:53.101" v="3191" actId="20577"/>
        <pc:sldMkLst>
          <pc:docMk/>
          <pc:sldMk cId="3510136540" sldId="476"/>
        </pc:sldMkLst>
      </pc:sldChg>
      <pc:sldChg chg="modNotesTx">
        <pc:chgData name="Neringa Juškienė" userId="256e65fe-d35b-40f6-b900-b1f9905fb57d" providerId="ADAL" clId="{60A86AB3-4851-4235-B364-6EB92E2FF425}" dt="2025-12-10T11:47:35.187" v="2380" actId="20577"/>
        <pc:sldMkLst>
          <pc:docMk/>
          <pc:sldMk cId="3240373342" sldId="656"/>
        </pc:sldMkLst>
      </pc:sldChg>
      <pc:sldChg chg="modNotes modNotesTx">
        <pc:chgData name="Neringa Juškienė" userId="256e65fe-d35b-40f6-b900-b1f9905fb57d" providerId="ADAL" clId="{60A86AB3-4851-4235-B364-6EB92E2FF425}" dt="2025-12-11T05:50:02.682" v="3192" actId="6549"/>
        <pc:sldMkLst>
          <pc:docMk/>
          <pc:sldMk cId="2260288527" sldId="718"/>
        </pc:sldMkLst>
      </pc:sldChg>
      <pc:sldChg chg="modSp mod">
        <pc:chgData name="Neringa Juškienė" userId="256e65fe-d35b-40f6-b900-b1f9905fb57d" providerId="ADAL" clId="{60A86AB3-4851-4235-B364-6EB92E2FF425}" dt="2025-12-11T05:58:31.714" v="3217" actId="20577"/>
        <pc:sldMkLst>
          <pc:docMk/>
          <pc:sldMk cId="625763011" sldId="727"/>
        </pc:sldMkLst>
        <pc:spChg chg="mod">
          <ac:chgData name="Neringa Juškienė" userId="256e65fe-d35b-40f6-b900-b1f9905fb57d" providerId="ADAL" clId="{60A86AB3-4851-4235-B364-6EB92E2FF425}" dt="2025-12-11T05:58:31.714" v="3217" actId="20577"/>
          <ac:spMkLst>
            <pc:docMk/>
            <pc:sldMk cId="625763011" sldId="727"/>
            <ac:spMk id="3" creationId="{82FEECB8-F6CA-1949-F6F6-4F091C9B011B}"/>
          </ac:spMkLst>
        </pc:spChg>
      </pc:sldChg>
      <pc:sldChg chg="modSp mod modNotesTx">
        <pc:chgData name="Neringa Juškienė" userId="256e65fe-d35b-40f6-b900-b1f9905fb57d" providerId="ADAL" clId="{60A86AB3-4851-4235-B364-6EB92E2FF425}" dt="2025-12-11T06:46:33.428" v="3226" actId="20577"/>
        <pc:sldMkLst>
          <pc:docMk/>
          <pc:sldMk cId="3449703404" sldId="734"/>
        </pc:sldMkLst>
        <pc:graphicFrameChg chg="modGraphic">
          <ac:chgData name="Neringa Juškienė" userId="256e65fe-d35b-40f6-b900-b1f9905fb57d" providerId="ADAL" clId="{60A86AB3-4851-4235-B364-6EB92E2FF425}" dt="2025-12-11T06:46:33.428" v="3226" actId="20577"/>
          <ac:graphicFrameMkLst>
            <pc:docMk/>
            <pc:sldMk cId="3449703404" sldId="734"/>
            <ac:graphicFrameMk id="4" creationId="{F48908A1-3670-7934-D3BF-7E90A7B27E61}"/>
          </ac:graphicFrameMkLst>
        </pc:graphicFrameChg>
      </pc:sldChg>
      <pc:sldChg chg="modNotesTx">
        <pc:chgData name="Neringa Juškienė" userId="256e65fe-d35b-40f6-b900-b1f9905fb57d" providerId="ADAL" clId="{60A86AB3-4851-4235-B364-6EB92E2FF425}" dt="2025-12-10T11:29:27.024" v="1599" actId="5793"/>
        <pc:sldMkLst>
          <pc:docMk/>
          <pc:sldMk cId="2959524359" sldId="735"/>
        </pc:sldMkLst>
      </pc:sldChg>
      <pc:sldChg chg="modNotesTx">
        <pc:chgData name="Neringa Juškienė" userId="256e65fe-d35b-40f6-b900-b1f9905fb57d" providerId="ADAL" clId="{60A86AB3-4851-4235-B364-6EB92E2FF425}" dt="2025-12-10T11:02:28.939" v="515" actId="20577"/>
        <pc:sldMkLst>
          <pc:docMk/>
          <pc:sldMk cId="195510944" sldId="736"/>
        </pc:sldMkLst>
      </pc:sldChg>
      <pc:sldChg chg="modNotesTx">
        <pc:chgData name="Neringa Juškienė" userId="256e65fe-d35b-40f6-b900-b1f9905fb57d" providerId="ADAL" clId="{60A86AB3-4851-4235-B364-6EB92E2FF425}" dt="2025-12-10T11:00:10.580" v="383" actId="20577"/>
        <pc:sldMkLst>
          <pc:docMk/>
          <pc:sldMk cId="1155234045" sldId="737"/>
        </pc:sldMkLst>
      </pc:sldChg>
      <pc:sldChg chg="modSp mod modNotesTx">
        <pc:chgData name="Neringa Juškienė" userId="256e65fe-d35b-40f6-b900-b1f9905fb57d" providerId="ADAL" clId="{60A86AB3-4851-4235-B364-6EB92E2FF425}" dt="2025-12-10T12:01:46.033" v="2907" actId="20577"/>
        <pc:sldMkLst>
          <pc:docMk/>
          <pc:sldMk cId="1003377867" sldId="754"/>
        </pc:sldMkLst>
        <pc:spChg chg="mod">
          <ac:chgData name="Neringa Juškienė" userId="256e65fe-d35b-40f6-b900-b1f9905fb57d" providerId="ADAL" clId="{60A86AB3-4851-4235-B364-6EB92E2FF425}" dt="2025-12-10T11:59:43.385" v="2647" actId="20577"/>
          <ac:spMkLst>
            <pc:docMk/>
            <pc:sldMk cId="1003377867" sldId="754"/>
            <ac:spMk id="17" creationId="{BA9E9460-435C-9B3E-A6D6-216226961966}"/>
          </ac:spMkLst>
        </pc:spChg>
      </pc:sldChg>
      <pc:sldChg chg="modNotesTx">
        <pc:chgData name="Neringa Juškienė" userId="256e65fe-d35b-40f6-b900-b1f9905fb57d" providerId="ADAL" clId="{60A86AB3-4851-4235-B364-6EB92E2FF425}" dt="2025-12-10T11:58:27.499" v="2617" actId="6549"/>
        <pc:sldMkLst>
          <pc:docMk/>
          <pc:sldMk cId="2759830891" sldId="824"/>
        </pc:sldMkLst>
      </pc:sldChg>
      <pc:sldChg chg="addSp modSp mod">
        <pc:chgData name="Neringa Juškienė" userId="256e65fe-d35b-40f6-b900-b1f9905fb57d" providerId="ADAL" clId="{60A86AB3-4851-4235-B364-6EB92E2FF425}" dt="2025-12-10T11:05:26.679" v="536" actId="20577"/>
        <pc:sldMkLst>
          <pc:docMk/>
          <pc:sldMk cId="26017092" sldId="829"/>
        </pc:sldMkLst>
        <pc:spChg chg="add mod">
          <ac:chgData name="Neringa Juškienė" userId="256e65fe-d35b-40f6-b900-b1f9905fb57d" providerId="ADAL" clId="{60A86AB3-4851-4235-B364-6EB92E2FF425}" dt="2025-12-10T11:05:19.395" v="533" actId="6549"/>
          <ac:spMkLst>
            <pc:docMk/>
            <pc:sldMk cId="26017092" sldId="829"/>
            <ac:spMk id="2" creationId="{00FBD3B8-7539-CDE8-0768-4A3D65B5471B}"/>
          </ac:spMkLst>
        </pc:spChg>
        <pc:spChg chg="add mod">
          <ac:chgData name="Neringa Juškienė" userId="256e65fe-d35b-40f6-b900-b1f9905fb57d" providerId="ADAL" clId="{60A86AB3-4851-4235-B364-6EB92E2FF425}" dt="2025-12-10T11:05:26.679" v="536" actId="20577"/>
          <ac:spMkLst>
            <pc:docMk/>
            <pc:sldMk cId="26017092" sldId="829"/>
            <ac:spMk id="3" creationId="{42F1D503-E4EA-9500-64EF-F4A1775FB2E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en-US"/>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en-US"/>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30-4B4A-90C5-3A0B578C80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730-4B4A-90C5-3A0B578C80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730-4B4A-90C5-3A0B578C8055}"/>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02757"/>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en-US"/>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Sheet1!$B$2:$B$5</c:f>
              <c:numCache>
                <c:formatCode>General</c:formatCode>
                <c:ptCount val="4"/>
                <c:pt idx="0" formatCode="0%">
                  <c:v>0.2</c:v>
                </c:pt>
              </c:numCache>
            </c:numRef>
          </c:val>
          <c:extLst>
            <c:ext xmlns:c16="http://schemas.microsoft.com/office/drawing/2014/chart" uri="{C3380CC4-5D6E-409C-BE32-E72D297353CC}">
              <c16:uniqueId val="{00000000-62C9-D348-83CA-2EB763199A70}"/>
            </c:ext>
          </c:extLst>
        </c:ser>
        <c:ser>
          <c:idx val="1"/>
          <c:order val="1"/>
          <c:tx>
            <c:strRef>
              <c:f>Sheet1!$C$1</c:f>
              <c:strCache>
                <c:ptCount val="1"/>
                <c:pt idx="0">
                  <c:v>Series 2</c:v>
                </c:pt>
              </c:strCache>
            </c:strRef>
          </c:tx>
          <c:spPr>
            <a:solidFill>
              <a:srgbClr val="8C5FBE"/>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Sheet1!$C$2:$C$5</c:f>
              <c:numCache>
                <c:formatCode>0%</c:formatCode>
                <c:ptCount val="4"/>
                <c:pt idx="1">
                  <c:v>0.3</c:v>
                </c:pt>
              </c:numCache>
            </c:numRef>
          </c:val>
          <c:extLst>
            <c:ext xmlns:c16="http://schemas.microsoft.com/office/drawing/2014/chart" uri="{C3380CC4-5D6E-409C-BE32-E72D297353CC}">
              <c16:uniqueId val="{00000001-62C9-D348-83CA-2EB763199A70}"/>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Sheet1!$D$2:$D$5</c:f>
              <c:numCache>
                <c:formatCode>General</c:formatCode>
                <c:ptCount val="4"/>
                <c:pt idx="2" formatCode="0%">
                  <c:v>0.5</c:v>
                </c:pt>
              </c:numCache>
            </c:numRef>
          </c:val>
          <c:extLst>
            <c:ext xmlns:c16="http://schemas.microsoft.com/office/drawing/2014/chart" uri="{C3380CC4-5D6E-409C-BE32-E72D297353CC}">
              <c16:uniqueId val="{00000002-62C9-D348-83CA-2EB763199A70}"/>
            </c:ext>
          </c:extLst>
        </c:ser>
        <c:ser>
          <c:idx val="3"/>
          <c:order val="3"/>
          <c:tx>
            <c:strRef>
              <c:f>Sheet1!$E$1</c:f>
              <c:strCache>
                <c:ptCount val="1"/>
                <c:pt idx="0">
                  <c:v>Series 32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0275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Tekstas 1</c:v>
                </c:pt>
                <c:pt idx="1">
                  <c:v>Tekstas 2</c:v>
                </c:pt>
                <c:pt idx="2">
                  <c:v>Tekstas 3</c:v>
                </c:pt>
                <c:pt idx="3">
                  <c:v>Tekstas 4</c:v>
                </c:pt>
              </c:strCache>
            </c:strRef>
          </c:cat>
          <c:val>
            <c:numRef>
              <c:f>Sheet1!$E$2:$E$5</c:f>
              <c:numCache>
                <c:formatCode>General</c:formatCode>
                <c:ptCount val="4"/>
                <c:pt idx="3" formatCode="0%">
                  <c:v>0.5</c:v>
                </c:pt>
              </c:numCache>
            </c:numRef>
          </c:val>
          <c:extLst>
            <c:ext xmlns:c16="http://schemas.microsoft.com/office/drawing/2014/chart" uri="{C3380CC4-5D6E-409C-BE32-E72D297353CC}">
              <c16:uniqueId val="{00000005-62C9-D348-83CA-2EB763199A70}"/>
            </c:ext>
          </c:extLst>
        </c:ser>
        <c:dLbls>
          <c:showLegendKey val="0"/>
          <c:showVal val="0"/>
          <c:showCatName val="0"/>
          <c:showSerName val="0"/>
          <c:showPercent val="0"/>
          <c:showBubbleSize val="0"/>
        </c:dLbls>
        <c:gapWidth val="0"/>
        <c:overlap val="74"/>
        <c:axId val="661620096"/>
        <c:axId val="661473104"/>
      </c:barChart>
      <c:catAx>
        <c:axId val="6616200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02757"/>
                </a:solidFill>
                <a:latin typeface="+mn-lt"/>
                <a:ea typeface="+mn-ea"/>
                <a:cs typeface="+mn-cs"/>
              </a:defRPr>
            </a:pPr>
            <a:endParaRPr lang="en-US"/>
          </a:p>
        </c:txPr>
        <c:crossAx val="661473104"/>
        <c:crosses val="autoZero"/>
        <c:auto val="1"/>
        <c:lblAlgn val="ctr"/>
        <c:lblOffset val="100"/>
        <c:noMultiLvlLbl val="0"/>
      </c:catAx>
      <c:valAx>
        <c:axId val="661473104"/>
        <c:scaling>
          <c:orientation val="minMax"/>
        </c:scaling>
        <c:delete val="1"/>
        <c:axPos val="l"/>
        <c:numFmt formatCode="0%" sourceLinked="1"/>
        <c:majorTickMark val="out"/>
        <c:minorTickMark val="none"/>
        <c:tickLblPos val="nextTo"/>
        <c:crossAx val="6616200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87A-6D49-932F-13EE1A167B8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39E2-A64C-B91D-1E48A1A9BC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87A-6D49-932F-13EE1A167B8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87A-6D49-932F-13EE1A167B89}"/>
              </c:ext>
            </c:extLst>
          </c:dPt>
          <c:cat>
            <c:strRef>
              <c:f>Sheet1!$A$2:$A$5</c:f>
              <c:strCache>
                <c:ptCount val="4"/>
                <c:pt idx="0">
                  <c:v>Teksas1</c:v>
                </c:pt>
                <c:pt idx="1">
                  <c:v>Teksas2</c:v>
                </c:pt>
                <c:pt idx="2">
                  <c:v>Teksas3</c:v>
                </c:pt>
                <c:pt idx="3">
                  <c:v>Teksas14</c:v>
                </c:pt>
              </c:strCache>
            </c:strRef>
          </c:cat>
          <c:val>
            <c:numRef>
              <c:f>Sheet1!$B$2:$B$5</c:f>
              <c:numCache>
                <c:formatCode>0%</c:formatCode>
                <c:ptCount val="4"/>
                <c:pt idx="0">
                  <c:v>0.1</c:v>
                </c:pt>
                <c:pt idx="1">
                  <c:v>0.4</c:v>
                </c:pt>
                <c:pt idx="2">
                  <c:v>0.25</c:v>
                </c:pt>
                <c:pt idx="3">
                  <c:v>0.25</c:v>
                </c:pt>
              </c:numCache>
            </c:numRef>
          </c:val>
          <c:extLst>
            <c:ext xmlns:c16="http://schemas.microsoft.com/office/drawing/2014/chart" uri="{C3380CC4-5D6E-409C-BE32-E72D297353CC}">
              <c16:uniqueId val="{00000000-39E2-A64C-B91D-1E48A1A9BC9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hyperlink" Target="https://svv.registrucentras.lt/" TargetMode="External"/><Relationship Id="rId1" Type="http://schemas.openxmlformats.org/officeDocument/2006/relationships/hyperlink" Target="https://eimin.lrv.lt/uploads/eimin/documents/files/SVV/SVV%20statuso%20deklaracija%20po%2005.xlsx"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svv.registrucentras.lt/" TargetMode="External"/><Relationship Id="rId1" Type="http://schemas.openxmlformats.org/officeDocument/2006/relationships/hyperlink" Target="https://eimin.lrv.lt/uploads/eimin/documents/files/SVV/SVV%20statuso%20deklaracija%20po%2005.xls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D5DB7-94DF-4AB6-9852-9FC7FB8273C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66C2D2D-5FEE-44FB-969F-B3A7AF28CFDA}">
      <dgm:prSet phldrT="[Tekstas]" custT="1"/>
      <dgm:spPr>
        <a:solidFill>
          <a:srgbClr val="EEE730"/>
        </a:solidFill>
      </dgm:spPr>
      <dgm:t>
        <a:bodyPr/>
        <a:lstStyle/>
        <a:p>
          <a:pPr>
            <a:buFont typeface="Wingdings" panose="05000000000000000000" pitchFamily="2" charset="2"/>
            <a:buChar char="ü"/>
          </a:pPr>
          <a:r>
            <a:rPr lang="lt-LT"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Vertinama balais pagal </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PFSA</a:t>
          </a:r>
          <a:r>
            <a:rPr lang="lt-LT"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12</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en-US" sz="2000" b="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dalyje</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lt-LT"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pateiktą metodiką</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 </a:t>
          </a:r>
          <a:r>
            <a:rPr lang="lt-LT" sz="2000" b="1" dirty="0">
              <a:solidFill>
                <a:schemeClr val="accent2"/>
              </a:solidFill>
              <a:latin typeface="Verdana" panose="020B0604030504040204" pitchFamily="34" charset="0"/>
              <a:ea typeface="Verdana" panose="020B0604030504040204" pitchFamily="34" charset="0"/>
              <a:cs typeface="Calibri Light" panose="020F0302020204030204" pitchFamily="34" charset="0"/>
            </a:rPr>
            <a:t>projektų atrankos kriterijus</a:t>
          </a:r>
          <a:endParaRPr lang="en-US" sz="2000" b="1" dirty="0">
            <a:solidFill>
              <a:schemeClr val="accent2"/>
            </a:solidFill>
            <a:latin typeface="Verdana" panose="020B0604030504040204" pitchFamily="34" charset="0"/>
            <a:ea typeface="Verdana" panose="020B0604030504040204" pitchFamily="34" charset="0"/>
          </a:endParaRPr>
        </a:p>
      </dgm:t>
    </dgm:pt>
    <dgm:pt modelId="{4615E7DD-1F08-4BAB-9551-70D2DB9EFC9B}" type="parTrans" cxnId="{F31249AA-601A-4756-AE5A-0C36DABEE869}">
      <dgm:prSet/>
      <dgm:spPr/>
      <dgm:t>
        <a:bodyPr/>
        <a:lstStyle/>
        <a:p>
          <a:endParaRPr lang="en-US"/>
        </a:p>
      </dgm:t>
    </dgm:pt>
    <dgm:pt modelId="{6DABC08D-AB07-41DC-8E48-B72BE21BDF5D}" type="sibTrans" cxnId="{F31249AA-601A-4756-AE5A-0C36DABEE869}">
      <dgm:prSet/>
      <dgm:spPr/>
      <dgm:t>
        <a:bodyPr/>
        <a:lstStyle/>
        <a:p>
          <a:endParaRPr lang="en-US"/>
        </a:p>
      </dgm:t>
    </dgm:pt>
    <dgm:pt modelId="{537DE56F-B842-4F0C-BA31-0A8AB72290C1}">
      <dgm:prSet phldrT="[Tekstas]" custT="1"/>
      <dgm:spPr/>
      <dgm:t>
        <a:bodyPr/>
        <a:lstStyle/>
        <a:p>
          <a:pPr>
            <a:buFont typeface="Wingdings" panose="05000000000000000000" pitchFamily="2" charset="2"/>
            <a:buChar char="ü"/>
          </a:pPr>
          <a:r>
            <a:rPr lang="lt-LT"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Projektai atrenkami konkurso būdu, t. y. </a:t>
          </a:r>
          <a:r>
            <a:rPr lang="lt-LT" sz="2000" b="1" dirty="0">
              <a:solidFill>
                <a:schemeClr val="accent2"/>
              </a:solidFill>
              <a:latin typeface="Verdana" panose="020B0604030504040204" pitchFamily="34" charset="0"/>
              <a:ea typeface="Verdana" panose="020B0604030504040204" pitchFamily="34" charset="0"/>
              <a:cs typeface="Calibri Light" panose="020F0302020204030204" pitchFamily="34" charset="0"/>
            </a:rPr>
            <a:t>finansuojami surinkusieji daugiausiai balų</a:t>
          </a:r>
          <a:endParaRPr lang="en-US" sz="2000" b="1" dirty="0">
            <a:solidFill>
              <a:schemeClr val="accent2"/>
            </a:solidFill>
            <a:latin typeface="Verdana" panose="020B0604030504040204" pitchFamily="34" charset="0"/>
            <a:ea typeface="Verdana" panose="020B0604030504040204" pitchFamily="34" charset="0"/>
          </a:endParaRPr>
        </a:p>
      </dgm:t>
    </dgm:pt>
    <dgm:pt modelId="{8F1AACA4-3443-4911-90C8-38DDCF5307AB}" type="parTrans" cxnId="{D36BA040-48B2-4DAA-99FC-39D5FD5B4D8A}">
      <dgm:prSet/>
      <dgm:spPr/>
      <dgm:t>
        <a:bodyPr/>
        <a:lstStyle/>
        <a:p>
          <a:endParaRPr lang="en-US"/>
        </a:p>
      </dgm:t>
    </dgm:pt>
    <dgm:pt modelId="{E8D889C4-F322-4ACA-8D88-B4837B2DEF86}" type="sibTrans" cxnId="{D36BA040-48B2-4DAA-99FC-39D5FD5B4D8A}">
      <dgm:prSet/>
      <dgm:spPr/>
      <dgm:t>
        <a:bodyPr/>
        <a:lstStyle/>
        <a:p>
          <a:endParaRPr lang="en-US"/>
        </a:p>
      </dgm:t>
    </dgm:pt>
    <dgm:pt modelId="{C44AAC34-2381-4B1E-89C5-4EDB4CEC9B42}">
      <dgm:prSet custT="1"/>
      <dgm:spPr/>
      <dgm:t>
        <a:bodyPr/>
        <a:lstStyle/>
        <a:p>
          <a:r>
            <a:rPr lang="lt-LT"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Projektas nefinansuojamas, </a:t>
          </a:r>
          <a:r>
            <a:rPr lang="en-US" sz="2000" b="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jei</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lt-LT"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atrankos</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en-US" sz="2000" b="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kriterijų</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en-US" sz="2000" b="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vertinimo</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en-US" sz="2000" b="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metu</a:t>
          </a:r>
          <a:r>
            <a:rPr lang="en-US" sz="2000" b="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lt-LT" sz="2000" b="1" dirty="0">
              <a:solidFill>
                <a:schemeClr val="accent2"/>
              </a:solidFill>
              <a:latin typeface="Verdana" panose="020B0604030504040204" pitchFamily="34" charset="0"/>
              <a:ea typeface="Verdana" panose="020B0604030504040204" pitchFamily="34" charset="0"/>
              <a:cs typeface="Calibri Light" panose="020F0302020204030204" pitchFamily="34" charset="0"/>
            </a:rPr>
            <a:t>su</a:t>
          </a:r>
          <a:r>
            <a:rPr lang="en-US" sz="2000" b="1"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renka</a:t>
          </a:r>
          <a:r>
            <a:rPr lang="lt-LT" sz="2000" b="1" dirty="0">
              <a:solidFill>
                <a:schemeClr val="accent2"/>
              </a:solidFill>
              <a:latin typeface="Verdana" panose="020B0604030504040204" pitchFamily="34" charset="0"/>
              <a:ea typeface="Verdana" panose="020B0604030504040204" pitchFamily="34" charset="0"/>
              <a:cs typeface="Calibri Light" panose="020F0302020204030204" pitchFamily="34" charset="0"/>
            </a:rPr>
            <a:t> mažiau nei 40 balų</a:t>
          </a:r>
          <a:r>
            <a:rPr lang="en-US" sz="2000" b="1"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endParaRPr lang="en-US" sz="2000" dirty="0">
            <a:solidFill>
              <a:schemeClr val="accent2"/>
            </a:solidFill>
          </a:endParaRPr>
        </a:p>
      </dgm:t>
    </dgm:pt>
    <dgm:pt modelId="{2C086008-EB3E-4EFE-951A-0EA0D9863343}" type="parTrans" cxnId="{16F2EC5A-D87F-46C5-881C-815C89C04DDD}">
      <dgm:prSet/>
      <dgm:spPr/>
      <dgm:t>
        <a:bodyPr/>
        <a:lstStyle/>
        <a:p>
          <a:endParaRPr lang="en-US"/>
        </a:p>
      </dgm:t>
    </dgm:pt>
    <dgm:pt modelId="{7068B844-56EC-4E9A-AE8B-D108CDB65786}" type="sibTrans" cxnId="{16F2EC5A-D87F-46C5-881C-815C89C04DDD}">
      <dgm:prSet/>
      <dgm:spPr/>
      <dgm:t>
        <a:bodyPr/>
        <a:lstStyle/>
        <a:p>
          <a:endParaRPr lang="en-US"/>
        </a:p>
      </dgm:t>
    </dgm:pt>
    <dgm:pt modelId="{0A7C95BD-628F-4C41-B158-7D9253AF2CE0}" type="pres">
      <dgm:prSet presAssocID="{2D5D5DB7-94DF-4AB6-9852-9FC7FB8273C0}" presName="Name0" presStyleCnt="0">
        <dgm:presLayoutVars>
          <dgm:chMax val="7"/>
          <dgm:chPref val="7"/>
          <dgm:dir/>
        </dgm:presLayoutVars>
      </dgm:prSet>
      <dgm:spPr/>
    </dgm:pt>
    <dgm:pt modelId="{8F4E5982-9DB7-4C48-890F-16EC2A2B4028}" type="pres">
      <dgm:prSet presAssocID="{2D5D5DB7-94DF-4AB6-9852-9FC7FB8273C0}" presName="Name1" presStyleCnt="0"/>
      <dgm:spPr/>
    </dgm:pt>
    <dgm:pt modelId="{8F51242A-4785-454F-A3DA-9DD8F1D62AFF}" type="pres">
      <dgm:prSet presAssocID="{2D5D5DB7-94DF-4AB6-9852-9FC7FB8273C0}" presName="cycle" presStyleCnt="0"/>
      <dgm:spPr/>
    </dgm:pt>
    <dgm:pt modelId="{8DC9E1D0-F00E-42AC-AB2B-26709DE81D92}" type="pres">
      <dgm:prSet presAssocID="{2D5D5DB7-94DF-4AB6-9852-9FC7FB8273C0}" presName="srcNode" presStyleLbl="node1" presStyleIdx="0" presStyleCnt="3"/>
      <dgm:spPr/>
    </dgm:pt>
    <dgm:pt modelId="{6B505D90-9164-4074-B7A7-34338B2F2701}" type="pres">
      <dgm:prSet presAssocID="{2D5D5DB7-94DF-4AB6-9852-9FC7FB8273C0}" presName="conn" presStyleLbl="parChTrans1D2" presStyleIdx="0" presStyleCnt="1"/>
      <dgm:spPr/>
    </dgm:pt>
    <dgm:pt modelId="{115D4B85-9CDB-4EC4-B746-C08BD27534D6}" type="pres">
      <dgm:prSet presAssocID="{2D5D5DB7-94DF-4AB6-9852-9FC7FB8273C0}" presName="extraNode" presStyleLbl="node1" presStyleIdx="0" presStyleCnt="3"/>
      <dgm:spPr/>
    </dgm:pt>
    <dgm:pt modelId="{59F38E58-3544-48F0-916E-96E963A63699}" type="pres">
      <dgm:prSet presAssocID="{2D5D5DB7-94DF-4AB6-9852-9FC7FB8273C0}" presName="dstNode" presStyleLbl="node1" presStyleIdx="0" presStyleCnt="3"/>
      <dgm:spPr/>
    </dgm:pt>
    <dgm:pt modelId="{3DBC2AC8-0775-45CC-9389-A595A508B616}" type="pres">
      <dgm:prSet presAssocID="{766C2D2D-5FEE-44FB-969F-B3A7AF28CFDA}" presName="text_1" presStyleLbl="node1" presStyleIdx="0" presStyleCnt="3">
        <dgm:presLayoutVars>
          <dgm:bulletEnabled val="1"/>
        </dgm:presLayoutVars>
      </dgm:prSet>
      <dgm:spPr/>
    </dgm:pt>
    <dgm:pt modelId="{EF3BCD43-51C2-40D4-A3AB-CF5AA261630B}" type="pres">
      <dgm:prSet presAssocID="{766C2D2D-5FEE-44FB-969F-B3A7AF28CFDA}" presName="accent_1" presStyleCnt="0"/>
      <dgm:spPr/>
    </dgm:pt>
    <dgm:pt modelId="{DA539E79-215F-4152-A462-E8B09280B10C}" type="pres">
      <dgm:prSet presAssocID="{766C2D2D-5FEE-44FB-969F-B3A7AF28CFDA}" presName="accentRepeatNode" presStyleLbl="solidFgAcc1" presStyleIdx="0" presStyleCnt="3"/>
      <dgm:spPr/>
    </dgm:pt>
    <dgm:pt modelId="{AE520D91-6A04-40BC-92C3-B973F9C21F1B}" type="pres">
      <dgm:prSet presAssocID="{537DE56F-B842-4F0C-BA31-0A8AB72290C1}" presName="text_2" presStyleLbl="node1" presStyleIdx="1" presStyleCnt="3">
        <dgm:presLayoutVars>
          <dgm:bulletEnabled val="1"/>
        </dgm:presLayoutVars>
      </dgm:prSet>
      <dgm:spPr/>
    </dgm:pt>
    <dgm:pt modelId="{3A9C6322-2B1B-4361-A265-55F0E5D29B34}" type="pres">
      <dgm:prSet presAssocID="{537DE56F-B842-4F0C-BA31-0A8AB72290C1}" presName="accent_2" presStyleCnt="0"/>
      <dgm:spPr/>
    </dgm:pt>
    <dgm:pt modelId="{3F08EC01-1AFF-4F20-8E23-5D8E1046E7CA}" type="pres">
      <dgm:prSet presAssocID="{537DE56F-B842-4F0C-BA31-0A8AB72290C1}" presName="accentRepeatNode" presStyleLbl="solidFgAcc1" presStyleIdx="1" presStyleCnt="3"/>
      <dgm:spPr/>
    </dgm:pt>
    <dgm:pt modelId="{60FFDB7D-2034-4C92-9FF7-2A6DA1254A22}" type="pres">
      <dgm:prSet presAssocID="{C44AAC34-2381-4B1E-89C5-4EDB4CEC9B42}" presName="text_3" presStyleLbl="node1" presStyleIdx="2" presStyleCnt="3">
        <dgm:presLayoutVars>
          <dgm:bulletEnabled val="1"/>
        </dgm:presLayoutVars>
      </dgm:prSet>
      <dgm:spPr/>
    </dgm:pt>
    <dgm:pt modelId="{1F3181B5-E3B6-4721-B633-CF45CF7449EA}" type="pres">
      <dgm:prSet presAssocID="{C44AAC34-2381-4B1E-89C5-4EDB4CEC9B42}" presName="accent_3" presStyleCnt="0"/>
      <dgm:spPr/>
    </dgm:pt>
    <dgm:pt modelId="{4CBE977E-DF2E-4F63-B066-39009885C219}" type="pres">
      <dgm:prSet presAssocID="{C44AAC34-2381-4B1E-89C5-4EDB4CEC9B42}" presName="accentRepeatNode" presStyleLbl="solidFgAcc1" presStyleIdx="2" presStyleCnt="3"/>
      <dgm:spPr/>
    </dgm:pt>
  </dgm:ptLst>
  <dgm:cxnLst>
    <dgm:cxn modelId="{D36BA040-48B2-4DAA-99FC-39D5FD5B4D8A}" srcId="{2D5D5DB7-94DF-4AB6-9852-9FC7FB8273C0}" destId="{537DE56F-B842-4F0C-BA31-0A8AB72290C1}" srcOrd="1" destOrd="0" parTransId="{8F1AACA4-3443-4911-90C8-38DDCF5307AB}" sibTransId="{E8D889C4-F322-4ACA-8D88-B4837B2DEF86}"/>
    <dgm:cxn modelId="{83402661-A44A-42E0-A7EB-2D3B447156D5}" type="presOf" srcId="{2D5D5DB7-94DF-4AB6-9852-9FC7FB8273C0}" destId="{0A7C95BD-628F-4C41-B158-7D9253AF2CE0}" srcOrd="0" destOrd="0" presId="urn:microsoft.com/office/officeart/2008/layout/VerticalCurvedList"/>
    <dgm:cxn modelId="{16F2EC5A-D87F-46C5-881C-815C89C04DDD}" srcId="{2D5D5DB7-94DF-4AB6-9852-9FC7FB8273C0}" destId="{C44AAC34-2381-4B1E-89C5-4EDB4CEC9B42}" srcOrd="2" destOrd="0" parTransId="{2C086008-EB3E-4EFE-951A-0EA0D9863343}" sibTransId="{7068B844-56EC-4E9A-AE8B-D108CDB65786}"/>
    <dgm:cxn modelId="{E4DB6982-23E8-46AF-AC32-CC5C0CA50F67}" type="presOf" srcId="{537DE56F-B842-4F0C-BA31-0A8AB72290C1}" destId="{AE520D91-6A04-40BC-92C3-B973F9C21F1B}" srcOrd="0" destOrd="0" presId="urn:microsoft.com/office/officeart/2008/layout/VerticalCurvedList"/>
    <dgm:cxn modelId="{4E5FBC9D-72EF-4AA8-9B0D-857461804DA8}" type="presOf" srcId="{6DABC08D-AB07-41DC-8E48-B72BE21BDF5D}" destId="{6B505D90-9164-4074-B7A7-34338B2F2701}" srcOrd="0" destOrd="0" presId="urn:microsoft.com/office/officeart/2008/layout/VerticalCurvedList"/>
    <dgm:cxn modelId="{F31249AA-601A-4756-AE5A-0C36DABEE869}" srcId="{2D5D5DB7-94DF-4AB6-9852-9FC7FB8273C0}" destId="{766C2D2D-5FEE-44FB-969F-B3A7AF28CFDA}" srcOrd="0" destOrd="0" parTransId="{4615E7DD-1F08-4BAB-9551-70D2DB9EFC9B}" sibTransId="{6DABC08D-AB07-41DC-8E48-B72BE21BDF5D}"/>
    <dgm:cxn modelId="{4501D3AF-A130-4E78-8CCD-7DCDB59FEF93}" type="presOf" srcId="{766C2D2D-5FEE-44FB-969F-B3A7AF28CFDA}" destId="{3DBC2AC8-0775-45CC-9389-A595A508B616}" srcOrd="0" destOrd="0" presId="urn:microsoft.com/office/officeart/2008/layout/VerticalCurvedList"/>
    <dgm:cxn modelId="{C16AB2C1-E67F-4842-9FAA-3505707C0789}" type="presOf" srcId="{C44AAC34-2381-4B1E-89C5-4EDB4CEC9B42}" destId="{60FFDB7D-2034-4C92-9FF7-2A6DA1254A22}" srcOrd="0" destOrd="0" presId="urn:microsoft.com/office/officeart/2008/layout/VerticalCurvedList"/>
    <dgm:cxn modelId="{5351DCEF-B2E2-47C6-99D7-F61752990432}" type="presParOf" srcId="{0A7C95BD-628F-4C41-B158-7D9253AF2CE0}" destId="{8F4E5982-9DB7-4C48-890F-16EC2A2B4028}" srcOrd="0" destOrd="0" presId="urn:microsoft.com/office/officeart/2008/layout/VerticalCurvedList"/>
    <dgm:cxn modelId="{9372C029-FF69-43D2-AE99-D59685333545}" type="presParOf" srcId="{8F4E5982-9DB7-4C48-890F-16EC2A2B4028}" destId="{8F51242A-4785-454F-A3DA-9DD8F1D62AFF}" srcOrd="0" destOrd="0" presId="urn:microsoft.com/office/officeart/2008/layout/VerticalCurvedList"/>
    <dgm:cxn modelId="{D53EA5E0-FBB7-415B-AFBD-46EB38307688}" type="presParOf" srcId="{8F51242A-4785-454F-A3DA-9DD8F1D62AFF}" destId="{8DC9E1D0-F00E-42AC-AB2B-26709DE81D92}" srcOrd="0" destOrd="0" presId="urn:microsoft.com/office/officeart/2008/layout/VerticalCurvedList"/>
    <dgm:cxn modelId="{336156CD-10AD-4762-9D2E-557D27F64D91}" type="presParOf" srcId="{8F51242A-4785-454F-A3DA-9DD8F1D62AFF}" destId="{6B505D90-9164-4074-B7A7-34338B2F2701}" srcOrd="1" destOrd="0" presId="urn:microsoft.com/office/officeart/2008/layout/VerticalCurvedList"/>
    <dgm:cxn modelId="{5FEDD046-1A8F-4938-AD84-9129A23CF318}" type="presParOf" srcId="{8F51242A-4785-454F-A3DA-9DD8F1D62AFF}" destId="{115D4B85-9CDB-4EC4-B746-C08BD27534D6}" srcOrd="2" destOrd="0" presId="urn:microsoft.com/office/officeart/2008/layout/VerticalCurvedList"/>
    <dgm:cxn modelId="{E68F2B93-29AF-46BB-AC49-7B31521024BF}" type="presParOf" srcId="{8F51242A-4785-454F-A3DA-9DD8F1D62AFF}" destId="{59F38E58-3544-48F0-916E-96E963A63699}" srcOrd="3" destOrd="0" presId="urn:microsoft.com/office/officeart/2008/layout/VerticalCurvedList"/>
    <dgm:cxn modelId="{FAFBB063-0B71-416E-BB84-BA24B0595A31}" type="presParOf" srcId="{8F4E5982-9DB7-4C48-890F-16EC2A2B4028}" destId="{3DBC2AC8-0775-45CC-9389-A595A508B616}" srcOrd="1" destOrd="0" presId="urn:microsoft.com/office/officeart/2008/layout/VerticalCurvedList"/>
    <dgm:cxn modelId="{BD9177FC-05F8-4DFB-9CB5-D9847D6F7CC1}" type="presParOf" srcId="{8F4E5982-9DB7-4C48-890F-16EC2A2B4028}" destId="{EF3BCD43-51C2-40D4-A3AB-CF5AA261630B}" srcOrd="2" destOrd="0" presId="urn:microsoft.com/office/officeart/2008/layout/VerticalCurvedList"/>
    <dgm:cxn modelId="{F6A82A76-36FD-456A-A843-49F2A55CB78D}" type="presParOf" srcId="{EF3BCD43-51C2-40D4-A3AB-CF5AA261630B}" destId="{DA539E79-215F-4152-A462-E8B09280B10C}" srcOrd="0" destOrd="0" presId="urn:microsoft.com/office/officeart/2008/layout/VerticalCurvedList"/>
    <dgm:cxn modelId="{20366415-EE20-44D5-B0F9-64CCF016DDB7}" type="presParOf" srcId="{8F4E5982-9DB7-4C48-890F-16EC2A2B4028}" destId="{AE520D91-6A04-40BC-92C3-B973F9C21F1B}" srcOrd="3" destOrd="0" presId="urn:microsoft.com/office/officeart/2008/layout/VerticalCurvedList"/>
    <dgm:cxn modelId="{7B267B32-5AD6-4B98-A24A-5376340586F0}" type="presParOf" srcId="{8F4E5982-9DB7-4C48-890F-16EC2A2B4028}" destId="{3A9C6322-2B1B-4361-A265-55F0E5D29B34}" srcOrd="4" destOrd="0" presId="urn:microsoft.com/office/officeart/2008/layout/VerticalCurvedList"/>
    <dgm:cxn modelId="{BA3F4B59-7874-460E-A1C6-5796A72C7E72}" type="presParOf" srcId="{3A9C6322-2B1B-4361-A265-55F0E5D29B34}" destId="{3F08EC01-1AFF-4F20-8E23-5D8E1046E7CA}" srcOrd="0" destOrd="0" presId="urn:microsoft.com/office/officeart/2008/layout/VerticalCurvedList"/>
    <dgm:cxn modelId="{8F9AA36B-C585-41CC-B8BE-F78A11A4028B}" type="presParOf" srcId="{8F4E5982-9DB7-4C48-890F-16EC2A2B4028}" destId="{60FFDB7D-2034-4C92-9FF7-2A6DA1254A22}" srcOrd="5" destOrd="0" presId="urn:microsoft.com/office/officeart/2008/layout/VerticalCurvedList"/>
    <dgm:cxn modelId="{B4BE8266-1038-4DF1-930E-DA7F73C91B0E}" type="presParOf" srcId="{8F4E5982-9DB7-4C48-890F-16EC2A2B4028}" destId="{1F3181B5-E3B6-4721-B633-CF45CF7449EA}" srcOrd="6" destOrd="0" presId="urn:microsoft.com/office/officeart/2008/layout/VerticalCurvedList"/>
    <dgm:cxn modelId="{FD3FAE50-4018-492A-B74F-D5B42669B0AC}" type="presParOf" srcId="{1F3181B5-E3B6-4721-B633-CF45CF7449EA}" destId="{4CBE977E-DF2E-4F63-B066-39009885C21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DC60E-AFAA-440C-9025-A56519D1CA57}"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1F68F1C-4015-4E4E-AC58-68452F739E61}">
      <dgm:prSet phldrT="[Tekstas]" custT="1"/>
      <dgm:spPr>
        <a:solidFill>
          <a:schemeClr val="bg1"/>
        </a:solidFill>
      </dgm:spPr>
      <dgm:t>
        <a:bodyPr anchor="t"/>
        <a:lstStyle/>
        <a:p>
          <a:pPr marL="0" algn="ctr">
            <a:lnSpc>
              <a:spcPct val="100000"/>
            </a:lnSpc>
            <a:spcAft>
              <a:spcPts val="300"/>
            </a:spcAft>
            <a:buFont typeface="Wingdings" panose="05000000000000000000" pitchFamily="2" charset="2"/>
            <a:buChar char="§"/>
          </a:pPr>
          <a:endParaRPr lang="en-US" sz="1800" noProof="0" dirty="0">
            <a:solidFill>
              <a:srgbClr val="0E103D"/>
            </a:solidFill>
            <a:latin typeface="Verdana" panose="020B0604030504040204" pitchFamily="34" charset="0"/>
            <a:ea typeface="Verdana" panose="020B0604030504040204" pitchFamily="34" charset="0"/>
          </a:endParaRPr>
        </a:p>
        <a:p>
          <a:pPr marL="0" algn="ctr">
            <a:lnSpc>
              <a:spcPct val="100000"/>
            </a:lnSpc>
            <a:spcAft>
              <a:spcPts val="300"/>
            </a:spcAft>
            <a:buFont typeface="Wingdings" panose="05000000000000000000" pitchFamily="2" charset="2"/>
            <a:buChar char="§"/>
          </a:pPr>
          <a:r>
            <a:rPr lang="lt-LT" sz="1800" b="1" noProof="0" dirty="0">
              <a:solidFill>
                <a:srgbClr val="0E103D"/>
              </a:solidFill>
              <a:latin typeface="Verdana" panose="020B0604030504040204" pitchFamily="34" charset="0"/>
              <a:ea typeface="Verdana" panose="020B0604030504040204" pitchFamily="34" charset="0"/>
            </a:rPr>
            <a:t>Nemokamas įranki</a:t>
          </a:r>
          <a:r>
            <a:rPr lang="en-US" sz="1800" b="1" noProof="0" dirty="0">
              <a:solidFill>
                <a:srgbClr val="0E103D"/>
              </a:solidFill>
              <a:latin typeface="Verdana" panose="020B0604030504040204" pitchFamily="34" charset="0"/>
              <a:ea typeface="Verdana" panose="020B0604030504040204" pitchFamily="34" charset="0"/>
            </a:rPr>
            <a:t>s </a:t>
          </a:r>
          <a:r>
            <a:rPr lang="en-US" sz="1800" noProof="0" dirty="0">
              <a:solidFill>
                <a:srgbClr val="0E103D"/>
              </a:solidFill>
              <a:latin typeface="Verdana" panose="020B0604030504040204" pitchFamily="34" charset="0"/>
              <a:ea typeface="Verdana" panose="020B0604030504040204" pitchFamily="34" charset="0"/>
            </a:rPr>
            <a:t>– </a:t>
          </a:r>
          <a:r>
            <a:rPr lang="lt-LT" sz="1800" noProof="0" dirty="0">
              <a:solidFill>
                <a:srgbClr val="0E103D"/>
              </a:solidFill>
              <a:latin typeface="Verdana" panose="020B0604030504040204" pitchFamily="34" charset="0"/>
              <a:ea typeface="Verdana" panose="020B0604030504040204" pitchFamily="34" charset="0"/>
            </a:rPr>
            <a:t>deklaracijos forma </a:t>
          </a:r>
          <a:br>
            <a:rPr lang="en-US" sz="1800" noProof="0" dirty="0">
              <a:solidFill>
                <a:srgbClr val="0E103D"/>
              </a:solidFill>
              <a:latin typeface="Verdana" panose="020B0604030504040204" pitchFamily="34" charset="0"/>
              <a:ea typeface="Verdana" panose="020B0604030504040204" pitchFamily="34" charset="0"/>
            </a:rPr>
          </a:br>
          <a:r>
            <a:rPr lang="lt-LT" sz="1800" i="1" noProof="0" dirty="0" err="1">
              <a:solidFill>
                <a:srgbClr val="0E103D"/>
              </a:solidFill>
              <a:latin typeface="Verdana" panose="020B0604030504040204" pitchFamily="34" charset="0"/>
              <a:ea typeface="Verdana" panose="020B0604030504040204" pitchFamily="34" charset="0"/>
            </a:rPr>
            <a:t>excel</a:t>
          </a:r>
          <a:r>
            <a:rPr lang="lt-LT" sz="1800" i="1" noProof="0" dirty="0">
              <a:solidFill>
                <a:srgbClr val="0E103D"/>
              </a:solidFill>
              <a:latin typeface="Verdana" panose="020B0604030504040204" pitchFamily="34" charset="0"/>
              <a:ea typeface="Verdana" panose="020B0604030504040204" pitchFamily="34" charset="0"/>
            </a:rPr>
            <a:t> </a:t>
          </a:r>
          <a:r>
            <a:rPr lang="lt-LT" sz="1800" noProof="0" dirty="0">
              <a:solidFill>
                <a:srgbClr val="0E103D"/>
              </a:solidFill>
              <a:latin typeface="Verdana" panose="020B0604030504040204" pitchFamily="34" charset="0"/>
              <a:ea typeface="Verdana" panose="020B0604030504040204" pitchFamily="34" charset="0"/>
            </a:rPr>
            <a:t>formatu</a:t>
          </a:r>
          <a:endParaRPr lang="en-US" sz="1800" noProof="0" dirty="0">
            <a:solidFill>
              <a:srgbClr val="0E103D"/>
            </a:solidFill>
            <a:latin typeface="Verdana" panose="020B0604030504040204" pitchFamily="34" charset="0"/>
            <a:ea typeface="Verdana" panose="020B0604030504040204" pitchFamily="34" charset="0"/>
          </a:endParaRPr>
        </a:p>
        <a:p>
          <a:pPr marL="0" algn="l">
            <a:lnSpc>
              <a:spcPct val="100000"/>
            </a:lnSpc>
            <a:spcAft>
              <a:spcPts val="300"/>
            </a:spcAft>
            <a:buFont typeface="Wingdings" panose="05000000000000000000" pitchFamily="2" charset="2"/>
            <a:buChar char="§"/>
          </a:pPr>
          <a:endParaRPr lang="en-US" sz="1800" noProof="0" dirty="0">
            <a:solidFill>
              <a:srgbClr val="0E103D"/>
            </a:solidFill>
            <a:latin typeface="Verdana" panose="020B0604030504040204" pitchFamily="34" charset="0"/>
            <a:ea typeface="Verdana" panose="020B0604030504040204" pitchFamily="34" charset="0"/>
          </a:endParaRPr>
        </a:p>
        <a:p>
          <a:pPr marL="0" algn="l">
            <a:lnSpc>
              <a:spcPct val="100000"/>
            </a:lnSpc>
            <a:spcAft>
              <a:spcPts val="300"/>
            </a:spcAft>
            <a:buFont typeface="Wingdings" panose="05000000000000000000" pitchFamily="2" charset="2"/>
            <a:buChar char="§"/>
          </a:pPr>
          <a:endParaRPr lang="en-US" sz="1800" noProof="0" dirty="0">
            <a:solidFill>
              <a:srgbClr val="0E103D"/>
            </a:solidFill>
            <a:latin typeface="Verdana" panose="020B0604030504040204" pitchFamily="34" charset="0"/>
            <a:ea typeface="Verdana" panose="020B0604030504040204" pitchFamily="34" charset="0"/>
          </a:endParaRPr>
        </a:p>
        <a:p>
          <a:pPr marL="0" algn="l">
            <a:lnSpc>
              <a:spcPct val="100000"/>
            </a:lnSpc>
            <a:spcAft>
              <a:spcPts val="300"/>
            </a:spcAft>
            <a:buFont typeface="Wingdings" panose="05000000000000000000" pitchFamily="2" charset="2"/>
            <a:buChar char="§"/>
          </a:pPr>
          <a:endParaRPr lang="en-US" sz="1800" noProof="0" dirty="0">
            <a:solidFill>
              <a:srgbClr val="0E103D"/>
            </a:solidFill>
            <a:latin typeface="Verdana" panose="020B0604030504040204" pitchFamily="34" charset="0"/>
            <a:ea typeface="Verdana" panose="020B0604030504040204" pitchFamily="34" charset="0"/>
          </a:endParaRPr>
        </a:p>
        <a:p>
          <a:pPr marL="92075" indent="0" algn="l">
            <a:lnSpc>
              <a:spcPct val="100000"/>
            </a:lnSpc>
            <a:spcAft>
              <a:spcPts val="300"/>
            </a:spcAft>
            <a:buFont typeface="Wingdings" panose="05000000000000000000" pitchFamily="2" charset="2"/>
            <a:buChar char="§"/>
          </a:pPr>
          <a:r>
            <a:rPr lang="en-US" sz="1600" noProof="0" dirty="0">
              <a:solidFill>
                <a:srgbClr val="0E103D"/>
              </a:solidFill>
              <a:latin typeface="Verdana" panose="020B0604030504040204" pitchFamily="34" charset="0"/>
              <a:ea typeface="Verdana" panose="020B0604030504040204" pitchFamily="34" charset="0"/>
            </a:rPr>
            <a:t>▪ </a:t>
          </a:r>
          <a:r>
            <a:rPr lang="lt-LT" sz="1600" noProof="0" dirty="0">
              <a:solidFill>
                <a:srgbClr val="0E103D"/>
              </a:solidFill>
              <a:latin typeface="Verdana" panose="020B0604030504040204" pitchFamily="34" charset="0"/>
              <a:ea typeface="Verdana" panose="020B0604030504040204" pitchFamily="34" charset="0"/>
            </a:rPr>
            <a:t>Deklaracijos formą galite </a:t>
          </a:r>
          <a:br>
            <a:rPr lang="en-US" sz="1600" noProof="0" dirty="0">
              <a:solidFill>
                <a:srgbClr val="0E103D"/>
              </a:solidFill>
              <a:latin typeface="Verdana" panose="020B0604030504040204" pitchFamily="34" charset="0"/>
              <a:ea typeface="Verdana" panose="020B0604030504040204" pitchFamily="34" charset="0"/>
            </a:rPr>
          </a:br>
          <a:r>
            <a:rPr lang="lt-LT" sz="1600" noProof="0" dirty="0">
              <a:solidFill>
                <a:srgbClr val="0E103D"/>
              </a:solidFill>
              <a:latin typeface="Verdana" panose="020B0604030504040204" pitchFamily="34" charset="0"/>
              <a:ea typeface="Verdana" panose="020B0604030504040204" pitchFamily="34" charset="0"/>
            </a:rPr>
            <a:t>atsisiųsti </a:t>
          </a:r>
          <a:r>
            <a:rPr lang="lt-LT" sz="1600" noProof="0" dirty="0">
              <a:solidFill>
                <a:schemeClr val="accent4"/>
              </a:solidFill>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čia</a:t>
          </a:r>
          <a:endParaRPr lang="en-US" sz="1600" noProof="0" dirty="0">
            <a:solidFill>
              <a:schemeClr val="accent4"/>
            </a:solidFill>
            <a:latin typeface="Verdana" panose="020B0604030504040204" pitchFamily="34" charset="0"/>
            <a:ea typeface="Verdana" panose="020B0604030504040204" pitchFamily="34" charset="0"/>
          </a:endParaRPr>
        </a:p>
        <a:p>
          <a:pPr marL="92075" indent="0" algn="l">
            <a:lnSpc>
              <a:spcPct val="100000"/>
            </a:lnSpc>
            <a:spcAft>
              <a:spcPts val="300"/>
            </a:spcAft>
            <a:buFont typeface="Wingdings" panose="05000000000000000000" pitchFamily="2" charset="2"/>
            <a:buChar char="§"/>
          </a:pPr>
          <a:r>
            <a:rPr lang="en-US" sz="1600" noProof="0" dirty="0">
              <a:solidFill>
                <a:srgbClr val="0E103D"/>
              </a:solidFill>
              <a:latin typeface="Verdana" panose="020B0604030504040204" pitchFamily="34" charset="0"/>
              <a:ea typeface="Verdana" panose="020B0604030504040204" pitchFamily="34" charset="0"/>
            </a:rPr>
            <a:t>▪ </a:t>
          </a:r>
          <a:r>
            <a:rPr lang="lt-LT" sz="1600" noProof="0" dirty="0">
              <a:solidFill>
                <a:srgbClr val="0E103D"/>
              </a:solidFill>
              <a:latin typeface="Verdana" panose="020B0604030504040204" pitchFamily="34" charset="0"/>
              <a:ea typeface="Verdana" panose="020B0604030504040204" pitchFamily="34" charset="0"/>
            </a:rPr>
            <a:t>Pildoma rankiniu būdu</a:t>
          </a:r>
        </a:p>
        <a:p>
          <a:pPr marL="92075" indent="0" algn="l">
            <a:lnSpc>
              <a:spcPct val="100000"/>
            </a:lnSpc>
            <a:spcAft>
              <a:spcPts val="300"/>
            </a:spcAft>
            <a:buFont typeface="Wingdings" panose="05000000000000000000" pitchFamily="2" charset="2"/>
            <a:buChar char="§"/>
          </a:pPr>
          <a:r>
            <a:rPr lang="lt-LT" sz="1600" noProof="0" dirty="0">
              <a:solidFill>
                <a:srgbClr val="0E103D"/>
              </a:solidFill>
              <a:latin typeface="Verdana" panose="020B0604030504040204" pitchFamily="34" charset="0"/>
              <a:ea typeface="Verdana" panose="020B0604030504040204" pitchFamily="34" charset="0"/>
            </a:rPr>
            <a:t>▪ Pasirašoma fiziniu arba </a:t>
          </a:r>
          <a:br>
            <a:rPr lang="lt-LT" sz="1600" noProof="0" dirty="0">
              <a:solidFill>
                <a:srgbClr val="0E103D"/>
              </a:solidFill>
              <a:latin typeface="Verdana" panose="020B0604030504040204" pitchFamily="34" charset="0"/>
              <a:ea typeface="Verdana" panose="020B0604030504040204" pitchFamily="34" charset="0"/>
            </a:rPr>
          </a:br>
          <a:r>
            <a:rPr lang="lt-LT" sz="1600" noProof="0" dirty="0">
              <a:solidFill>
                <a:srgbClr val="0E103D"/>
              </a:solidFill>
              <a:latin typeface="Verdana" panose="020B0604030504040204" pitchFamily="34" charset="0"/>
              <a:ea typeface="Verdana" panose="020B0604030504040204" pitchFamily="34" charset="0"/>
            </a:rPr>
            <a:t>elektroniniu parašu</a:t>
          </a:r>
        </a:p>
      </dgm:t>
    </dgm:pt>
    <dgm:pt modelId="{520A203E-BFAC-4F5D-ABC5-7618A206BD03}" type="parTrans" cxnId="{91EAEAF0-22C4-4397-BC33-A646E22A8746}">
      <dgm:prSet/>
      <dgm:spPr/>
      <dgm:t>
        <a:bodyPr/>
        <a:lstStyle/>
        <a:p>
          <a:endParaRPr lang="en-US" sz="1800">
            <a:solidFill>
              <a:srgbClr val="0E103D"/>
            </a:solidFill>
            <a:latin typeface="Verdana" panose="020B0604030504040204" pitchFamily="34" charset="0"/>
            <a:ea typeface="Verdana" panose="020B0604030504040204" pitchFamily="34" charset="0"/>
          </a:endParaRPr>
        </a:p>
      </dgm:t>
    </dgm:pt>
    <dgm:pt modelId="{A387F1E7-BDD0-43CC-A102-3A55C0B601A3}" type="sibTrans" cxnId="{91EAEAF0-22C4-4397-BC33-A646E22A8746}">
      <dgm:prSet/>
      <dgm:spPr/>
      <dgm:t>
        <a:bodyPr/>
        <a:lstStyle/>
        <a:p>
          <a:endParaRPr lang="en-US" sz="1800">
            <a:solidFill>
              <a:srgbClr val="0E103D"/>
            </a:solidFill>
            <a:latin typeface="Verdana" panose="020B0604030504040204" pitchFamily="34" charset="0"/>
            <a:ea typeface="Verdana" panose="020B0604030504040204" pitchFamily="34" charset="0"/>
          </a:endParaRPr>
        </a:p>
      </dgm:t>
    </dgm:pt>
    <dgm:pt modelId="{41AEDE33-89B3-437C-A94A-52663B5EFC7B}">
      <dgm:prSet phldrT="[Tekstas]" custT="1"/>
      <dgm:spPr>
        <a:solidFill>
          <a:schemeClr val="bg1"/>
        </a:solidFill>
      </dgm:spPr>
      <dgm:t>
        <a:bodyPr anchor="t"/>
        <a:lstStyle/>
        <a:p>
          <a:pPr marL="0" indent="0" algn="ctr">
            <a:lnSpc>
              <a:spcPct val="100000"/>
            </a:lnSpc>
            <a:spcAft>
              <a:spcPts val="300"/>
            </a:spcAft>
            <a:tabLst/>
          </a:pPr>
          <a:endParaRPr lang="en-US" sz="1800" b="1" noProof="0" dirty="0">
            <a:solidFill>
              <a:srgbClr val="0E103D"/>
            </a:solidFill>
            <a:latin typeface="Verdana" panose="020B0604030504040204" pitchFamily="34" charset="0"/>
            <a:ea typeface="Verdana" panose="020B0604030504040204" pitchFamily="34" charset="0"/>
          </a:endParaRPr>
        </a:p>
        <a:p>
          <a:pPr marL="0" indent="0" algn="ctr">
            <a:lnSpc>
              <a:spcPct val="100000"/>
            </a:lnSpc>
            <a:spcAft>
              <a:spcPts val="300"/>
            </a:spcAft>
            <a:tabLst/>
          </a:pPr>
          <a:r>
            <a:rPr lang="lt-LT" sz="1800" b="1" noProof="0" dirty="0">
              <a:solidFill>
                <a:srgbClr val="0E103D"/>
              </a:solidFill>
              <a:latin typeface="Verdana" panose="020B0604030504040204" pitchFamily="34" charset="0"/>
              <a:ea typeface="Verdana" panose="020B0604030504040204" pitchFamily="34" charset="0"/>
            </a:rPr>
            <a:t>Mokamas įrankis</a:t>
          </a:r>
          <a:r>
            <a:rPr lang="en-US" sz="1800" b="1" noProof="0" dirty="0">
              <a:solidFill>
                <a:srgbClr val="0E103D"/>
              </a:solidFill>
              <a:latin typeface="Verdana" panose="020B0604030504040204" pitchFamily="34" charset="0"/>
              <a:ea typeface="Verdana" panose="020B0604030504040204" pitchFamily="34" charset="0"/>
            </a:rPr>
            <a:t> </a:t>
          </a:r>
          <a:r>
            <a:rPr lang="en-US" sz="1800" noProof="0" dirty="0">
              <a:solidFill>
                <a:srgbClr val="0E103D"/>
              </a:solidFill>
              <a:latin typeface="Verdana" panose="020B0604030504040204" pitchFamily="34" charset="0"/>
              <a:ea typeface="Verdana" panose="020B0604030504040204" pitchFamily="34" charset="0"/>
            </a:rPr>
            <a:t>– </a:t>
          </a:r>
          <a:r>
            <a:rPr lang="lt-LT" sz="1800" noProof="0" dirty="0">
              <a:solidFill>
                <a:srgbClr val="0E103D"/>
              </a:solidFill>
              <a:latin typeface="Verdana" panose="020B0604030504040204" pitchFamily="34" charset="0"/>
              <a:ea typeface="Verdana" panose="020B0604030504040204" pitchFamily="34" charset="0"/>
            </a:rPr>
            <a:t>Registrų centro </a:t>
          </a:r>
          <a:r>
            <a:rPr lang="lt-LT" sz="1800" noProof="0" dirty="0" err="1">
              <a:solidFill>
                <a:srgbClr val="0E103D"/>
              </a:solidFill>
              <a:latin typeface="Verdana" panose="020B0604030504040204" pitchFamily="34" charset="0"/>
              <a:ea typeface="Verdana" panose="020B0604030504040204" pitchFamily="34" charset="0"/>
            </a:rPr>
            <a:t>eSVV</a:t>
          </a:r>
          <a:r>
            <a:rPr lang="lt-LT" sz="1800" noProof="0" dirty="0">
              <a:solidFill>
                <a:srgbClr val="0E103D"/>
              </a:solidFill>
              <a:latin typeface="Verdana" panose="020B0604030504040204" pitchFamily="34" charset="0"/>
              <a:ea typeface="Verdana" panose="020B0604030504040204" pitchFamily="34" charset="0"/>
            </a:rPr>
            <a:t> įrankis</a:t>
          </a:r>
          <a:endParaRPr lang="en-US" sz="1800" noProof="0" dirty="0">
            <a:solidFill>
              <a:srgbClr val="0E103D"/>
            </a:solidFill>
            <a:latin typeface="Verdana" panose="020B0604030504040204" pitchFamily="34" charset="0"/>
            <a:ea typeface="Verdana" panose="020B0604030504040204" pitchFamily="34" charset="0"/>
          </a:endParaRPr>
        </a:p>
        <a:p>
          <a:pPr marL="0" indent="0" algn="ctr">
            <a:lnSpc>
              <a:spcPct val="100000"/>
            </a:lnSpc>
            <a:spcAft>
              <a:spcPts val="300"/>
            </a:spcAft>
            <a:tabLst/>
          </a:pPr>
          <a:endParaRPr lang="en-US" sz="1800" noProof="0" dirty="0">
            <a:solidFill>
              <a:srgbClr val="0E103D"/>
            </a:solidFill>
            <a:latin typeface="Verdana" panose="020B0604030504040204" pitchFamily="34" charset="0"/>
            <a:ea typeface="Verdana" panose="020B0604030504040204" pitchFamily="34" charset="0"/>
          </a:endParaRPr>
        </a:p>
        <a:p>
          <a:pPr marL="0" indent="0" algn="ctr">
            <a:lnSpc>
              <a:spcPct val="100000"/>
            </a:lnSpc>
            <a:spcAft>
              <a:spcPts val="300"/>
            </a:spcAft>
            <a:tabLst/>
          </a:pPr>
          <a:endParaRPr lang="en-US" sz="1800" noProof="0" dirty="0">
            <a:solidFill>
              <a:srgbClr val="0E103D"/>
            </a:solidFill>
            <a:latin typeface="Verdana" panose="020B0604030504040204" pitchFamily="34" charset="0"/>
            <a:ea typeface="Verdana" panose="020B0604030504040204" pitchFamily="34" charset="0"/>
          </a:endParaRPr>
        </a:p>
        <a:p>
          <a:pPr marL="0" indent="0" algn="ctr">
            <a:lnSpc>
              <a:spcPct val="100000"/>
            </a:lnSpc>
            <a:spcAft>
              <a:spcPts val="300"/>
            </a:spcAft>
            <a:tabLst/>
          </a:pPr>
          <a:endParaRPr lang="en-US" sz="1800" noProof="0" dirty="0">
            <a:solidFill>
              <a:srgbClr val="0E103D"/>
            </a:solidFill>
            <a:latin typeface="Verdana" panose="020B0604030504040204" pitchFamily="34" charset="0"/>
            <a:ea typeface="Verdana" panose="020B0604030504040204" pitchFamily="34" charset="0"/>
          </a:endParaRPr>
        </a:p>
        <a:p>
          <a:pPr marL="0" indent="0" algn="ctr">
            <a:lnSpc>
              <a:spcPct val="100000"/>
            </a:lnSpc>
            <a:spcAft>
              <a:spcPts val="300"/>
            </a:spcAft>
            <a:tabLst/>
          </a:pPr>
          <a:endParaRPr lang="en-US" sz="1800" noProof="0" dirty="0">
            <a:solidFill>
              <a:srgbClr val="0E103D"/>
            </a:solidFill>
            <a:latin typeface="Verdana" panose="020B0604030504040204" pitchFamily="34" charset="0"/>
            <a:ea typeface="Verdana" panose="020B0604030504040204" pitchFamily="34" charset="0"/>
          </a:endParaRPr>
        </a:p>
        <a:p>
          <a:pPr marL="0" indent="0" algn="ctr">
            <a:lnSpc>
              <a:spcPct val="100000"/>
            </a:lnSpc>
            <a:spcAft>
              <a:spcPts val="300"/>
            </a:spcAft>
            <a:tabLst/>
          </a:pPr>
          <a:endParaRPr lang="en-US" sz="1800" noProof="0" dirty="0">
            <a:solidFill>
              <a:srgbClr val="0E103D"/>
            </a:solidFill>
            <a:latin typeface="Verdana" panose="020B0604030504040204" pitchFamily="34" charset="0"/>
            <a:ea typeface="Verdana" panose="020B0604030504040204" pitchFamily="34" charset="0"/>
          </a:endParaRPr>
        </a:p>
        <a:p>
          <a:pPr marL="0" indent="0" algn="ctr">
            <a:lnSpc>
              <a:spcPct val="100000"/>
            </a:lnSpc>
            <a:spcAft>
              <a:spcPts val="300"/>
            </a:spcAft>
            <a:tabLst/>
          </a:pPr>
          <a:endParaRPr lang="en-US" sz="1800" noProof="0" dirty="0">
            <a:solidFill>
              <a:srgbClr val="0E103D"/>
            </a:solidFill>
            <a:latin typeface="Verdana" panose="020B0604030504040204" pitchFamily="34" charset="0"/>
            <a:ea typeface="Verdana" panose="020B0604030504040204" pitchFamily="34" charset="0"/>
          </a:endParaRPr>
        </a:p>
        <a:p>
          <a:pPr marL="90488" indent="0" algn="l">
            <a:lnSpc>
              <a:spcPct val="100000"/>
            </a:lnSpc>
            <a:spcAft>
              <a:spcPts val="300"/>
            </a:spcAft>
          </a:pPr>
          <a:r>
            <a:rPr lang="lt-LT" sz="1600" noProof="0" dirty="0">
              <a:solidFill>
                <a:srgbClr val="0E103D"/>
              </a:solidFill>
              <a:latin typeface="Verdana" panose="020B0604030504040204" pitchFamily="34" charset="0"/>
              <a:ea typeface="Verdana" panose="020B0604030504040204" pitchFamily="34" charset="0"/>
            </a:rPr>
            <a:t>▪ Pildoma </a:t>
          </a:r>
          <a:r>
            <a:rPr lang="lt-LT" sz="1600" noProof="0" dirty="0">
              <a:solidFill>
                <a:schemeClr val="accent4"/>
              </a:solidFill>
              <a:latin typeface="Verdana" panose="020B0604030504040204" pitchFamily="34" charset="0"/>
              <a:ea typeface="Verdana" panose="020B060403050404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https://svv.registrucentras.lt/</a:t>
          </a:r>
          <a:endParaRPr lang="lt-LT" sz="1600" noProof="0" dirty="0">
            <a:solidFill>
              <a:schemeClr val="accent4"/>
            </a:solidFill>
            <a:latin typeface="Verdana" panose="020B0604030504040204" pitchFamily="34" charset="0"/>
            <a:ea typeface="Verdana" panose="020B0604030504040204" pitchFamily="34" charset="0"/>
          </a:endParaRPr>
        </a:p>
        <a:p>
          <a:pPr marL="90488" indent="0" algn="l">
            <a:lnSpc>
              <a:spcPct val="100000"/>
            </a:lnSpc>
            <a:spcAft>
              <a:spcPts val="300"/>
            </a:spcAft>
            <a:buFont typeface="Wingdings" panose="05000000000000000000" pitchFamily="2" charset="2"/>
            <a:buChar char="§"/>
          </a:pPr>
          <a:r>
            <a:rPr lang="lt-LT" sz="1600" noProof="0" dirty="0">
              <a:solidFill>
                <a:srgbClr val="0E103D"/>
              </a:solidFill>
              <a:latin typeface="Verdana" panose="020B0604030504040204" pitchFamily="34" charset="0"/>
              <a:ea typeface="Verdana" panose="020B0604030504040204" pitchFamily="34" charset="0"/>
            </a:rPr>
            <a:t>▪ Dalis duomenų iš valstybės registrų perkeliama automatiškai, lik</a:t>
          </a:r>
          <a:r>
            <a:rPr lang="en-US" sz="1600" noProof="0" dirty="0">
              <a:solidFill>
                <a:srgbClr val="0E103D"/>
              </a:solidFill>
              <a:latin typeface="Verdana" panose="020B0604030504040204" pitchFamily="34" charset="0"/>
              <a:ea typeface="Verdana" panose="020B0604030504040204" pitchFamily="34" charset="0"/>
            </a:rPr>
            <a:t>ę</a:t>
          </a:r>
          <a:r>
            <a:rPr lang="lt-LT" sz="1600" noProof="0" dirty="0">
              <a:solidFill>
                <a:srgbClr val="0E103D"/>
              </a:solidFill>
              <a:latin typeface="Verdana" panose="020B0604030504040204" pitchFamily="34" charset="0"/>
              <a:ea typeface="Verdana" panose="020B0604030504040204" pitchFamily="34" charset="0"/>
            </a:rPr>
            <a:t> duomenys pildomi rankiniu būdu</a:t>
          </a:r>
        </a:p>
        <a:p>
          <a:pPr marL="90488" indent="0" algn="l">
            <a:lnSpc>
              <a:spcPct val="100000"/>
            </a:lnSpc>
            <a:spcAft>
              <a:spcPts val="300"/>
            </a:spcAft>
            <a:buFont typeface="Wingdings" panose="05000000000000000000" pitchFamily="2" charset="2"/>
            <a:buChar char="§"/>
          </a:pPr>
          <a:r>
            <a:rPr lang="lt-LT" sz="1600" noProof="0" dirty="0">
              <a:solidFill>
                <a:srgbClr val="0E103D"/>
              </a:solidFill>
              <a:latin typeface="Verdana" panose="020B0604030504040204" pitchFamily="34" charset="0"/>
              <a:ea typeface="Verdana" panose="020B0604030504040204" pitchFamily="34" charset="0"/>
            </a:rPr>
            <a:t>▪ Naudojimasis įrankiu kainuoja 9,84 Eur su PVM</a:t>
          </a:r>
        </a:p>
        <a:p>
          <a:pPr marL="90488" indent="0" algn="l">
            <a:lnSpc>
              <a:spcPct val="100000"/>
            </a:lnSpc>
            <a:spcAft>
              <a:spcPts val="300"/>
            </a:spcAft>
            <a:buFont typeface="Wingdings" panose="05000000000000000000" pitchFamily="2" charset="2"/>
            <a:buChar char="§"/>
          </a:pPr>
          <a:r>
            <a:rPr lang="lt-LT" sz="1600" noProof="0" dirty="0">
              <a:solidFill>
                <a:srgbClr val="0E103D"/>
              </a:solidFill>
              <a:latin typeface="Verdana" panose="020B0604030504040204" pitchFamily="34" charset="0"/>
              <a:ea typeface="Verdana" panose="020B0604030504040204" pitchFamily="34" charset="0"/>
            </a:rPr>
            <a:t>▪ Pasirašoma</a:t>
          </a:r>
          <a:r>
            <a:rPr lang="en-US" sz="1600" noProof="0" dirty="0">
              <a:solidFill>
                <a:srgbClr val="0E103D"/>
              </a:solidFill>
              <a:latin typeface="Verdana" panose="020B0604030504040204" pitchFamily="34" charset="0"/>
              <a:ea typeface="Verdana" panose="020B0604030504040204" pitchFamily="34" charset="0"/>
            </a:rPr>
            <a:t> </a:t>
          </a:r>
          <a:r>
            <a:rPr lang="lt-LT" sz="1600" noProof="0" dirty="0">
              <a:solidFill>
                <a:srgbClr val="0E103D"/>
              </a:solidFill>
              <a:latin typeface="Verdana" panose="020B0604030504040204" pitchFamily="34" charset="0"/>
              <a:ea typeface="Verdana" panose="020B0604030504040204" pitchFamily="34" charset="0"/>
            </a:rPr>
            <a:t>elektroniniu</a:t>
          </a:r>
          <a:r>
            <a:rPr lang="en-US" sz="1600" noProof="0" dirty="0">
              <a:solidFill>
                <a:srgbClr val="0E103D"/>
              </a:solidFill>
              <a:latin typeface="Verdana" panose="020B0604030504040204" pitchFamily="34" charset="0"/>
              <a:ea typeface="Verdana" panose="020B0604030504040204" pitchFamily="34" charset="0"/>
            </a:rPr>
            <a:t> </a:t>
          </a:r>
          <a:r>
            <a:rPr lang="lt-LT" sz="1600" noProof="0" dirty="0">
              <a:solidFill>
                <a:srgbClr val="0E103D"/>
              </a:solidFill>
              <a:latin typeface="Verdana" panose="020B0604030504040204" pitchFamily="34" charset="0"/>
              <a:ea typeface="Verdana" panose="020B0604030504040204" pitchFamily="34" charset="0"/>
            </a:rPr>
            <a:t>parašu</a:t>
          </a:r>
          <a:endParaRPr lang="en-US" sz="1600" noProof="0" dirty="0">
            <a:solidFill>
              <a:srgbClr val="0E103D"/>
            </a:solidFill>
            <a:latin typeface="Verdana" panose="020B0604030504040204" pitchFamily="34" charset="0"/>
            <a:ea typeface="Verdana" panose="020B0604030504040204" pitchFamily="34" charset="0"/>
          </a:endParaRPr>
        </a:p>
        <a:p>
          <a:pPr marL="90488" indent="0" algn="l">
            <a:lnSpc>
              <a:spcPct val="100000"/>
            </a:lnSpc>
            <a:spcAft>
              <a:spcPts val="300"/>
            </a:spcAft>
            <a:buFont typeface="Wingdings" panose="05000000000000000000" pitchFamily="2" charset="2"/>
            <a:buChar char="§"/>
          </a:pPr>
          <a:endParaRPr lang="en-US" sz="1600" noProof="0" dirty="0">
            <a:solidFill>
              <a:srgbClr val="0E103D"/>
            </a:solidFill>
            <a:latin typeface="Verdana" panose="020B0604030504040204" pitchFamily="34" charset="0"/>
            <a:ea typeface="Verdana" panose="020B0604030504040204" pitchFamily="34" charset="0"/>
          </a:endParaRPr>
        </a:p>
        <a:p>
          <a:pPr marL="90488" indent="0" algn="l">
            <a:lnSpc>
              <a:spcPct val="100000"/>
            </a:lnSpc>
            <a:spcAft>
              <a:spcPts val="300"/>
            </a:spcAft>
            <a:buFont typeface="Wingdings" panose="05000000000000000000" pitchFamily="2" charset="2"/>
            <a:buChar char="§"/>
          </a:pPr>
          <a:endParaRPr lang="lt-LT" sz="1600" noProof="0" dirty="0">
            <a:solidFill>
              <a:srgbClr val="0E103D"/>
            </a:solidFill>
            <a:latin typeface="Verdana" panose="020B0604030504040204" pitchFamily="34" charset="0"/>
            <a:ea typeface="Verdana" panose="020B0604030504040204" pitchFamily="34" charset="0"/>
          </a:endParaRPr>
        </a:p>
      </dgm:t>
    </dgm:pt>
    <dgm:pt modelId="{774C0515-8474-446C-AD74-CD5D91C03487}" type="parTrans" cxnId="{F1DA29F9-BFE1-44F7-8101-96D3AAAA2250}">
      <dgm:prSet/>
      <dgm:spPr/>
      <dgm:t>
        <a:bodyPr/>
        <a:lstStyle/>
        <a:p>
          <a:endParaRPr lang="en-US" sz="1800">
            <a:solidFill>
              <a:srgbClr val="0E103D"/>
            </a:solidFill>
            <a:latin typeface="Verdana" panose="020B0604030504040204" pitchFamily="34" charset="0"/>
            <a:ea typeface="Verdana" panose="020B0604030504040204" pitchFamily="34" charset="0"/>
          </a:endParaRPr>
        </a:p>
      </dgm:t>
    </dgm:pt>
    <dgm:pt modelId="{8E48AB81-20EF-409F-BE7B-63ED0FA859A8}" type="sibTrans" cxnId="{F1DA29F9-BFE1-44F7-8101-96D3AAAA2250}">
      <dgm:prSet/>
      <dgm:spPr/>
      <dgm:t>
        <a:bodyPr/>
        <a:lstStyle/>
        <a:p>
          <a:endParaRPr lang="en-US" sz="1800">
            <a:solidFill>
              <a:srgbClr val="0E103D"/>
            </a:solidFill>
            <a:latin typeface="Verdana" panose="020B0604030504040204" pitchFamily="34" charset="0"/>
            <a:ea typeface="Verdana" panose="020B0604030504040204" pitchFamily="34" charset="0"/>
          </a:endParaRPr>
        </a:p>
      </dgm:t>
    </dgm:pt>
    <dgm:pt modelId="{F62F29C8-3B26-4489-A79E-9161639CD942}">
      <dgm:prSet phldrT="[Tekstas]" custT="1"/>
      <dgm:spPr>
        <a:solidFill>
          <a:schemeClr val="accent1"/>
        </a:solidFill>
      </dgm:spPr>
      <dgm:t>
        <a:bodyPr/>
        <a:lstStyle/>
        <a:p>
          <a:pPr algn="l"/>
          <a:r>
            <a:rPr lang="lt-LT" sz="2500" b="1" dirty="0">
              <a:solidFill>
                <a:srgbClr val="0E103D"/>
              </a:solidFill>
              <a:latin typeface="Verdana" panose="020B0604030504040204" pitchFamily="34" charset="0"/>
              <a:ea typeface="Verdana" panose="020B0604030504040204" pitchFamily="34" charset="0"/>
            </a:rPr>
            <a:t>Smulkiojo ar vidutinio verslo subjekto statuso </a:t>
          </a:r>
          <a:endParaRPr lang="en-US" sz="2500" b="1" dirty="0">
            <a:solidFill>
              <a:srgbClr val="0E103D"/>
            </a:solidFill>
            <a:latin typeface="Verdana" panose="020B0604030504040204" pitchFamily="34" charset="0"/>
            <a:ea typeface="Verdana" panose="020B0604030504040204" pitchFamily="34" charset="0"/>
          </a:endParaRPr>
        </a:p>
        <a:p>
          <a:pPr algn="l"/>
          <a:r>
            <a:rPr lang="lt-LT" sz="2500" b="1" dirty="0">
              <a:solidFill>
                <a:srgbClr val="0E103D"/>
              </a:solidFill>
              <a:latin typeface="Verdana" panose="020B0604030504040204" pitchFamily="34" charset="0"/>
              <a:ea typeface="Verdana" panose="020B0604030504040204" pitchFamily="34" charset="0"/>
            </a:rPr>
            <a:t>deklaracijos pildymo alternatyvos</a:t>
          </a:r>
          <a:endParaRPr lang="en-US" sz="2500" b="1" dirty="0">
            <a:solidFill>
              <a:srgbClr val="0E103D"/>
            </a:solidFill>
            <a:latin typeface="Verdana" panose="020B0604030504040204" pitchFamily="34" charset="0"/>
            <a:ea typeface="Verdana" panose="020B0604030504040204" pitchFamily="34" charset="0"/>
          </a:endParaRPr>
        </a:p>
      </dgm:t>
    </dgm:pt>
    <dgm:pt modelId="{9F3B692F-395C-4EA2-8E7E-A808B1650AA7}" type="parTrans" cxnId="{90248B44-635F-4B85-A5A5-A2A5BDD5D12B}">
      <dgm:prSet/>
      <dgm:spPr/>
      <dgm:t>
        <a:bodyPr/>
        <a:lstStyle/>
        <a:p>
          <a:endParaRPr lang="en-US" sz="1800">
            <a:solidFill>
              <a:srgbClr val="0E103D"/>
            </a:solidFill>
            <a:latin typeface="Verdana" panose="020B0604030504040204" pitchFamily="34" charset="0"/>
            <a:ea typeface="Verdana" panose="020B0604030504040204" pitchFamily="34" charset="0"/>
          </a:endParaRPr>
        </a:p>
      </dgm:t>
    </dgm:pt>
    <dgm:pt modelId="{39FBA05D-5F5C-4AB4-83EF-3E1DA7061C4E}" type="sibTrans" cxnId="{90248B44-635F-4B85-A5A5-A2A5BDD5D12B}">
      <dgm:prSet/>
      <dgm:spPr/>
      <dgm:t>
        <a:bodyPr/>
        <a:lstStyle/>
        <a:p>
          <a:endParaRPr lang="en-US" sz="1800">
            <a:solidFill>
              <a:srgbClr val="0E103D"/>
            </a:solidFill>
            <a:latin typeface="Verdana" panose="020B0604030504040204" pitchFamily="34" charset="0"/>
            <a:ea typeface="Verdana" panose="020B0604030504040204" pitchFamily="34" charset="0"/>
          </a:endParaRPr>
        </a:p>
      </dgm:t>
    </dgm:pt>
    <dgm:pt modelId="{C273967C-F7B7-47C6-A082-590DCB1B5DA9}" type="pres">
      <dgm:prSet presAssocID="{2EBDC60E-AFAA-440C-9025-A56519D1CA57}" presName="composite" presStyleCnt="0">
        <dgm:presLayoutVars>
          <dgm:chMax val="1"/>
          <dgm:dir/>
          <dgm:resizeHandles val="exact"/>
        </dgm:presLayoutVars>
      </dgm:prSet>
      <dgm:spPr/>
    </dgm:pt>
    <dgm:pt modelId="{42301915-5F77-4C29-AA86-3F4F8B5192F3}" type="pres">
      <dgm:prSet presAssocID="{F62F29C8-3B26-4489-A79E-9161639CD942}" presName="roof" presStyleLbl="dkBgShp" presStyleIdx="0" presStyleCnt="2" custScaleY="69991" custLinFactNeighborY="-7502"/>
      <dgm:spPr/>
    </dgm:pt>
    <dgm:pt modelId="{57E1DB04-2422-454F-8D8A-3B29CC1C7731}" type="pres">
      <dgm:prSet presAssocID="{F62F29C8-3B26-4489-A79E-9161639CD942}" presName="pillars" presStyleCnt="0"/>
      <dgm:spPr/>
    </dgm:pt>
    <dgm:pt modelId="{4E6206E2-9B2C-4441-AB77-46EAC758F2E1}" type="pres">
      <dgm:prSet presAssocID="{F62F29C8-3B26-4489-A79E-9161639CD942}" presName="pillar1" presStyleLbl="node1" presStyleIdx="0" presStyleCnt="2" custScaleY="114986" custLinFactNeighborY="-4128">
        <dgm:presLayoutVars>
          <dgm:bulletEnabled val="1"/>
        </dgm:presLayoutVars>
      </dgm:prSet>
      <dgm:spPr/>
    </dgm:pt>
    <dgm:pt modelId="{CDB651CC-E07F-411A-AF2B-9101C4F58EDE}" type="pres">
      <dgm:prSet presAssocID="{41AEDE33-89B3-437C-A94A-52663B5EFC7B}" presName="pillarX" presStyleLbl="node1" presStyleIdx="1" presStyleCnt="2" custScaleY="114986" custLinFactNeighborY="-4128">
        <dgm:presLayoutVars>
          <dgm:bulletEnabled val="1"/>
        </dgm:presLayoutVars>
      </dgm:prSet>
      <dgm:spPr/>
    </dgm:pt>
    <dgm:pt modelId="{DBE1DE2D-F4B7-4A04-96F3-DFE12BD356ED}" type="pres">
      <dgm:prSet presAssocID="{F62F29C8-3B26-4489-A79E-9161639CD942}" presName="base" presStyleLbl="dkBgShp" presStyleIdx="1" presStyleCnt="2" custLinFactNeighborY="32153"/>
      <dgm:spPr>
        <a:solidFill>
          <a:schemeClr val="accent1"/>
        </a:solidFill>
      </dgm:spPr>
    </dgm:pt>
  </dgm:ptLst>
  <dgm:cxnLst>
    <dgm:cxn modelId="{6D12CF2D-A6BF-4B49-95A7-FD64CD48CCE6}" type="presOf" srcId="{2EBDC60E-AFAA-440C-9025-A56519D1CA57}" destId="{C273967C-F7B7-47C6-A082-590DCB1B5DA9}" srcOrd="0" destOrd="0" presId="urn:microsoft.com/office/officeart/2005/8/layout/hList3"/>
    <dgm:cxn modelId="{FA3C785D-7B3F-495F-B3EA-7C5480D605AE}" type="presOf" srcId="{F62F29C8-3B26-4489-A79E-9161639CD942}" destId="{42301915-5F77-4C29-AA86-3F4F8B5192F3}" srcOrd="0" destOrd="0" presId="urn:microsoft.com/office/officeart/2005/8/layout/hList3"/>
    <dgm:cxn modelId="{90248B44-635F-4B85-A5A5-A2A5BDD5D12B}" srcId="{2EBDC60E-AFAA-440C-9025-A56519D1CA57}" destId="{F62F29C8-3B26-4489-A79E-9161639CD942}" srcOrd="0" destOrd="0" parTransId="{9F3B692F-395C-4EA2-8E7E-A808B1650AA7}" sibTransId="{39FBA05D-5F5C-4AB4-83EF-3E1DA7061C4E}"/>
    <dgm:cxn modelId="{380D6183-1F72-49A6-A25A-078A032F804D}" type="presOf" srcId="{E1F68F1C-4015-4E4E-AC58-68452F739E61}" destId="{4E6206E2-9B2C-4441-AB77-46EAC758F2E1}" srcOrd="0" destOrd="0" presId="urn:microsoft.com/office/officeart/2005/8/layout/hList3"/>
    <dgm:cxn modelId="{9B9FB78E-12E4-4964-A7BF-FE1DE95C1F62}" type="presOf" srcId="{41AEDE33-89B3-437C-A94A-52663B5EFC7B}" destId="{CDB651CC-E07F-411A-AF2B-9101C4F58EDE}" srcOrd="0" destOrd="0" presId="urn:microsoft.com/office/officeart/2005/8/layout/hList3"/>
    <dgm:cxn modelId="{91EAEAF0-22C4-4397-BC33-A646E22A8746}" srcId="{F62F29C8-3B26-4489-A79E-9161639CD942}" destId="{E1F68F1C-4015-4E4E-AC58-68452F739E61}" srcOrd="0" destOrd="0" parTransId="{520A203E-BFAC-4F5D-ABC5-7618A206BD03}" sibTransId="{A387F1E7-BDD0-43CC-A102-3A55C0B601A3}"/>
    <dgm:cxn modelId="{F1DA29F9-BFE1-44F7-8101-96D3AAAA2250}" srcId="{F62F29C8-3B26-4489-A79E-9161639CD942}" destId="{41AEDE33-89B3-437C-A94A-52663B5EFC7B}" srcOrd="1" destOrd="0" parTransId="{774C0515-8474-446C-AD74-CD5D91C03487}" sibTransId="{8E48AB81-20EF-409F-BE7B-63ED0FA859A8}"/>
    <dgm:cxn modelId="{E61B7D29-B2F7-4E93-A311-4AAB90C0C3F8}" type="presParOf" srcId="{C273967C-F7B7-47C6-A082-590DCB1B5DA9}" destId="{42301915-5F77-4C29-AA86-3F4F8B5192F3}" srcOrd="0" destOrd="0" presId="urn:microsoft.com/office/officeart/2005/8/layout/hList3"/>
    <dgm:cxn modelId="{1303F200-6F71-4AE2-A72B-2A91C0ECD0E9}" type="presParOf" srcId="{C273967C-F7B7-47C6-A082-590DCB1B5DA9}" destId="{57E1DB04-2422-454F-8D8A-3B29CC1C7731}" srcOrd="1" destOrd="0" presId="urn:microsoft.com/office/officeart/2005/8/layout/hList3"/>
    <dgm:cxn modelId="{E7CAA474-E712-4A36-8955-9F9E2BAFAF10}" type="presParOf" srcId="{57E1DB04-2422-454F-8D8A-3B29CC1C7731}" destId="{4E6206E2-9B2C-4441-AB77-46EAC758F2E1}" srcOrd="0" destOrd="0" presId="urn:microsoft.com/office/officeart/2005/8/layout/hList3"/>
    <dgm:cxn modelId="{1DC87421-9D6B-4BE9-8C8E-47CA9860B5A6}" type="presParOf" srcId="{57E1DB04-2422-454F-8D8A-3B29CC1C7731}" destId="{CDB651CC-E07F-411A-AF2B-9101C4F58EDE}" srcOrd="1" destOrd="0" presId="urn:microsoft.com/office/officeart/2005/8/layout/hList3"/>
    <dgm:cxn modelId="{D5ED4317-E2F0-4B25-A445-26A6746B20EF}" type="presParOf" srcId="{C273967C-F7B7-47C6-A082-590DCB1B5DA9}" destId="{DBE1DE2D-F4B7-4A04-96F3-DFE12BD356E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05D90-9164-4074-B7A7-34338B2F2701}">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BC2AC8-0775-45CC-9389-A595A508B616}">
      <dsp:nvSpPr>
        <dsp:cNvPr id="0" name=""/>
        <dsp:cNvSpPr/>
      </dsp:nvSpPr>
      <dsp:spPr>
        <a:xfrm>
          <a:off x="752110" y="541866"/>
          <a:ext cx="9216319" cy="1083733"/>
        </a:xfrm>
        <a:prstGeom prst="rect">
          <a:avLst/>
        </a:prstGeom>
        <a:solidFill>
          <a:srgbClr val="EEE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lt-LT"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Vertinama balais pagal </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PFSA</a:t>
          </a:r>
          <a:r>
            <a:rPr lang="lt-LT"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12</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en-US" sz="2000" b="0" kern="120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dalyje</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lt-LT"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pateiktą metodiką</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 </a:t>
          </a:r>
          <a:r>
            <a:rPr lang="lt-LT" sz="2000" b="1"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projektų atrankos kriterijus</a:t>
          </a:r>
          <a:endParaRPr lang="en-US" sz="2000" b="1" kern="1200" dirty="0">
            <a:solidFill>
              <a:schemeClr val="accent2"/>
            </a:solidFill>
            <a:latin typeface="Verdana" panose="020B0604030504040204" pitchFamily="34" charset="0"/>
            <a:ea typeface="Verdana" panose="020B0604030504040204" pitchFamily="34" charset="0"/>
          </a:endParaRPr>
        </a:p>
      </dsp:txBody>
      <dsp:txXfrm>
        <a:off x="752110" y="541866"/>
        <a:ext cx="9216319" cy="1083733"/>
      </dsp:txXfrm>
    </dsp:sp>
    <dsp:sp modelId="{DA539E79-215F-4152-A462-E8B09280B10C}">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20D91-6A04-40BC-92C3-B973F9C21F1B}">
      <dsp:nvSpPr>
        <dsp:cNvPr id="0" name=""/>
        <dsp:cNvSpPr/>
      </dsp:nvSpPr>
      <dsp:spPr>
        <a:xfrm>
          <a:off x="1146048" y="2167466"/>
          <a:ext cx="8822382"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lt-LT"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Projektai atrenkami konkurso būdu, t. y. </a:t>
          </a:r>
          <a:r>
            <a:rPr lang="lt-LT" sz="2000" b="1"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finansuojami surinkusieji daugiausiai balų</a:t>
          </a:r>
          <a:endParaRPr lang="en-US" sz="2000" b="1" kern="1200" dirty="0">
            <a:solidFill>
              <a:schemeClr val="accent2"/>
            </a:solidFill>
            <a:latin typeface="Verdana" panose="020B0604030504040204" pitchFamily="34" charset="0"/>
            <a:ea typeface="Verdana" panose="020B0604030504040204" pitchFamily="34" charset="0"/>
          </a:endParaRPr>
        </a:p>
      </dsp:txBody>
      <dsp:txXfrm>
        <a:off x="1146048" y="2167466"/>
        <a:ext cx="8822382" cy="1083733"/>
      </dsp:txXfrm>
    </dsp:sp>
    <dsp:sp modelId="{3F08EC01-1AFF-4F20-8E23-5D8E1046E7CA}">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FFDB7D-2034-4C92-9FF7-2A6DA1254A22}">
      <dsp:nvSpPr>
        <dsp:cNvPr id="0" name=""/>
        <dsp:cNvSpPr/>
      </dsp:nvSpPr>
      <dsp:spPr>
        <a:xfrm>
          <a:off x="752110" y="3793066"/>
          <a:ext cx="921631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lt-LT"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Projektas nefinansuojamas, </a:t>
          </a:r>
          <a:r>
            <a:rPr lang="en-US" sz="2000" b="0" kern="120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jei</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lt-LT"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atrankos</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en-US" sz="2000" b="0" kern="120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kriterijų</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en-US" sz="2000" b="0" kern="120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vertinimo</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en-US" sz="2000" b="0" kern="120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metu</a:t>
          </a:r>
          <a:r>
            <a:rPr lang="en-US" sz="2000" b="0"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r>
            <a:rPr lang="lt-LT" sz="2000" b="1"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su</a:t>
          </a:r>
          <a:r>
            <a:rPr lang="en-US" sz="2000" b="1" kern="1200" dirty="0" err="1">
              <a:solidFill>
                <a:schemeClr val="accent2"/>
              </a:solidFill>
              <a:latin typeface="Verdana" panose="020B0604030504040204" pitchFamily="34" charset="0"/>
              <a:ea typeface="Verdana" panose="020B0604030504040204" pitchFamily="34" charset="0"/>
              <a:cs typeface="Calibri Light" panose="020F0302020204030204" pitchFamily="34" charset="0"/>
            </a:rPr>
            <a:t>renka</a:t>
          </a:r>
          <a:r>
            <a:rPr lang="lt-LT" sz="2000" b="1"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mažiau nei 40 balų</a:t>
          </a:r>
          <a:r>
            <a:rPr lang="en-US" sz="2000" b="1" kern="1200" dirty="0">
              <a:solidFill>
                <a:schemeClr val="accent2"/>
              </a:solidFill>
              <a:latin typeface="Verdana" panose="020B0604030504040204" pitchFamily="34" charset="0"/>
              <a:ea typeface="Verdana" panose="020B0604030504040204" pitchFamily="34" charset="0"/>
              <a:cs typeface="Calibri Light" panose="020F0302020204030204" pitchFamily="34" charset="0"/>
            </a:rPr>
            <a:t> </a:t>
          </a:r>
          <a:endParaRPr lang="en-US" sz="2000" kern="1200" dirty="0">
            <a:solidFill>
              <a:schemeClr val="accent2"/>
            </a:solidFill>
          </a:endParaRPr>
        </a:p>
      </dsp:txBody>
      <dsp:txXfrm>
        <a:off x="752110" y="3793066"/>
        <a:ext cx="9216319" cy="1083733"/>
      </dsp:txXfrm>
    </dsp:sp>
    <dsp:sp modelId="{4CBE977E-DF2E-4F63-B066-39009885C219}">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1915-5F77-4C29-AA86-3F4F8B5192F3}">
      <dsp:nvSpPr>
        <dsp:cNvPr id="0" name=""/>
        <dsp:cNvSpPr/>
      </dsp:nvSpPr>
      <dsp:spPr>
        <a:xfrm>
          <a:off x="0" y="5"/>
          <a:ext cx="12192000" cy="1439994"/>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t-LT" sz="2500" b="1" kern="1200" dirty="0">
              <a:solidFill>
                <a:srgbClr val="0E103D"/>
              </a:solidFill>
              <a:latin typeface="Verdana" panose="020B0604030504040204" pitchFamily="34" charset="0"/>
              <a:ea typeface="Verdana" panose="020B0604030504040204" pitchFamily="34" charset="0"/>
            </a:rPr>
            <a:t>Smulkiojo ar vidutinio verslo subjekto statuso </a:t>
          </a:r>
          <a:endParaRPr lang="en-US" sz="2500" b="1" kern="1200" dirty="0">
            <a:solidFill>
              <a:srgbClr val="0E103D"/>
            </a:solidFill>
            <a:latin typeface="Verdana" panose="020B0604030504040204" pitchFamily="34" charset="0"/>
            <a:ea typeface="Verdana" panose="020B0604030504040204" pitchFamily="34" charset="0"/>
          </a:endParaRPr>
        </a:p>
        <a:p>
          <a:pPr marL="0" lvl="0" indent="0" algn="l" defTabSz="1111250">
            <a:lnSpc>
              <a:spcPct val="90000"/>
            </a:lnSpc>
            <a:spcBef>
              <a:spcPct val="0"/>
            </a:spcBef>
            <a:spcAft>
              <a:spcPct val="35000"/>
            </a:spcAft>
            <a:buNone/>
          </a:pPr>
          <a:r>
            <a:rPr lang="lt-LT" sz="2500" b="1" kern="1200" dirty="0">
              <a:solidFill>
                <a:srgbClr val="0E103D"/>
              </a:solidFill>
              <a:latin typeface="Verdana" panose="020B0604030504040204" pitchFamily="34" charset="0"/>
              <a:ea typeface="Verdana" panose="020B0604030504040204" pitchFamily="34" charset="0"/>
            </a:rPr>
            <a:t>deklaracijos pildymo alternatyvos</a:t>
          </a:r>
          <a:endParaRPr lang="en-US" sz="2500" b="1" kern="1200" dirty="0">
            <a:solidFill>
              <a:srgbClr val="0E103D"/>
            </a:solidFill>
            <a:latin typeface="Verdana" panose="020B0604030504040204" pitchFamily="34" charset="0"/>
            <a:ea typeface="Verdana" panose="020B0604030504040204" pitchFamily="34" charset="0"/>
          </a:endParaRPr>
        </a:p>
      </dsp:txBody>
      <dsp:txXfrm>
        <a:off x="0" y="5"/>
        <a:ext cx="12192000" cy="1439994"/>
      </dsp:txXfrm>
    </dsp:sp>
    <dsp:sp modelId="{4E6206E2-9B2C-4441-AB77-46EAC758F2E1}">
      <dsp:nvSpPr>
        <dsp:cNvPr id="0" name=""/>
        <dsp:cNvSpPr/>
      </dsp:nvSpPr>
      <dsp:spPr>
        <a:xfrm>
          <a:off x="0" y="1400958"/>
          <a:ext cx="6095999" cy="4968016"/>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algn="ctr" defTabSz="800100">
            <a:lnSpc>
              <a:spcPct val="100000"/>
            </a:lnSpc>
            <a:spcBef>
              <a:spcPct val="0"/>
            </a:spcBef>
            <a:spcAft>
              <a:spcPts val="300"/>
            </a:spcAft>
            <a:buFont typeface="Wingdings" panose="05000000000000000000" pitchFamily="2" charset="2"/>
            <a:buNone/>
          </a:pPr>
          <a:endParaRPr lang="en-US" sz="1800" kern="1200" noProof="0" dirty="0">
            <a:solidFill>
              <a:srgbClr val="0E103D"/>
            </a:solidFill>
            <a:latin typeface="Verdana" panose="020B0604030504040204" pitchFamily="34" charset="0"/>
            <a:ea typeface="Verdana" panose="020B0604030504040204" pitchFamily="34" charset="0"/>
          </a:endParaRPr>
        </a:p>
        <a:p>
          <a:pPr marL="0" lvl="0" algn="ctr" defTabSz="800100">
            <a:lnSpc>
              <a:spcPct val="100000"/>
            </a:lnSpc>
            <a:spcBef>
              <a:spcPct val="0"/>
            </a:spcBef>
            <a:spcAft>
              <a:spcPts val="300"/>
            </a:spcAft>
            <a:buFont typeface="Wingdings" panose="05000000000000000000" pitchFamily="2" charset="2"/>
            <a:buNone/>
          </a:pPr>
          <a:r>
            <a:rPr lang="lt-LT" sz="1800" b="1" kern="1200" noProof="0" dirty="0">
              <a:solidFill>
                <a:srgbClr val="0E103D"/>
              </a:solidFill>
              <a:latin typeface="Verdana" panose="020B0604030504040204" pitchFamily="34" charset="0"/>
              <a:ea typeface="Verdana" panose="020B0604030504040204" pitchFamily="34" charset="0"/>
            </a:rPr>
            <a:t>Nemokamas įranki</a:t>
          </a:r>
          <a:r>
            <a:rPr lang="en-US" sz="1800" b="1" kern="1200" noProof="0" dirty="0">
              <a:solidFill>
                <a:srgbClr val="0E103D"/>
              </a:solidFill>
              <a:latin typeface="Verdana" panose="020B0604030504040204" pitchFamily="34" charset="0"/>
              <a:ea typeface="Verdana" panose="020B0604030504040204" pitchFamily="34" charset="0"/>
            </a:rPr>
            <a:t>s </a:t>
          </a:r>
          <a:r>
            <a:rPr lang="en-US" sz="1800" kern="1200" noProof="0" dirty="0">
              <a:solidFill>
                <a:srgbClr val="0E103D"/>
              </a:solidFill>
              <a:latin typeface="Verdana" panose="020B0604030504040204" pitchFamily="34" charset="0"/>
              <a:ea typeface="Verdana" panose="020B0604030504040204" pitchFamily="34" charset="0"/>
            </a:rPr>
            <a:t>– </a:t>
          </a:r>
          <a:r>
            <a:rPr lang="lt-LT" sz="1800" kern="1200" noProof="0" dirty="0">
              <a:solidFill>
                <a:srgbClr val="0E103D"/>
              </a:solidFill>
              <a:latin typeface="Verdana" panose="020B0604030504040204" pitchFamily="34" charset="0"/>
              <a:ea typeface="Verdana" panose="020B0604030504040204" pitchFamily="34" charset="0"/>
            </a:rPr>
            <a:t>deklaracijos forma </a:t>
          </a:r>
          <a:br>
            <a:rPr lang="en-US" sz="1800" kern="1200" noProof="0" dirty="0">
              <a:solidFill>
                <a:srgbClr val="0E103D"/>
              </a:solidFill>
              <a:latin typeface="Verdana" panose="020B0604030504040204" pitchFamily="34" charset="0"/>
              <a:ea typeface="Verdana" panose="020B0604030504040204" pitchFamily="34" charset="0"/>
            </a:rPr>
          </a:br>
          <a:r>
            <a:rPr lang="lt-LT" sz="1800" i="1" kern="1200" noProof="0" dirty="0" err="1">
              <a:solidFill>
                <a:srgbClr val="0E103D"/>
              </a:solidFill>
              <a:latin typeface="Verdana" panose="020B0604030504040204" pitchFamily="34" charset="0"/>
              <a:ea typeface="Verdana" panose="020B0604030504040204" pitchFamily="34" charset="0"/>
            </a:rPr>
            <a:t>excel</a:t>
          </a:r>
          <a:r>
            <a:rPr lang="lt-LT" sz="1800" i="1" kern="1200" noProof="0" dirty="0">
              <a:solidFill>
                <a:srgbClr val="0E103D"/>
              </a:solidFill>
              <a:latin typeface="Verdana" panose="020B0604030504040204" pitchFamily="34" charset="0"/>
              <a:ea typeface="Verdana" panose="020B0604030504040204" pitchFamily="34" charset="0"/>
            </a:rPr>
            <a:t> </a:t>
          </a:r>
          <a:r>
            <a:rPr lang="lt-LT" sz="1800" kern="1200" noProof="0" dirty="0">
              <a:solidFill>
                <a:srgbClr val="0E103D"/>
              </a:solidFill>
              <a:latin typeface="Verdana" panose="020B0604030504040204" pitchFamily="34" charset="0"/>
              <a:ea typeface="Verdana" panose="020B0604030504040204" pitchFamily="34" charset="0"/>
            </a:rPr>
            <a:t>formatu</a:t>
          </a:r>
          <a:endParaRPr lang="en-US" sz="1800" kern="1200" noProof="0" dirty="0">
            <a:solidFill>
              <a:srgbClr val="0E103D"/>
            </a:solidFill>
            <a:latin typeface="Verdana" panose="020B0604030504040204" pitchFamily="34" charset="0"/>
            <a:ea typeface="Verdana" panose="020B0604030504040204" pitchFamily="34" charset="0"/>
          </a:endParaRPr>
        </a:p>
        <a:p>
          <a:pPr marL="0" lvl="0" algn="l" defTabSz="800100">
            <a:lnSpc>
              <a:spcPct val="100000"/>
            </a:lnSpc>
            <a:spcBef>
              <a:spcPct val="0"/>
            </a:spcBef>
            <a:spcAft>
              <a:spcPts val="300"/>
            </a:spcAft>
            <a:buFont typeface="Wingdings" panose="05000000000000000000" pitchFamily="2" charset="2"/>
            <a:buNone/>
          </a:pPr>
          <a:endParaRPr lang="en-US" sz="1800" kern="1200" noProof="0" dirty="0">
            <a:solidFill>
              <a:srgbClr val="0E103D"/>
            </a:solidFill>
            <a:latin typeface="Verdana" panose="020B0604030504040204" pitchFamily="34" charset="0"/>
            <a:ea typeface="Verdana" panose="020B0604030504040204" pitchFamily="34" charset="0"/>
          </a:endParaRPr>
        </a:p>
        <a:p>
          <a:pPr marL="0" lvl="0" algn="l" defTabSz="800100">
            <a:lnSpc>
              <a:spcPct val="100000"/>
            </a:lnSpc>
            <a:spcBef>
              <a:spcPct val="0"/>
            </a:spcBef>
            <a:spcAft>
              <a:spcPts val="300"/>
            </a:spcAft>
            <a:buFont typeface="Wingdings" panose="05000000000000000000" pitchFamily="2" charset="2"/>
            <a:buNone/>
          </a:pPr>
          <a:endParaRPr lang="en-US" sz="1800" kern="1200" noProof="0" dirty="0">
            <a:solidFill>
              <a:srgbClr val="0E103D"/>
            </a:solidFill>
            <a:latin typeface="Verdana" panose="020B0604030504040204" pitchFamily="34" charset="0"/>
            <a:ea typeface="Verdana" panose="020B0604030504040204" pitchFamily="34" charset="0"/>
          </a:endParaRPr>
        </a:p>
        <a:p>
          <a:pPr marL="0" lvl="0" algn="l" defTabSz="800100">
            <a:lnSpc>
              <a:spcPct val="100000"/>
            </a:lnSpc>
            <a:spcBef>
              <a:spcPct val="0"/>
            </a:spcBef>
            <a:spcAft>
              <a:spcPts val="300"/>
            </a:spcAft>
            <a:buFont typeface="Wingdings" panose="05000000000000000000" pitchFamily="2" charset="2"/>
            <a:buNone/>
          </a:pPr>
          <a:endParaRPr lang="en-US" sz="1800" kern="1200" noProof="0" dirty="0">
            <a:solidFill>
              <a:srgbClr val="0E103D"/>
            </a:solidFill>
            <a:latin typeface="Verdana" panose="020B0604030504040204" pitchFamily="34" charset="0"/>
            <a:ea typeface="Verdana" panose="020B0604030504040204" pitchFamily="34" charset="0"/>
          </a:endParaRPr>
        </a:p>
        <a:p>
          <a:pPr marL="92075" lvl="0" indent="0" algn="l" defTabSz="800100">
            <a:lnSpc>
              <a:spcPct val="100000"/>
            </a:lnSpc>
            <a:spcBef>
              <a:spcPct val="0"/>
            </a:spcBef>
            <a:spcAft>
              <a:spcPts val="300"/>
            </a:spcAft>
            <a:buFont typeface="Wingdings" panose="05000000000000000000" pitchFamily="2" charset="2"/>
            <a:buNone/>
          </a:pPr>
          <a:r>
            <a:rPr lang="en-US" sz="1600" kern="1200" noProof="0" dirty="0">
              <a:solidFill>
                <a:srgbClr val="0E103D"/>
              </a:solidFill>
              <a:latin typeface="Verdana" panose="020B0604030504040204" pitchFamily="34" charset="0"/>
              <a:ea typeface="Verdana" panose="020B0604030504040204" pitchFamily="34" charset="0"/>
            </a:rPr>
            <a:t>▪ </a:t>
          </a:r>
          <a:r>
            <a:rPr lang="lt-LT" sz="1600" kern="1200" noProof="0" dirty="0">
              <a:solidFill>
                <a:srgbClr val="0E103D"/>
              </a:solidFill>
              <a:latin typeface="Verdana" panose="020B0604030504040204" pitchFamily="34" charset="0"/>
              <a:ea typeface="Verdana" panose="020B0604030504040204" pitchFamily="34" charset="0"/>
            </a:rPr>
            <a:t>Deklaracijos formą galite </a:t>
          </a:r>
          <a:br>
            <a:rPr lang="en-US" sz="1600" kern="1200" noProof="0" dirty="0">
              <a:solidFill>
                <a:srgbClr val="0E103D"/>
              </a:solidFill>
              <a:latin typeface="Verdana" panose="020B0604030504040204" pitchFamily="34" charset="0"/>
              <a:ea typeface="Verdana" panose="020B0604030504040204" pitchFamily="34" charset="0"/>
            </a:rPr>
          </a:br>
          <a:r>
            <a:rPr lang="lt-LT" sz="1600" kern="1200" noProof="0" dirty="0">
              <a:solidFill>
                <a:srgbClr val="0E103D"/>
              </a:solidFill>
              <a:latin typeface="Verdana" panose="020B0604030504040204" pitchFamily="34" charset="0"/>
              <a:ea typeface="Verdana" panose="020B0604030504040204" pitchFamily="34" charset="0"/>
            </a:rPr>
            <a:t>atsisiųsti </a:t>
          </a:r>
          <a:r>
            <a:rPr lang="lt-LT" sz="1600" kern="1200" noProof="0" dirty="0">
              <a:solidFill>
                <a:schemeClr val="accent4"/>
              </a:solidFill>
              <a:latin typeface="Verdana" panose="020B0604030504040204" pitchFamily="34" charset="0"/>
              <a:ea typeface="Verdana" panose="020B0604030504040204" pitchFamily="34" charset="0"/>
              <a:hlinkClick xmlns:r="http://schemas.openxmlformats.org/officeDocument/2006/relationships" r:id="rId1">
                <a:extLst>
                  <a:ext uri="{A12FA001-AC4F-418D-AE19-62706E023703}">
                    <ahyp:hlinkClr xmlns:ahyp="http://schemas.microsoft.com/office/drawing/2018/hyperlinkcolor" val="tx"/>
                  </a:ext>
                </a:extLst>
              </a:hlinkClick>
            </a:rPr>
            <a:t>čia</a:t>
          </a:r>
          <a:endParaRPr lang="en-US" sz="1600" kern="1200" noProof="0" dirty="0">
            <a:solidFill>
              <a:schemeClr val="accent4"/>
            </a:solidFill>
            <a:latin typeface="Verdana" panose="020B0604030504040204" pitchFamily="34" charset="0"/>
            <a:ea typeface="Verdana" panose="020B0604030504040204" pitchFamily="34" charset="0"/>
          </a:endParaRPr>
        </a:p>
        <a:p>
          <a:pPr marL="92075" lvl="0" indent="0" algn="l" defTabSz="800100">
            <a:lnSpc>
              <a:spcPct val="100000"/>
            </a:lnSpc>
            <a:spcBef>
              <a:spcPct val="0"/>
            </a:spcBef>
            <a:spcAft>
              <a:spcPts val="300"/>
            </a:spcAft>
            <a:buFont typeface="Wingdings" panose="05000000000000000000" pitchFamily="2" charset="2"/>
            <a:buNone/>
          </a:pPr>
          <a:r>
            <a:rPr lang="en-US" sz="1600" kern="1200" noProof="0" dirty="0">
              <a:solidFill>
                <a:srgbClr val="0E103D"/>
              </a:solidFill>
              <a:latin typeface="Verdana" panose="020B0604030504040204" pitchFamily="34" charset="0"/>
              <a:ea typeface="Verdana" panose="020B0604030504040204" pitchFamily="34" charset="0"/>
            </a:rPr>
            <a:t>▪ </a:t>
          </a:r>
          <a:r>
            <a:rPr lang="lt-LT" sz="1600" kern="1200" noProof="0" dirty="0">
              <a:solidFill>
                <a:srgbClr val="0E103D"/>
              </a:solidFill>
              <a:latin typeface="Verdana" panose="020B0604030504040204" pitchFamily="34" charset="0"/>
              <a:ea typeface="Verdana" panose="020B0604030504040204" pitchFamily="34" charset="0"/>
            </a:rPr>
            <a:t>Pildoma rankiniu būdu</a:t>
          </a:r>
        </a:p>
        <a:p>
          <a:pPr marL="92075" lvl="0" indent="0" algn="l" defTabSz="800100">
            <a:lnSpc>
              <a:spcPct val="100000"/>
            </a:lnSpc>
            <a:spcBef>
              <a:spcPct val="0"/>
            </a:spcBef>
            <a:spcAft>
              <a:spcPts val="300"/>
            </a:spcAft>
            <a:buFont typeface="Wingdings" panose="05000000000000000000" pitchFamily="2" charset="2"/>
            <a:buNone/>
          </a:pPr>
          <a:r>
            <a:rPr lang="lt-LT" sz="1600" kern="1200" noProof="0" dirty="0">
              <a:solidFill>
                <a:srgbClr val="0E103D"/>
              </a:solidFill>
              <a:latin typeface="Verdana" panose="020B0604030504040204" pitchFamily="34" charset="0"/>
              <a:ea typeface="Verdana" panose="020B0604030504040204" pitchFamily="34" charset="0"/>
            </a:rPr>
            <a:t>▪ Pasirašoma fiziniu arba </a:t>
          </a:r>
          <a:br>
            <a:rPr lang="lt-LT" sz="1600" kern="1200" noProof="0" dirty="0">
              <a:solidFill>
                <a:srgbClr val="0E103D"/>
              </a:solidFill>
              <a:latin typeface="Verdana" panose="020B0604030504040204" pitchFamily="34" charset="0"/>
              <a:ea typeface="Verdana" panose="020B0604030504040204" pitchFamily="34" charset="0"/>
            </a:rPr>
          </a:br>
          <a:r>
            <a:rPr lang="lt-LT" sz="1600" kern="1200" noProof="0" dirty="0">
              <a:solidFill>
                <a:srgbClr val="0E103D"/>
              </a:solidFill>
              <a:latin typeface="Verdana" panose="020B0604030504040204" pitchFamily="34" charset="0"/>
              <a:ea typeface="Verdana" panose="020B0604030504040204" pitchFamily="34" charset="0"/>
            </a:rPr>
            <a:t>elektroniniu parašu</a:t>
          </a:r>
        </a:p>
      </dsp:txBody>
      <dsp:txXfrm>
        <a:off x="0" y="1400958"/>
        <a:ext cx="6095999" cy="4968016"/>
      </dsp:txXfrm>
    </dsp:sp>
    <dsp:sp modelId="{CDB651CC-E07F-411A-AF2B-9101C4F58EDE}">
      <dsp:nvSpPr>
        <dsp:cNvPr id="0" name=""/>
        <dsp:cNvSpPr/>
      </dsp:nvSpPr>
      <dsp:spPr>
        <a:xfrm>
          <a:off x="6096000" y="1400958"/>
          <a:ext cx="6095999" cy="4968016"/>
        </a:xfrm>
        <a:prstGeom prst="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100000"/>
            </a:lnSpc>
            <a:spcBef>
              <a:spcPct val="0"/>
            </a:spcBef>
            <a:spcAft>
              <a:spcPts val="300"/>
            </a:spcAft>
            <a:buNone/>
            <a:tabLst/>
          </a:pPr>
          <a:endParaRPr lang="en-US" sz="1800" b="1" kern="1200" noProof="0" dirty="0">
            <a:solidFill>
              <a:srgbClr val="0E103D"/>
            </a:solidFill>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300"/>
            </a:spcAft>
            <a:buNone/>
            <a:tabLst/>
          </a:pPr>
          <a:r>
            <a:rPr lang="lt-LT" sz="1800" b="1" kern="1200" noProof="0" dirty="0">
              <a:solidFill>
                <a:srgbClr val="0E103D"/>
              </a:solidFill>
              <a:latin typeface="Verdana" panose="020B0604030504040204" pitchFamily="34" charset="0"/>
              <a:ea typeface="Verdana" panose="020B0604030504040204" pitchFamily="34" charset="0"/>
            </a:rPr>
            <a:t>Mokamas įrankis</a:t>
          </a:r>
          <a:r>
            <a:rPr lang="en-US" sz="1800" b="1" kern="1200" noProof="0" dirty="0">
              <a:solidFill>
                <a:srgbClr val="0E103D"/>
              </a:solidFill>
              <a:latin typeface="Verdana" panose="020B0604030504040204" pitchFamily="34" charset="0"/>
              <a:ea typeface="Verdana" panose="020B0604030504040204" pitchFamily="34" charset="0"/>
            </a:rPr>
            <a:t> </a:t>
          </a:r>
          <a:r>
            <a:rPr lang="en-US" sz="1800" kern="1200" noProof="0" dirty="0">
              <a:solidFill>
                <a:srgbClr val="0E103D"/>
              </a:solidFill>
              <a:latin typeface="Verdana" panose="020B0604030504040204" pitchFamily="34" charset="0"/>
              <a:ea typeface="Verdana" panose="020B0604030504040204" pitchFamily="34" charset="0"/>
            </a:rPr>
            <a:t>– </a:t>
          </a:r>
          <a:r>
            <a:rPr lang="lt-LT" sz="1800" kern="1200" noProof="0" dirty="0">
              <a:solidFill>
                <a:srgbClr val="0E103D"/>
              </a:solidFill>
              <a:latin typeface="Verdana" panose="020B0604030504040204" pitchFamily="34" charset="0"/>
              <a:ea typeface="Verdana" panose="020B0604030504040204" pitchFamily="34" charset="0"/>
            </a:rPr>
            <a:t>Registrų centro </a:t>
          </a:r>
          <a:r>
            <a:rPr lang="lt-LT" sz="1800" kern="1200" noProof="0" dirty="0" err="1">
              <a:solidFill>
                <a:srgbClr val="0E103D"/>
              </a:solidFill>
              <a:latin typeface="Verdana" panose="020B0604030504040204" pitchFamily="34" charset="0"/>
              <a:ea typeface="Verdana" panose="020B0604030504040204" pitchFamily="34" charset="0"/>
            </a:rPr>
            <a:t>eSVV</a:t>
          </a:r>
          <a:r>
            <a:rPr lang="lt-LT" sz="1800" kern="1200" noProof="0" dirty="0">
              <a:solidFill>
                <a:srgbClr val="0E103D"/>
              </a:solidFill>
              <a:latin typeface="Verdana" panose="020B0604030504040204" pitchFamily="34" charset="0"/>
              <a:ea typeface="Verdana" panose="020B0604030504040204" pitchFamily="34" charset="0"/>
            </a:rPr>
            <a:t> įrankis</a:t>
          </a:r>
          <a:endParaRPr lang="en-US" sz="1800" kern="1200" noProof="0" dirty="0">
            <a:solidFill>
              <a:srgbClr val="0E103D"/>
            </a:solidFill>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300"/>
            </a:spcAft>
            <a:buNone/>
            <a:tabLst/>
          </a:pPr>
          <a:endParaRPr lang="en-US" sz="1800" kern="1200" noProof="0" dirty="0">
            <a:solidFill>
              <a:srgbClr val="0E103D"/>
            </a:solidFill>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300"/>
            </a:spcAft>
            <a:buNone/>
            <a:tabLst/>
          </a:pPr>
          <a:endParaRPr lang="en-US" sz="1800" kern="1200" noProof="0" dirty="0">
            <a:solidFill>
              <a:srgbClr val="0E103D"/>
            </a:solidFill>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300"/>
            </a:spcAft>
            <a:buNone/>
            <a:tabLst/>
          </a:pPr>
          <a:endParaRPr lang="en-US" sz="1800" kern="1200" noProof="0" dirty="0">
            <a:solidFill>
              <a:srgbClr val="0E103D"/>
            </a:solidFill>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300"/>
            </a:spcAft>
            <a:buNone/>
            <a:tabLst/>
          </a:pPr>
          <a:endParaRPr lang="en-US" sz="1800" kern="1200" noProof="0" dirty="0">
            <a:solidFill>
              <a:srgbClr val="0E103D"/>
            </a:solidFill>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300"/>
            </a:spcAft>
            <a:buNone/>
            <a:tabLst/>
          </a:pPr>
          <a:endParaRPr lang="en-US" sz="1800" kern="1200" noProof="0" dirty="0">
            <a:solidFill>
              <a:srgbClr val="0E103D"/>
            </a:solidFill>
            <a:latin typeface="Verdana" panose="020B0604030504040204" pitchFamily="34" charset="0"/>
            <a:ea typeface="Verdana" panose="020B0604030504040204" pitchFamily="34" charset="0"/>
          </a:endParaRPr>
        </a:p>
        <a:p>
          <a:pPr marL="0" lvl="0" indent="0" algn="ctr" defTabSz="800100">
            <a:lnSpc>
              <a:spcPct val="100000"/>
            </a:lnSpc>
            <a:spcBef>
              <a:spcPct val="0"/>
            </a:spcBef>
            <a:spcAft>
              <a:spcPts val="300"/>
            </a:spcAft>
            <a:buNone/>
            <a:tabLst/>
          </a:pPr>
          <a:endParaRPr lang="en-US" sz="1800" kern="1200" noProof="0" dirty="0">
            <a:solidFill>
              <a:srgbClr val="0E103D"/>
            </a:solidFill>
            <a:latin typeface="Verdana" panose="020B0604030504040204" pitchFamily="34" charset="0"/>
            <a:ea typeface="Verdana" panose="020B0604030504040204" pitchFamily="34" charset="0"/>
          </a:endParaRPr>
        </a:p>
        <a:p>
          <a:pPr marL="90488" lvl="0" indent="0" algn="l" defTabSz="800100">
            <a:lnSpc>
              <a:spcPct val="100000"/>
            </a:lnSpc>
            <a:spcBef>
              <a:spcPct val="0"/>
            </a:spcBef>
            <a:spcAft>
              <a:spcPts val="300"/>
            </a:spcAft>
            <a:buNone/>
          </a:pPr>
          <a:r>
            <a:rPr lang="lt-LT" sz="1600" kern="1200" noProof="0" dirty="0">
              <a:solidFill>
                <a:srgbClr val="0E103D"/>
              </a:solidFill>
              <a:latin typeface="Verdana" panose="020B0604030504040204" pitchFamily="34" charset="0"/>
              <a:ea typeface="Verdana" panose="020B0604030504040204" pitchFamily="34" charset="0"/>
            </a:rPr>
            <a:t>▪ Pildoma </a:t>
          </a:r>
          <a:r>
            <a:rPr lang="lt-LT" sz="1600" kern="1200" noProof="0" dirty="0">
              <a:solidFill>
                <a:schemeClr val="accent4"/>
              </a:solidFill>
              <a:latin typeface="Verdana" panose="020B0604030504040204" pitchFamily="34" charset="0"/>
              <a:ea typeface="Verdana" panose="020B0604030504040204" pitchFamily="34" charset="0"/>
              <a:hlinkClick xmlns:r="http://schemas.openxmlformats.org/officeDocument/2006/relationships" r:id="rId2">
                <a:extLst>
                  <a:ext uri="{A12FA001-AC4F-418D-AE19-62706E023703}">
                    <ahyp:hlinkClr xmlns:ahyp="http://schemas.microsoft.com/office/drawing/2018/hyperlinkcolor" val="tx"/>
                  </a:ext>
                </a:extLst>
              </a:hlinkClick>
            </a:rPr>
            <a:t>https://svv.registrucentras.lt/</a:t>
          </a:r>
          <a:endParaRPr lang="lt-LT" sz="1600" kern="1200" noProof="0" dirty="0">
            <a:solidFill>
              <a:schemeClr val="accent4"/>
            </a:solidFill>
            <a:latin typeface="Verdana" panose="020B0604030504040204" pitchFamily="34" charset="0"/>
            <a:ea typeface="Verdana" panose="020B0604030504040204" pitchFamily="34" charset="0"/>
          </a:endParaRPr>
        </a:p>
        <a:p>
          <a:pPr marL="90488" lvl="0" indent="0" algn="l" defTabSz="800100">
            <a:lnSpc>
              <a:spcPct val="100000"/>
            </a:lnSpc>
            <a:spcBef>
              <a:spcPct val="0"/>
            </a:spcBef>
            <a:spcAft>
              <a:spcPts val="300"/>
            </a:spcAft>
            <a:buFont typeface="Wingdings" panose="05000000000000000000" pitchFamily="2" charset="2"/>
            <a:buNone/>
          </a:pPr>
          <a:r>
            <a:rPr lang="lt-LT" sz="1600" kern="1200" noProof="0" dirty="0">
              <a:solidFill>
                <a:srgbClr val="0E103D"/>
              </a:solidFill>
              <a:latin typeface="Verdana" panose="020B0604030504040204" pitchFamily="34" charset="0"/>
              <a:ea typeface="Verdana" panose="020B0604030504040204" pitchFamily="34" charset="0"/>
            </a:rPr>
            <a:t>▪ Dalis duomenų iš valstybės registrų perkeliama automatiškai, lik</a:t>
          </a:r>
          <a:r>
            <a:rPr lang="en-US" sz="1600" kern="1200" noProof="0" dirty="0">
              <a:solidFill>
                <a:srgbClr val="0E103D"/>
              </a:solidFill>
              <a:latin typeface="Verdana" panose="020B0604030504040204" pitchFamily="34" charset="0"/>
              <a:ea typeface="Verdana" panose="020B0604030504040204" pitchFamily="34" charset="0"/>
            </a:rPr>
            <a:t>ę</a:t>
          </a:r>
          <a:r>
            <a:rPr lang="lt-LT" sz="1600" kern="1200" noProof="0" dirty="0">
              <a:solidFill>
                <a:srgbClr val="0E103D"/>
              </a:solidFill>
              <a:latin typeface="Verdana" panose="020B0604030504040204" pitchFamily="34" charset="0"/>
              <a:ea typeface="Verdana" panose="020B0604030504040204" pitchFamily="34" charset="0"/>
            </a:rPr>
            <a:t> duomenys pildomi rankiniu būdu</a:t>
          </a:r>
        </a:p>
        <a:p>
          <a:pPr marL="90488" lvl="0" indent="0" algn="l" defTabSz="800100">
            <a:lnSpc>
              <a:spcPct val="100000"/>
            </a:lnSpc>
            <a:spcBef>
              <a:spcPct val="0"/>
            </a:spcBef>
            <a:spcAft>
              <a:spcPts val="300"/>
            </a:spcAft>
            <a:buFont typeface="Wingdings" panose="05000000000000000000" pitchFamily="2" charset="2"/>
            <a:buNone/>
          </a:pPr>
          <a:r>
            <a:rPr lang="lt-LT" sz="1600" kern="1200" noProof="0" dirty="0">
              <a:solidFill>
                <a:srgbClr val="0E103D"/>
              </a:solidFill>
              <a:latin typeface="Verdana" panose="020B0604030504040204" pitchFamily="34" charset="0"/>
              <a:ea typeface="Verdana" panose="020B0604030504040204" pitchFamily="34" charset="0"/>
            </a:rPr>
            <a:t>▪ Naudojimasis įrankiu kainuoja 9,84 Eur su PVM</a:t>
          </a:r>
        </a:p>
        <a:p>
          <a:pPr marL="90488" lvl="0" indent="0" algn="l" defTabSz="800100">
            <a:lnSpc>
              <a:spcPct val="100000"/>
            </a:lnSpc>
            <a:spcBef>
              <a:spcPct val="0"/>
            </a:spcBef>
            <a:spcAft>
              <a:spcPts val="300"/>
            </a:spcAft>
            <a:buFont typeface="Wingdings" panose="05000000000000000000" pitchFamily="2" charset="2"/>
            <a:buNone/>
          </a:pPr>
          <a:r>
            <a:rPr lang="lt-LT" sz="1600" kern="1200" noProof="0" dirty="0">
              <a:solidFill>
                <a:srgbClr val="0E103D"/>
              </a:solidFill>
              <a:latin typeface="Verdana" panose="020B0604030504040204" pitchFamily="34" charset="0"/>
              <a:ea typeface="Verdana" panose="020B0604030504040204" pitchFamily="34" charset="0"/>
            </a:rPr>
            <a:t>▪ Pasirašoma</a:t>
          </a:r>
          <a:r>
            <a:rPr lang="en-US" sz="1600" kern="1200" noProof="0" dirty="0">
              <a:solidFill>
                <a:srgbClr val="0E103D"/>
              </a:solidFill>
              <a:latin typeface="Verdana" panose="020B0604030504040204" pitchFamily="34" charset="0"/>
              <a:ea typeface="Verdana" panose="020B0604030504040204" pitchFamily="34" charset="0"/>
            </a:rPr>
            <a:t> </a:t>
          </a:r>
          <a:r>
            <a:rPr lang="lt-LT" sz="1600" kern="1200" noProof="0" dirty="0">
              <a:solidFill>
                <a:srgbClr val="0E103D"/>
              </a:solidFill>
              <a:latin typeface="Verdana" panose="020B0604030504040204" pitchFamily="34" charset="0"/>
              <a:ea typeface="Verdana" panose="020B0604030504040204" pitchFamily="34" charset="0"/>
            </a:rPr>
            <a:t>elektroniniu</a:t>
          </a:r>
          <a:r>
            <a:rPr lang="en-US" sz="1600" kern="1200" noProof="0" dirty="0">
              <a:solidFill>
                <a:srgbClr val="0E103D"/>
              </a:solidFill>
              <a:latin typeface="Verdana" panose="020B0604030504040204" pitchFamily="34" charset="0"/>
              <a:ea typeface="Verdana" panose="020B0604030504040204" pitchFamily="34" charset="0"/>
            </a:rPr>
            <a:t> </a:t>
          </a:r>
          <a:r>
            <a:rPr lang="lt-LT" sz="1600" kern="1200" noProof="0" dirty="0">
              <a:solidFill>
                <a:srgbClr val="0E103D"/>
              </a:solidFill>
              <a:latin typeface="Verdana" panose="020B0604030504040204" pitchFamily="34" charset="0"/>
              <a:ea typeface="Verdana" panose="020B0604030504040204" pitchFamily="34" charset="0"/>
            </a:rPr>
            <a:t>parašu</a:t>
          </a:r>
          <a:endParaRPr lang="en-US" sz="1600" kern="1200" noProof="0" dirty="0">
            <a:solidFill>
              <a:srgbClr val="0E103D"/>
            </a:solidFill>
            <a:latin typeface="Verdana" panose="020B0604030504040204" pitchFamily="34" charset="0"/>
            <a:ea typeface="Verdana" panose="020B0604030504040204" pitchFamily="34" charset="0"/>
          </a:endParaRPr>
        </a:p>
        <a:p>
          <a:pPr marL="90488" lvl="0" indent="0" algn="l" defTabSz="800100">
            <a:lnSpc>
              <a:spcPct val="100000"/>
            </a:lnSpc>
            <a:spcBef>
              <a:spcPct val="0"/>
            </a:spcBef>
            <a:spcAft>
              <a:spcPts val="300"/>
            </a:spcAft>
            <a:buFont typeface="Wingdings" panose="05000000000000000000" pitchFamily="2" charset="2"/>
            <a:buNone/>
          </a:pPr>
          <a:endParaRPr lang="en-US" sz="1600" kern="1200" noProof="0" dirty="0">
            <a:solidFill>
              <a:srgbClr val="0E103D"/>
            </a:solidFill>
            <a:latin typeface="Verdana" panose="020B0604030504040204" pitchFamily="34" charset="0"/>
            <a:ea typeface="Verdana" panose="020B0604030504040204" pitchFamily="34" charset="0"/>
          </a:endParaRPr>
        </a:p>
        <a:p>
          <a:pPr marL="90488" lvl="0" indent="0" algn="l" defTabSz="800100">
            <a:lnSpc>
              <a:spcPct val="100000"/>
            </a:lnSpc>
            <a:spcBef>
              <a:spcPct val="0"/>
            </a:spcBef>
            <a:spcAft>
              <a:spcPts val="300"/>
            </a:spcAft>
            <a:buFont typeface="Wingdings" panose="05000000000000000000" pitchFamily="2" charset="2"/>
            <a:buNone/>
          </a:pPr>
          <a:endParaRPr lang="lt-LT" sz="1600" kern="1200" noProof="0" dirty="0">
            <a:solidFill>
              <a:srgbClr val="0E103D"/>
            </a:solidFill>
            <a:latin typeface="Verdana" panose="020B0604030504040204" pitchFamily="34" charset="0"/>
            <a:ea typeface="Verdana" panose="020B0604030504040204" pitchFamily="34" charset="0"/>
          </a:endParaRPr>
        </a:p>
      </dsp:txBody>
      <dsp:txXfrm>
        <a:off x="6096000" y="1400958"/>
        <a:ext cx="6095999" cy="4968016"/>
      </dsp:txXfrm>
    </dsp:sp>
    <dsp:sp modelId="{DBE1DE2D-F4B7-4A04-96F3-DFE12BD356ED}">
      <dsp:nvSpPr>
        <dsp:cNvPr id="0" name=""/>
        <dsp:cNvSpPr/>
      </dsp:nvSpPr>
      <dsp:spPr>
        <a:xfrm>
          <a:off x="0" y="6377940"/>
          <a:ext cx="12192000" cy="480060"/>
        </a:xfrm>
        <a:prstGeom prst="rect">
          <a:avLst/>
        </a:prstGeom>
        <a:solidFill>
          <a:schemeClr val="accent1"/>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3838" tIns="46919" rIns="93838" bIns="46919" rtlCol="0"/>
          <a:lstStyle>
            <a:lvl1pPr algn="l">
              <a:defRPr sz="1200"/>
            </a:lvl1pPr>
          </a:lstStyle>
          <a:p>
            <a:endParaRPr lang="en-LT"/>
          </a:p>
        </p:txBody>
      </p:sp>
      <p:sp>
        <p:nvSpPr>
          <p:cNvPr id="3" name="Date Placeholder 2"/>
          <p:cNvSpPr>
            <a:spLocks noGrp="1"/>
          </p:cNvSpPr>
          <p:nvPr>
            <p:ph type="dt" idx="1"/>
          </p:nvPr>
        </p:nvSpPr>
        <p:spPr>
          <a:xfrm>
            <a:off x="3777607" y="0"/>
            <a:ext cx="2889938" cy="489374"/>
          </a:xfrm>
          <a:prstGeom prst="rect">
            <a:avLst/>
          </a:prstGeom>
        </p:spPr>
        <p:txBody>
          <a:bodyPr vert="horz" lIns="93838" tIns="46919" rIns="93838" bIns="46919" rtlCol="0"/>
          <a:lstStyle>
            <a:lvl1pPr algn="r">
              <a:defRPr sz="1200"/>
            </a:lvl1pPr>
          </a:lstStyle>
          <a:p>
            <a:fld id="{18914D05-6312-B645-AF2D-08D1D49843E3}" type="datetimeFigureOut">
              <a:rPr lang="en-LT" smtClean="0"/>
              <a:t>12/10/2025</a:t>
            </a:fld>
            <a:endParaRPr lang="en-LT"/>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3838" tIns="46919" rIns="93838" bIns="46919" rtlCol="0" anchor="ctr"/>
          <a:lstStyle/>
          <a:p>
            <a:endParaRPr lang="en-LT"/>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3838" tIns="46919" rIns="93838" bIns="4691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9264228"/>
            <a:ext cx="2889938" cy="489373"/>
          </a:xfrm>
          <a:prstGeom prst="rect">
            <a:avLst/>
          </a:prstGeom>
        </p:spPr>
        <p:txBody>
          <a:bodyPr vert="horz" lIns="93838" tIns="46919" rIns="93838" bIns="46919" rtlCol="0" anchor="b"/>
          <a:lstStyle>
            <a:lvl1pPr algn="l">
              <a:defRPr sz="1200"/>
            </a:lvl1pPr>
          </a:lstStyle>
          <a:p>
            <a:endParaRPr lang="en-LT"/>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3838" tIns="46919" rIns="93838" bIns="46919" rtlCol="0" anchor="b"/>
          <a:lstStyle>
            <a:lvl1pPr algn="r">
              <a:defRPr sz="1200"/>
            </a:lvl1pPr>
          </a:lstStyle>
          <a:p>
            <a:fld id="{C846C219-D0CB-0346-AF46-782F1007A959}" type="slidenum">
              <a:rPr lang="en-LT" smtClean="0"/>
              <a:t>‹#›</a:t>
            </a:fld>
            <a:endParaRPr lang="en-LT"/>
          </a:p>
        </p:txBody>
      </p:sp>
    </p:spTree>
    <p:extLst>
      <p:ext uri="{BB962C8B-B14F-4D97-AF65-F5344CB8AC3E}">
        <p14:creationId xmlns:p14="http://schemas.microsoft.com/office/powerpoint/2010/main" val="2248736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a:t>
            </a:fld>
            <a:endParaRPr lang="en-LT"/>
          </a:p>
        </p:txBody>
      </p:sp>
    </p:spTree>
    <p:extLst>
      <p:ext uri="{BB962C8B-B14F-4D97-AF65-F5344CB8AC3E}">
        <p14:creationId xmlns:p14="http://schemas.microsoft.com/office/powerpoint/2010/main" val="72708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10</a:t>
            </a:fld>
            <a:endParaRPr lang="en-LT"/>
          </a:p>
        </p:txBody>
      </p:sp>
    </p:spTree>
    <p:extLst>
      <p:ext uri="{BB962C8B-B14F-4D97-AF65-F5344CB8AC3E}">
        <p14:creationId xmlns:p14="http://schemas.microsoft.com/office/powerpoint/2010/main" val="361661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err="1"/>
              <a:t>Minėtų</a:t>
            </a:r>
            <a:r>
              <a:rPr lang="en-US" dirty="0"/>
              <a:t> </a:t>
            </a:r>
            <a:r>
              <a:rPr lang="en-US" dirty="0" err="1"/>
              <a:t>specialiųjų</a:t>
            </a:r>
            <a:r>
              <a:rPr lang="en-US" dirty="0"/>
              <a:t> </a:t>
            </a:r>
            <a:r>
              <a:rPr lang="en-US" dirty="0" err="1"/>
              <a:t>kriterijų</a:t>
            </a:r>
            <a:r>
              <a:rPr lang="en-US" dirty="0"/>
              <a:t> (</a:t>
            </a:r>
            <a:r>
              <a:rPr lang="en-US" dirty="0" err="1"/>
              <a:t>įmonės</a:t>
            </a:r>
            <a:r>
              <a:rPr lang="en-US" dirty="0"/>
              <a:t> </a:t>
            </a:r>
            <a:r>
              <a:rPr lang="en-US" dirty="0" err="1"/>
              <a:t>veiklos</a:t>
            </a:r>
            <a:r>
              <a:rPr lang="en-US" dirty="0"/>
              <a:t> </a:t>
            </a:r>
            <a:r>
              <a:rPr lang="en-US" dirty="0" err="1"/>
              <a:t>vykdymo</a:t>
            </a:r>
            <a:r>
              <a:rPr lang="en-US" dirty="0"/>
              <a:t> </a:t>
            </a:r>
            <a:r>
              <a:rPr lang="en-US" dirty="0" err="1"/>
              <a:t>laikotarpis</a:t>
            </a:r>
            <a:r>
              <a:rPr lang="en-US" dirty="0"/>
              <a:t>, </a:t>
            </a:r>
            <a:r>
              <a:rPr lang="en-US" dirty="0" err="1"/>
              <a:t>metinė</a:t>
            </a:r>
            <a:r>
              <a:rPr lang="en-US" dirty="0"/>
              <a:t> </a:t>
            </a:r>
            <a:r>
              <a:rPr lang="en-US" dirty="0" err="1"/>
              <a:t>apyvarta</a:t>
            </a:r>
            <a:r>
              <a:rPr lang="en-US" dirty="0"/>
              <a:t>, </a:t>
            </a:r>
            <a:r>
              <a:rPr lang="en-US" dirty="0" err="1"/>
              <a:t>vykdoma</a:t>
            </a:r>
            <a:r>
              <a:rPr lang="en-US" dirty="0"/>
              <a:t> </a:t>
            </a:r>
            <a:r>
              <a:rPr lang="en-US" dirty="0" err="1"/>
              <a:t>ar</a:t>
            </a:r>
            <a:r>
              <a:rPr lang="en-US" dirty="0"/>
              <a:t> </a:t>
            </a:r>
            <a:r>
              <a:rPr lang="en-US" dirty="0" err="1"/>
              <a:t>vykdomos</a:t>
            </a:r>
            <a:r>
              <a:rPr lang="en-US" dirty="0"/>
              <a:t> </a:t>
            </a:r>
            <a:r>
              <a:rPr lang="en-US" dirty="0" err="1"/>
              <a:t>veiklos</a:t>
            </a:r>
            <a:r>
              <a:rPr lang="en-US" dirty="0"/>
              <a:t>) </a:t>
            </a:r>
            <a:r>
              <a:rPr lang="en-US" dirty="0" err="1"/>
              <a:t>atitiktis</a:t>
            </a:r>
            <a:r>
              <a:rPr lang="en-US" dirty="0"/>
              <a:t> </a:t>
            </a:r>
            <a:r>
              <a:rPr lang="en-US" dirty="0" err="1"/>
              <a:t>vertinama</a:t>
            </a:r>
            <a:r>
              <a:rPr lang="en-US" dirty="0"/>
              <a:t> </a:t>
            </a:r>
            <a:r>
              <a:rPr lang="en-US" dirty="0" err="1"/>
              <a:t>pagal</a:t>
            </a:r>
            <a:r>
              <a:rPr lang="en-US" dirty="0"/>
              <a:t> </a:t>
            </a:r>
            <a:r>
              <a:rPr lang="en-US" dirty="0" err="1"/>
              <a:t>pateiktą</a:t>
            </a:r>
            <a:r>
              <a:rPr lang="en-US" dirty="0"/>
              <a:t> PĮP </a:t>
            </a:r>
            <a:r>
              <a:rPr lang="en-US" dirty="0" err="1"/>
              <a:t>informaciją</a:t>
            </a:r>
            <a:r>
              <a:rPr lang="en-US" dirty="0"/>
              <a:t>, </a:t>
            </a:r>
            <a:r>
              <a:rPr lang="en-US" dirty="0" err="1"/>
              <a:t>Valstybės</a:t>
            </a:r>
            <a:r>
              <a:rPr lang="en-US" dirty="0"/>
              <a:t> </a:t>
            </a:r>
            <a:r>
              <a:rPr lang="en-US" dirty="0" err="1"/>
              <a:t>duomenų</a:t>
            </a:r>
            <a:r>
              <a:rPr lang="en-US" dirty="0"/>
              <a:t> </a:t>
            </a:r>
            <a:r>
              <a:rPr lang="en-US" dirty="0" err="1"/>
              <a:t>agentūros</a:t>
            </a:r>
            <a:r>
              <a:rPr lang="en-US" dirty="0"/>
              <a:t> </a:t>
            </a:r>
            <a:r>
              <a:rPr lang="en-US" dirty="0" err="1"/>
              <a:t>bei</a:t>
            </a:r>
            <a:r>
              <a:rPr lang="en-US" dirty="0"/>
              <a:t> </a:t>
            </a:r>
            <a:r>
              <a:rPr lang="en-US" dirty="0" err="1"/>
              <a:t>Juridinių</a:t>
            </a:r>
            <a:r>
              <a:rPr lang="en-US" dirty="0"/>
              <a:t> </a:t>
            </a:r>
            <a:r>
              <a:rPr lang="en-US" dirty="0" err="1"/>
              <a:t>asmenų</a:t>
            </a:r>
            <a:r>
              <a:rPr lang="en-US" dirty="0"/>
              <a:t> </a:t>
            </a:r>
            <a:r>
              <a:rPr lang="en-US" dirty="0" err="1"/>
              <a:t>registro</a:t>
            </a:r>
            <a:r>
              <a:rPr lang="en-US" dirty="0"/>
              <a:t> </a:t>
            </a:r>
            <a:r>
              <a:rPr lang="en-US" dirty="0" err="1"/>
              <a:t>duomenimis</a:t>
            </a:r>
            <a:r>
              <a:rPr lang="en-US" dirty="0"/>
              <a:t>.</a:t>
            </a:r>
          </a:p>
          <a:p>
            <a:r>
              <a:rPr lang="en-US" dirty="0"/>
              <a:t>DI </a:t>
            </a:r>
            <a:r>
              <a:rPr lang="en-US" dirty="0" err="1"/>
              <a:t>sričių</a:t>
            </a:r>
            <a:r>
              <a:rPr lang="en-US" dirty="0"/>
              <a:t> </a:t>
            </a:r>
            <a:r>
              <a:rPr lang="en-US" dirty="0" err="1"/>
              <a:t>apibrėžimai</a:t>
            </a:r>
            <a:r>
              <a:rPr lang="en-US" dirty="0"/>
              <a:t> </a:t>
            </a:r>
            <a:r>
              <a:rPr lang="en-US" dirty="0" err="1"/>
              <a:t>apteikti</a:t>
            </a:r>
            <a:r>
              <a:rPr lang="en-US" dirty="0"/>
              <a:t> </a:t>
            </a:r>
            <a:r>
              <a:rPr lang="en-US" dirty="0" err="1"/>
              <a:t>Aprašo</a:t>
            </a:r>
            <a:r>
              <a:rPr lang="en-US" dirty="0"/>
              <a:t> 12 </a:t>
            </a:r>
            <a:r>
              <a:rPr lang="en-US" dirty="0" err="1"/>
              <a:t>lentelėje</a:t>
            </a:r>
            <a:r>
              <a:rPr lang="en-US" dirty="0"/>
              <a:t> </a:t>
            </a:r>
            <a:r>
              <a:rPr lang="en-US" dirty="0" err="1"/>
              <a:t>prie</a:t>
            </a:r>
            <a:r>
              <a:rPr lang="en-US" dirty="0"/>
              <a:t> </a:t>
            </a:r>
            <a:r>
              <a:rPr lang="en-US" dirty="0" err="1"/>
              <a:t>specialiojo</a:t>
            </a:r>
            <a:r>
              <a:rPr lang="en-US" dirty="0"/>
              <a:t> </a:t>
            </a:r>
            <a:r>
              <a:rPr lang="en-US" dirty="0" err="1"/>
              <a:t>kriterijaus</a:t>
            </a:r>
            <a:r>
              <a:rPr lang="en-US" dirty="0"/>
              <a:t>.</a:t>
            </a:r>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11</a:t>
            </a:fld>
            <a:endParaRPr lang="en-LT"/>
          </a:p>
        </p:txBody>
      </p:sp>
    </p:spTree>
    <p:extLst>
      <p:ext uri="{BB962C8B-B14F-4D97-AF65-F5344CB8AC3E}">
        <p14:creationId xmlns:p14="http://schemas.microsoft.com/office/powerpoint/2010/main" val="192412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846C219-D0CB-0346-AF46-782F1007A959}" type="slidenum">
              <a:rPr lang="en-LT" smtClean="0"/>
              <a:t>12</a:t>
            </a:fld>
            <a:endParaRPr lang="en-LT"/>
          </a:p>
        </p:txBody>
      </p:sp>
    </p:spTree>
    <p:extLst>
      <p:ext uri="{BB962C8B-B14F-4D97-AF65-F5344CB8AC3E}">
        <p14:creationId xmlns:p14="http://schemas.microsoft.com/office/powerpoint/2010/main" val="2269207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err="1"/>
              <a:t>Apraše</a:t>
            </a:r>
            <a:r>
              <a:rPr lang="en-US" dirty="0"/>
              <a:t> </a:t>
            </a:r>
            <a:r>
              <a:rPr lang="en-US" dirty="0" err="1"/>
              <a:t>numatyti</a:t>
            </a:r>
            <a:r>
              <a:rPr lang="en-US" dirty="0"/>
              <a:t> 4 </a:t>
            </a:r>
            <a:r>
              <a:rPr lang="en-US" dirty="0" err="1"/>
              <a:t>prioritetiniai</a:t>
            </a:r>
            <a:r>
              <a:rPr lang="en-US" dirty="0"/>
              <a:t> </a:t>
            </a:r>
            <a:r>
              <a:rPr lang="en-US" dirty="0" err="1"/>
              <a:t>kriterijai</a:t>
            </a:r>
            <a:r>
              <a:rPr lang="en-US" dirty="0"/>
              <a:t>, </a:t>
            </a:r>
            <a:r>
              <a:rPr lang="en-US" dirty="0" err="1"/>
              <a:t>maksimalus</a:t>
            </a:r>
            <a:r>
              <a:rPr lang="en-US" dirty="0"/>
              <a:t> </a:t>
            </a:r>
            <a:r>
              <a:rPr lang="en-US" dirty="0" err="1"/>
              <a:t>kriterijaus</a:t>
            </a:r>
            <a:r>
              <a:rPr lang="en-US" dirty="0"/>
              <a:t> </a:t>
            </a:r>
            <a:r>
              <a:rPr lang="en-US" dirty="0" err="1"/>
              <a:t>balas</a:t>
            </a:r>
            <a:r>
              <a:rPr lang="en-US" dirty="0"/>
              <a:t> </a:t>
            </a:r>
            <a:r>
              <a:rPr lang="en-US" dirty="0" err="1"/>
              <a:t>yra</a:t>
            </a:r>
            <a:r>
              <a:rPr lang="en-US" dirty="0"/>
              <a:t> 5, </a:t>
            </a:r>
            <a:r>
              <a:rPr lang="en-US" dirty="0" err="1"/>
              <a:t>tačiau</a:t>
            </a:r>
            <a:r>
              <a:rPr lang="en-US" dirty="0"/>
              <a:t> </a:t>
            </a:r>
            <a:r>
              <a:rPr lang="en-US" dirty="0" err="1"/>
              <a:t>kiekvienas</a:t>
            </a:r>
            <a:r>
              <a:rPr lang="en-US" dirty="0"/>
              <a:t> </a:t>
            </a:r>
            <a:r>
              <a:rPr lang="en-US" dirty="0" err="1"/>
              <a:t>kriterijus</a:t>
            </a:r>
            <a:r>
              <a:rPr lang="en-US" dirty="0"/>
              <a:t> </a:t>
            </a:r>
            <a:r>
              <a:rPr lang="en-US" dirty="0" err="1"/>
              <a:t>turi</a:t>
            </a:r>
            <a:r>
              <a:rPr lang="en-US" dirty="0"/>
              <a:t> </a:t>
            </a:r>
            <a:r>
              <a:rPr lang="en-US" dirty="0" err="1"/>
              <a:t>savo</a:t>
            </a:r>
            <a:r>
              <a:rPr lang="en-US" dirty="0"/>
              <a:t> </a:t>
            </a:r>
            <a:r>
              <a:rPr lang="en-US" dirty="0" err="1"/>
              <a:t>svorio</a:t>
            </a:r>
            <a:r>
              <a:rPr lang="en-US" dirty="0"/>
              <a:t> </a:t>
            </a:r>
            <a:r>
              <a:rPr lang="en-US" dirty="0" err="1"/>
              <a:t>koeficieną</a:t>
            </a:r>
            <a:r>
              <a:rPr lang="en-US" dirty="0"/>
              <a:t>: </a:t>
            </a:r>
            <a:r>
              <a:rPr lang="en-US" dirty="0" err="1"/>
              <a:t>didžiausią</a:t>
            </a:r>
            <a:r>
              <a:rPr lang="en-US" dirty="0"/>
              <a:t> </a:t>
            </a:r>
            <a:r>
              <a:rPr lang="en-US" dirty="0" err="1"/>
              <a:t>svorio</a:t>
            </a:r>
            <a:r>
              <a:rPr lang="en-US" dirty="0"/>
              <a:t> </a:t>
            </a:r>
            <a:r>
              <a:rPr lang="en-US" dirty="0" err="1"/>
              <a:t>koeficientą</a:t>
            </a:r>
            <a:r>
              <a:rPr lang="en-US" dirty="0"/>
              <a:t> </a:t>
            </a:r>
            <a:r>
              <a:rPr lang="en-US" dirty="0" err="1"/>
              <a:t>turi</a:t>
            </a:r>
            <a:r>
              <a:rPr lang="en-US" dirty="0"/>
              <a:t> </a:t>
            </a:r>
            <a:r>
              <a:rPr lang="en-US" dirty="0" err="1"/>
              <a:t>pirmasis</a:t>
            </a:r>
            <a:r>
              <a:rPr lang="en-US" dirty="0"/>
              <a:t> </a:t>
            </a:r>
            <a:r>
              <a:rPr lang="en-US" dirty="0" err="1"/>
              <a:t>kriterijus</a:t>
            </a:r>
            <a:r>
              <a:rPr lang="en-US" dirty="0"/>
              <a:t>, </a:t>
            </a:r>
            <a:r>
              <a:rPr lang="en-US" dirty="0" err="1"/>
              <a:t>mažiausią</a:t>
            </a:r>
            <a:r>
              <a:rPr lang="en-US" dirty="0"/>
              <a:t> – </a:t>
            </a:r>
            <a:r>
              <a:rPr lang="en-US" dirty="0" err="1"/>
              <a:t>ketvirtasis</a:t>
            </a:r>
            <a:r>
              <a:rPr lang="en-US" dirty="0"/>
              <a:t>.</a:t>
            </a:r>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13</a:t>
            </a:fld>
            <a:endParaRPr lang="en-LT"/>
          </a:p>
        </p:txBody>
      </p:sp>
    </p:spTree>
    <p:extLst>
      <p:ext uri="{BB962C8B-B14F-4D97-AF65-F5344CB8AC3E}">
        <p14:creationId xmlns:p14="http://schemas.microsoft.com/office/powerpoint/2010/main" val="41111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 </a:t>
            </a:r>
          </a:p>
        </p:txBody>
      </p:sp>
      <p:sp>
        <p:nvSpPr>
          <p:cNvPr id="4" name="Skaidrės numerio vietos rezervavimo ženklas 3"/>
          <p:cNvSpPr>
            <a:spLocks noGrp="1"/>
          </p:cNvSpPr>
          <p:nvPr>
            <p:ph type="sldNum" sz="quarter" idx="5"/>
          </p:nvPr>
        </p:nvSpPr>
        <p:spPr/>
        <p:txBody>
          <a:bodyPr/>
          <a:lstStyle/>
          <a:p>
            <a:fld id="{0952EFD5-8BEB-482C-B536-A0A3135AC748}" type="slidenum">
              <a:rPr lang="lt-LT" smtClean="0"/>
              <a:t>14</a:t>
            </a:fld>
            <a:endParaRPr lang="lt-LT"/>
          </a:p>
        </p:txBody>
      </p:sp>
    </p:spTree>
    <p:extLst>
      <p:ext uri="{BB962C8B-B14F-4D97-AF65-F5344CB8AC3E}">
        <p14:creationId xmlns:p14="http://schemas.microsoft.com/office/powerpoint/2010/main" val="684110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defTabSz="866303">
              <a:defRPr/>
            </a:pPr>
            <a:r>
              <a:rPr lang="lt-LT"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Didelio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našumo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skaičiavimo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infrastruktūra</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laikoma</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didelio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aukšto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našumo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skaičiavimui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superkompiuterijai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reikalinga</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infrasktruktūra</a:t>
            </a:r>
            <a:r>
              <a:rPr lang="en-US" sz="1100" b="1" dirty="0">
                <a:latin typeface="Arno Pro" panose="02020502040506020403" pitchFamily="18" charset="0"/>
                <a:cs typeface="Times New Roman" panose="02020603050405020304" pitchFamily="18" charset="0"/>
              </a:rPr>
              <a:t>.</a:t>
            </a:r>
          </a:p>
          <a:p>
            <a:pPr defTabSz="866303">
              <a:defRPr/>
            </a:pPr>
            <a:r>
              <a:rPr lang="en-US" sz="1100" b="1" dirty="0" err="1">
                <a:latin typeface="Arno Pro" panose="02020502040506020403" pitchFamily="18" charset="0"/>
                <a:cs typeface="Times New Roman" panose="02020603050405020304" pitchFamily="18" charset="0"/>
              </a:rPr>
              <a:t>Didieji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duomenys</a:t>
            </a:r>
            <a:r>
              <a:rPr lang="en-US" sz="1100" b="1" dirty="0">
                <a:latin typeface="Arno Pro" panose="02020502040506020403" pitchFamily="18" charset="0"/>
                <a:cs typeface="Times New Roman" panose="02020603050405020304" pitchFamily="18" charset="0"/>
              </a:rPr>
              <a:t> tai </a:t>
            </a:r>
            <a:r>
              <a:rPr lang="en-US" sz="1100" b="1" dirty="0" err="1">
                <a:latin typeface="Arno Pro" panose="02020502040506020403" pitchFamily="18" charset="0"/>
                <a:cs typeface="Times New Roman" panose="02020603050405020304" pitchFamily="18" charset="0"/>
              </a:rPr>
              <a:t>skaitmeniniai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informacijos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rinkiniai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kurių</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dydis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srauto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greitis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arba</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struktūrinė</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įvairovė</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viršija</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tradicinių</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informacinių</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technologijų</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sistemų</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galimybes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juos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efektyviai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apdoroti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saugoti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ir</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analizuoti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Didiesiems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duomenims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priskiriami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duomenų</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rinkiniai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kurie</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yra</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nemažesni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nei</a:t>
            </a:r>
            <a:r>
              <a:rPr lang="en-US" sz="1100" b="1" dirty="0">
                <a:latin typeface="Arno Pro" panose="02020502040506020403" pitchFamily="18" charset="0"/>
                <a:cs typeface="Times New Roman" panose="02020603050405020304" pitchFamily="18" charset="0"/>
              </a:rPr>
              <a:t> 1 TB. </a:t>
            </a:r>
            <a:r>
              <a:rPr lang="en-US" sz="1100" b="1" dirty="0" err="1">
                <a:latin typeface="Arno Pro" panose="02020502040506020403" pitchFamily="18" charset="0"/>
                <a:cs typeface="Times New Roman" panose="02020603050405020304" pitchFamily="18" charset="0"/>
              </a:rPr>
              <a:t>Didieji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duomenys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nėra</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tapatinami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su</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įmonės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vidiniais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duomenimis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naudojamais</a:t>
            </a:r>
            <a:r>
              <a:rPr lang="en-US" sz="1100" b="1" dirty="0">
                <a:latin typeface="Arno Pro" panose="02020502040506020403" pitchFamily="18" charset="0"/>
                <a:cs typeface="Times New Roman" panose="02020603050405020304" pitchFamily="18" charset="0"/>
              </a:rPr>
              <a:t> tik DI </a:t>
            </a:r>
            <a:r>
              <a:rPr lang="en-US" sz="1100" b="1" dirty="0" err="1">
                <a:latin typeface="Arno Pro" panose="02020502040506020403" pitchFamily="18" charset="0"/>
                <a:cs typeface="Times New Roman" panose="02020603050405020304" pitchFamily="18" charset="0"/>
              </a:rPr>
              <a:t>modeliams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adaptuoti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jei</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jie</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neatitinka</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dydžio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srauto</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ir</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įvairovės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kriterijų</a:t>
            </a:r>
            <a:r>
              <a:rPr lang="en-US" sz="1100" b="1" dirty="0">
                <a:latin typeface="Arno Pro" panose="02020502040506020403" pitchFamily="18" charset="0"/>
                <a:cs typeface="Times New Roman" panose="02020603050405020304" pitchFamily="18" charset="0"/>
              </a:rPr>
              <a:t>,</a:t>
            </a:r>
            <a:endParaRPr lang="lt-LT" dirty="0"/>
          </a:p>
        </p:txBody>
      </p:sp>
      <p:sp>
        <p:nvSpPr>
          <p:cNvPr id="4" name="Skaidrės numerio vietos rezervavimo ženklas 3"/>
          <p:cNvSpPr>
            <a:spLocks noGrp="1"/>
          </p:cNvSpPr>
          <p:nvPr>
            <p:ph type="sldNum" sz="quarter" idx="5"/>
          </p:nvPr>
        </p:nvSpPr>
        <p:spPr/>
        <p:txBody>
          <a:bodyPr/>
          <a:lstStyle/>
          <a:p>
            <a:fld id="{0952EFD5-8BEB-482C-B536-A0A3135AC748}" type="slidenum">
              <a:rPr lang="lt-LT" smtClean="0"/>
              <a:t>15</a:t>
            </a:fld>
            <a:endParaRPr lang="lt-LT"/>
          </a:p>
        </p:txBody>
      </p:sp>
    </p:spTree>
    <p:extLst>
      <p:ext uri="{BB962C8B-B14F-4D97-AF65-F5344CB8AC3E}">
        <p14:creationId xmlns:p14="http://schemas.microsoft.com/office/powerpoint/2010/main" val="742953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9E2F6-1269-9C78-00D0-C08D861A62E3}"/>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A433E70F-1EE3-919B-FF0C-30AEE58732CA}"/>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1CB59ECF-6938-800D-59BC-9D55CA4DBE0D}"/>
              </a:ext>
            </a:extLst>
          </p:cNvPr>
          <p:cNvSpPr>
            <a:spLocks noGrp="1"/>
          </p:cNvSpPr>
          <p:nvPr>
            <p:ph type="body" idx="1"/>
          </p:nvPr>
        </p:nvSpPr>
        <p:spPr/>
        <p:txBody>
          <a:bodyPr/>
          <a:lstStyle/>
          <a:p>
            <a:pPr defTabSz="866303">
              <a:defRPr/>
            </a:pPr>
            <a:r>
              <a:rPr lang="lt-LT"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Šiame</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kriterijuje</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vertinamos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gautos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pajamos</a:t>
            </a:r>
            <a:r>
              <a:rPr lang="en-US" sz="1100" b="1" dirty="0">
                <a:latin typeface="Arno Pro" panose="02020502040506020403" pitchFamily="18" charset="0"/>
                <a:cs typeface="Times New Roman" panose="02020603050405020304" pitchFamily="18" charset="0"/>
              </a:rPr>
              <a:t> iš </a:t>
            </a:r>
            <a:r>
              <a:rPr lang="en-US" sz="1100" b="1" dirty="0" err="1">
                <a:latin typeface="Arno Pro" panose="02020502040506020403" pitchFamily="18" charset="0"/>
                <a:cs typeface="Times New Roman" panose="02020603050405020304" pitchFamily="18" charset="0"/>
              </a:rPr>
              <a:t>įmonės</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sukurtų</a:t>
            </a:r>
            <a:r>
              <a:rPr lang="en-US" sz="1100" b="1" dirty="0">
                <a:latin typeface="Arno Pro" panose="02020502040506020403" pitchFamily="18" charset="0"/>
                <a:cs typeface="Times New Roman" panose="02020603050405020304" pitchFamily="18" charset="0"/>
              </a:rPr>
              <a:t> DI </a:t>
            </a:r>
            <a:r>
              <a:rPr lang="en-US" sz="1100" b="1" dirty="0" err="1">
                <a:latin typeface="Arno Pro" panose="02020502040506020403" pitchFamily="18" charset="0"/>
                <a:cs typeface="Times New Roman" panose="02020603050405020304" pitchFamily="18" charset="0"/>
              </a:rPr>
              <a:t>sprendimų</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ar</a:t>
            </a:r>
            <a:r>
              <a:rPr lang="en-US" sz="1100" b="1" dirty="0">
                <a:latin typeface="Arno Pro" panose="02020502040506020403" pitchFamily="18" charset="0"/>
                <a:cs typeface="Times New Roman" panose="02020603050405020304" pitchFamily="18" charset="0"/>
              </a:rPr>
              <a:t> </a:t>
            </a:r>
            <a:r>
              <a:rPr lang="en-US" sz="1100" b="1" dirty="0" err="1">
                <a:latin typeface="Arno Pro" panose="02020502040506020403" pitchFamily="18" charset="0"/>
                <a:cs typeface="Times New Roman" panose="02020603050405020304" pitchFamily="18" charset="0"/>
              </a:rPr>
              <a:t>produktų</a:t>
            </a:r>
            <a:r>
              <a:rPr lang="en-US" sz="1100" b="1" dirty="0">
                <a:latin typeface="Arno Pro" panose="02020502040506020403" pitchFamily="18" charset="0"/>
                <a:cs typeface="Times New Roman" panose="02020603050405020304" pitchFamily="18" charset="0"/>
              </a:rPr>
              <a:t>. </a:t>
            </a:r>
            <a:endParaRPr lang="lt-LT" dirty="0"/>
          </a:p>
        </p:txBody>
      </p:sp>
      <p:sp>
        <p:nvSpPr>
          <p:cNvPr id="4" name="Skaidrės numerio vietos rezervavimo ženklas 3">
            <a:extLst>
              <a:ext uri="{FF2B5EF4-FFF2-40B4-BE49-F238E27FC236}">
                <a16:creationId xmlns:a16="http://schemas.microsoft.com/office/drawing/2014/main" id="{2A683C11-4A87-CD6F-BD03-EB9A360C3165}"/>
              </a:ext>
            </a:extLst>
          </p:cNvPr>
          <p:cNvSpPr>
            <a:spLocks noGrp="1"/>
          </p:cNvSpPr>
          <p:nvPr>
            <p:ph type="sldNum" sz="quarter" idx="5"/>
          </p:nvPr>
        </p:nvSpPr>
        <p:spPr/>
        <p:txBody>
          <a:bodyPr/>
          <a:lstStyle/>
          <a:p>
            <a:fld id="{0952EFD5-8BEB-482C-B536-A0A3135AC748}" type="slidenum">
              <a:rPr lang="lt-LT" smtClean="0"/>
              <a:t>16</a:t>
            </a:fld>
            <a:endParaRPr lang="lt-LT"/>
          </a:p>
        </p:txBody>
      </p:sp>
    </p:spTree>
    <p:extLst>
      <p:ext uri="{BB962C8B-B14F-4D97-AF65-F5344CB8AC3E}">
        <p14:creationId xmlns:p14="http://schemas.microsoft.com/office/powerpoint/2010/main" val="406321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 </a:t>
            </a:r>
            <a:r>
              <a:rPr lang="en-US" dirty="0" err="1"/>
              <a:t>Naujumas</a:t>
            </a:r>
            <a:r>
              <a:rPr lang="en-US" dirty="0"/>
              <a:t> </a:t>
            </a:r>
            <a:r>
              <a:rPr lang="en-US" dirty="0" err="1"/>
              <a:t>klasifikujamas</a:t>
            </a:r>
            <a:r>
              <a:rPr lang="en-US" dirty="0"/>
              <a:t> į tris </a:t>
            </a:r>
            <a:r>
              <a:rPr lang="en-US" dirty="0" err="1"/>
              <a:t>grupes</a:t>
            </a:r>
            <a:r>
              <a:rPr lang="en-US" dirty="0"/>
              <a:t> </a:t>
            </a:r>
            <a:r>
              <a:rPr lang="en-US" dirty="0" err="1"/>
              <a:t>reikšmingumo</a:t>
            </a:r>
            <a:r>
              <a:rPr lang="en-US" dirty="0"/>
              <a:t> </a:t>
            </a:r>
            <a:r>
              <a:rPr lang="en-US" dirty="0" err="1"/>
              <a:t>didėjimo</a:t>
            </a:r>
            <a:r>
              <a:rPr lang="en-US" dirty="0"/>
              <a:t> </a:t>
            </a:r>
            <a:r>
              <a:rPr lang="en-US" dirty="0" err="1"/>
              <a:t>tvarka</a:t>
            </a:r>
            <a:r>
              <a:rPr lang="en-US" dirty="0"/>
              <a:t>.</a:t>
            </a:r>
          </a:p>
          <a:p>
            <a:r>
              <a:rPr lang="en-US" dirty="0"/>
              <a:t>Jei </a:t>
            </a:r>
            <a:r>
              <a:rPr lang="en-US" dirty="0" err="1"/>
              <a:t>projekto</a:t>
            </a:r>
            <a:r>
              <a:rPr lang="en-US" dirty="0"/>
              <a:t> </a:t>
            </a:r>
            <a:r>
              <a:rPr lang="en-US" dirty="0" err="1"/>
              <a:t>metu</a:t>
            </a:r>
            <a:r>
              <a:rPr lang="en-US" dirty="0"/>
              <a:t> </a:t>
            </a:r>
            <a:r>
              <a:rPr lang="en-US" dirty="0" err="1"/>
              <a:t>sukuriami</a:t>
            </a:r>
            <a:r>
              <a:rPr lang="en-US" dirty="0"/>
              <a:t> </a:t>
            </a:r>
            <a:r>
              <a:rPr lang="en-US" dirty="0" err="1"/>
              <a:t>keli</a:t>
            </a:r>
            <a:r>
              <a:rPr lang="en-US" dirty="0"/>
              <a:t> DI </a:t>
            </a:r>
            <a:r>
              <a:rPr lang="en-US" dirty="0" err="1"/>
              <a:t>sprendimai</a:t>
            </a:r>
            <a:r>
              <a:rPr lang="en-US" dirty="0"/>
              <a:t> </a:t>
            </a:r>
            <a:r>
              <a:rPr lang="en-US" dirty="0" err="1"/>
              <a:t>ir</a:t>
            </a:r>
            <a:r>
              <a:rPr lang="en-US" dirty="0"/>
              <a:t> (</a:t>
            </a:r>
            <a:r>
              <a:rPr lang="en-US" dirty="0" err="1"/>
              <a:t>arba</a:t>
            </a:r>
            <a:r>
              <a:rPr lang="en-US" dirty="0"/>
              <a:t>) </a:t>
            </a:r>
            <a:r>
              <a:rPr lang="en-US" dirty="0" err="1"/>
              <a:t>produktai</a:t>
            </a:r>
            <a:r>
              <a:rPr lang="en-US" dirty="0"/>
              <a:t>, </a:t>
            </a:r>
            <a:r>
              <a:rPr lang="en-US" dirty="0" err="1"/>
              <a:t>vertinant</a:t>
            </a:r>
            <a:r>
              <a:rPr lang="en-US" dirty="0"/>
              <a:t> </a:t>
            </a:r>
            <a:r>
              <a:rPr lang="en-US" dirty="0" err="1"/>
              <a:t>naujumo</a:t>
            </a:r>
            <a:r>
              <a:rPr lang="en-US" dirty="0"/>
              <a:t> </a:t>
            </a:r>
            <a:r>
              <a:rPr lang="en-US" dirty="0" err="1"/>
              <a:t>lygmenį</a:t>
            </a:r>
            <a:r>
              <a:rPr lang="en-US" dirty="0"/>
              <a:t>, </a:t>
            </a:r>
            <a:r>
              <a:rPr lang="en-US" dirty="0" err="1"/>
              <a:t>vienas</a:t>
            </a:r>
            <a:r>
              <a:rPr lang="en-US" dirty="0"/>
              <a:t> DI </a:t>
            </a:r>
            <a:r>
              <a:rPr lang="en-US" dirty="0" err="1"/>
              <a:t>produktas</a:t>
            </a:r>
            <a:r>
              <a:rPr lang="en-US" dirty="0"/>
              <a:t> </a:t>
            </a:r>
            <a:r>
              <a:rPr lang="en-US" dirty="0" err="1"/>
              <a:t>priskiriamas</a:t>
            </a:r>
            <a:r>
              <a:rPr lang="en-US" dirty="0"/>
              <a:t> tik </a:t>
            </a:r>
            <a:r>
              <a:rPr lang="en-US" dirty="0" err="1"/>
              <a:t>vienai</a:t>
            </a:r>
            <a:r>
              <a:rPr lang="en-US" dirty="0"/>
              <a:t> </a:t>
            </a:r>
            <a:r>
              <a:rPr lang="en-US" dirty="0" err="1"/>
              <a:t>naujumo</a:t>
            </a:r>
            <a:r>
              <a:rPr lang="en-US" dirty="0"/>
              <a:t> </a:t>
            </a:r>
            <a:r>
              <a:rPr lang="en-US" dirty="0" err="1"/>
              <a:t>grupei</a:t>
            </a:r>
            <a:r>
              <a:rPr lang="en-US" dirty="0"/>
              <a:t>.</a:t>
            </a:r>
            <a:endParaRPr lang="lt-LT" dirty="0"/>
          </a:p>
        </p:txBody>
      </p:sp>
      <p:sp>
        <p:nvSpPr>
          <p:cNvPr id="4" name="Skaidrės numerio vietos rezervavimo ženklas 3"/>
          <p:cNvSpPr>
            <a:spLocks noGrp="1"/>
          </p:cNvSpPr>
          <p:nvPr>
            <p:ph type="sldNum" sz="quarter" idx="5"/>
          </p:nvPr>
        </p:nvSpPr>
        <p:spPr/>
        <p:txBody>
          <a:bodyPr/>
          <a:lstStyle/>
          <a:p>
            <a:fld id="{0952EFD5-8BEB-482C-B536-A0A3135AC748}" type="slidenum">
              <a:rPr lang="lt-LT" smtClean="0"/>
              <a:t>17</a:t>
            </a:fld>
            <a:endParaRPr lang="lt-LT" dirty="0"/>
          </a:p>
        </p:txBody>
      </p:sp>
    </p:spTree>
    <p:extLst>
      <p:ext uri="{BB962C8B-B14F-4D97-AF65-F5344CB8AC3E}">
        <p14:creationId xmlns:p14="http://schemas.microsoft.com/office/powerpoint/2010/main" val="1012419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nSpc>
                <a:spcPct val="107000"/>
              </a:lnSpc>
              <a:spcAft>
                <a:spcPts val="758"/>
              </a:spcAft>
            </a:pPr>
            <a:endParaRPr lang="lt-LT" sz="17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19</a:t>
            </a:fld>
            <a:endParaRPr lang="en-LT"/>
          </a:p>
        </p:txBody>
      </p:sp>
    </p:spTree>
    <p:extLst>
      <p:ext uri="{BB962C8B-B14F-4D97-AF65-F5344CB8AC3E}">
        <p14:creationId xmlns:p14="http://schemas.microsoft.com/office/powerpoint/2010/main" val="2170291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BE84-B523-195B-AD41-A44B2B895D6C}"/>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58C0D661-6A05-0C69-1D52-961D154AA4EB}"/>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F0705872-7DD1-987F-45B2-22F69161EC6B}"/>
              </a:ext>
            </a:extLst>
          </p:cNvPr>
          <p:cNvSpPr>
            <a:spLocks noGrp="1"/>
          </p:cNvSpPr>
          <p:nvPr>
            <p:ph type="body" idx="1"/>
          </p:nvPr>
        </p:nvSpPr>
        <p:spPr/>
        <p:txBody>
          <a:bodyPr/>
          <a:lstStyle/>
          <a:p>
            <a:pPr>
              <a:lnSpc>
                <a:spcPct val="107000"/>
              </a:lnSpc>
              <a:spcAft>
                <a:spcPts val="758"/>
              </a:spcAft>
            </a:pPr>
            <a:endParaRPr lang="lt-LT" sz="17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kaidrės numerio vietos rezervavimo ženklas 3">
            <a:extLst>
              <a:ext uri="{FF2B5EF4-FFF2-40B4-BE49-F238E27FC236}">
                <a16:creationId xmlns:a16="http://schemas.microsoft.com/office/drawing/2014/main" id="{AC6A5157-060A-D956-A65F-694AE2E23505}"/>
              </a:ext>
            </a:extLst>
          </p:cNvPr>
          <p:cNvSpPr>
            <a:spLocks noGrp="1"/>
          </p:cNvSpPr>
          <p:nvPr>
            <p:ph type="sldNum" sz="quarter" idx="5"/>
          </p:nvPr>
        </p:nvSpPr>
        <p:spPr/>
        <p:txBody>
          <a:bodyPr/>
          <a:lstStyle/>
          <a:p>
            <a:fld id="{C846C219-D0CB-0346-AF46-782F1007A959}" type="slidenum">
              <a:rPr lang="en-LT" smtClean="0"/>
              <a:t>20</a:t>
            </a:fld>
            <a:endParaRPr lang="en-LT"/>
          </a:p>
        </p:txBody>
      </p:sp>
    </p:spTree>
    <p:extLst>
      <p:ext uri="{BB962C8B-B14F-4D97-AF65-F5344CB8AC3E}">
        <p14:creationId xmlns:p14="http://schemas.microsoft.com/office/powerpoint/2010/main" val="18025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a:t>
            </a:fld>
            <a:endParaRPr lang="en-LT"/>
          </a:p>
        </p:txBody>
      </p:sp>
    </p:spTree>
    <p:extLst>
      <p:ext uri="{BB962C8B-B14F-4D97-AF65-F5344CB8AC3E}">
        <p14:creationId xmlns:p14="http://schemas.microsoft.com/office/powerpoint/2010/main" val="1907966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nSpc>
                <a:spcPct val="107000"/>
              </a:lnSpc>
              <a:spcAft>
                <a:spcPts val="758"/>
              </a:spcAft>
            </a:pPr>
            <a:r>
              <a:rPr lang="en-US" sz="1700" kern="100" dirty="0">
                <a:latin typeface="Calibri" panose="020F0502020204030204" pitchFamily="34" charset="0"/>
                <a:ea typeface="Calibri" panose="020F0502020204030204" pitchFamily="34" charset="0"/>
                <a:cs typeface="Times New Roman" panose="02020603050405020304" pitchFamily="18" charset="0"/>
              </a:rPr>
              <a:t>Kartu </a:t>
            </a:r>
            <a:r>
              <a:rPr lang="en-US" sz="1700" kern="100" dirty="0" err="1">
                <a:latin typeface="Calibri" panose="020F0502020204030204" pitchFamily="34" charset="0"/>
                <a:ea typeface="Calibri" panose="020F0502020204030204" pitchFamily="34" charset="0"/>
                <a:cs typeface="Times New Roman" panose="02020603050405020304" pitchFamily="18" charset="0"/>
              </a:rPr>
              <a:t>su</a:t>
            </a:r>
            <a:r>
              <a:rPr lang="en-US" sz="1700" kern="100" dirty="0">
                <a:latin typeface="Calibri" panose="020F0502020204030204" pitchFamily="34" charset="0"/>
                <a:ea typeface="Calibri" panose="020F0502020204030204" pitchFamily="34" charset="0"/>
                <a:cs typeface="Times New Roman" panose="02020603050405020304" pitchFamily="18" charset="0"/>
              </a:rPr>
              <a:t> PĮP </a:t>
            </a:r>
            <a:r>
              <a:rPr lang="en-US" sz="1700" kern="100" dirty="0" err="1">
                <a:latin typeface="Calibri" panose="020F0502020204030204" pitchFamily="34" charset="0"/>
                <a:ea typeface="Calibri" panose="020F0502020204030204" pitchFamily="34" charset="0"/>
                <a:cs typeface="Times New Roman" panose="02020603050405020304" pitchFamily="18" charset="0"/>
              </a:rPr>
              <a:t>pareiškėjas</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turi</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pateikti</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atsakingo</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valdymo</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organo</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sprendimą</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akcininkų</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protokolas</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dėl</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projekto</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finasnavimo</a:t>
            </a:r>
            <a:r>
              <a:rPr lang="en-US" sz="1700" kern="100" dirty="0">
                <a:latin typeface="Calibri" panose="020F0502020204030204" pitchFamily="34" charset="0"/>
                <a:ea typeface="Calibri" panose="020F0502020204030204" pitchFamily="34" charset="0"/>
                <a:cs typeface="Times New Roman" panose="02020603050405020304" pitchFamily="18" charset="0"/>
              </a:rPr>
              <a:t>. Jame </a:t>
            </a:r>
            <a:r>
              <a:rPr lang="en-US" sz="1700" kern="100" dirty="0" err="1">
                <a:latin typeface="Calibri" panose="020F0502020204030204" pitchFamily="34" charset="0"/>
                <a:ea typeface="Calibri" panose="020F0502020204030204" pitchFamily="34" charset="0"/>
                <a:cs typeface="Times New Roman" panose="02020603050405020304" pitchFamily="18" charset="0"/>
              </a:rPr>
              <a:t>turi</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būti</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nurodyta</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numatoma</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skirti</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lėšų</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suma</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bei</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pagrįstas</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finansavimo</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err="1">
                <a:latin typeface="Calibri" panose="020F0502020204030204" pitchFamily="34" charset="0"/>
                <a:ea typeface="Calibri" panose="020F0502020204030204" pitchFamily="34" charset="0"/>
                <a:cs typeface="Times New Roman" panose="02020603050405020304" pitchFamily="18" charset="0"/>
              </a:rPr>
              <a:t>šaltinis</a:t>
            </a:r>
            <a:r>
              <a:rPr lang="en-US" sz="1700" kern="100" dirty="0">
                <a:latin typeface="Calibri" panose="020F0502020204030204" pitchFamily="34" charset="0"/>
                <a:ea typeface="Calibri" panose="020F0502020204030204" pitchFamily="34" charset="0"/>
                <a:cs typeface="Times New Roman" panose="02020603050405020304" pitchFamily="18" charset="0"/>
              </a:rPr>
              <a:t>.</a:t>
            </a:r>
            <a:endParaRPr lang="lt-LT" sz="17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kaidrės numerio vietos rezervavimo ženklas 3"/>
          <p:cNvSpPr>
            <a:spLocks noGrp="1"/>
          </p:cNvSpPr>
          <p:nvPr>
            <p:ph type="sldNum" sz="quarter" idx="10"/>
          </p:nvPr>
        </p:nvSpPr>
        <p:spPr/>
        <p:txBody>
          <a:bodyPr/>
          <a:lstStyle/>
          <a:p>
            <a:fld id="{79230CFA-805A-4FD3-B3A0-DAAA5993DA17}" type="slidenum">
              <a:rPr lang="en-US" noProof="0" smtClean="0"/>
              <a:t>22</a:t>
            </a:fld>
            <a:endParaRPr lang="en-US" noProof="0"/>
          </a:p>
        </p:txBody>
      </p:sp>
    </p:spTree>
    <p:extLst>
      <p:ext uri="{BB962C8B-B14F-4D97-AF65-F5344CB8AC3E}">
        <p14:creationId xmlns:p14="http://schemas.microsoft.com/office/powerpoint/2010/main" val="1414752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846C219-D0CB-0346-AF46-782F1007A959}" type="slidenum">
              <a:rPr lang="en-LT" smtClean="0"/>
              <a:t>23</a:t>
            </a:fld>
            <a:endParaRPr lang="en-LT"/>
          </a:p>
        </p:txBody>
      </p:sp>
    </p:spTree>
    <p:extLst>
      <p:ext uri="{BB962C8B-B14F-4D97-AF65-F5344CB8AC3E}">
        <p14:creationId xmlns:p14="http://schemas.microsoft.com/office/powerpoint/2010/main" val="29133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24</a:t>
            </a:fld>
            <a:endParaRPr lang="en-LT"/>
          </a:p>
        </p:txBody>
      </p:sp>
    </p:spTree>
    <p:extLst>
      <p:ext uri="{BB962C8B-B14F-4D97-AF65-F5344CB8AC3E}">
        <p14:creationId xmlns:p14="http://schemas.microsoft.com/office/powerpoint/2010/main" val="325759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846C219-D0CB-0346-AF46-782F1007A959}" type="slidenum">
              <a:rPr lang="en-LT" smtClean="0"/>
              <a:t>25</a:t>
            </a:fld>
            <a:endParaRPr lang="en-LT"/>
          </a:p>
        </p:txBody>
      </p:sp>
    </p:spTree>
    <p:extLst>
      <p:ext uri="{BB962C8B-B14F-4D97-AF65-F5344CB8AC3E}">
        <p14:creationId xmlns:p14="http://schemas.microsoft.com/office/powerpoint/2010/main" val="341994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F75DF-B53C-BBFC-3D7A-4871DABDCD1F}"/>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F4BCA217-6528-502B-81E3-D98BD201CA9E}"/>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F3C814DA-456E-F16C-A915-B0B4941C7C39}"/>
              </a:ext>
            </a:extLst>
          </p:cNvPr>
          <p:cNvSpPr>
            <a:spLocks noGrp="1"/>
          </p:cNvSpPr>
          <p:nvPr>
            <p:ph type="body" idx="1"/>
          </p:nvPr>
        </p:nvSpPr>
        <p:spPr/>
        <p:txBody>
          <a:bodyPr/>
          <a:lstStyle/>
          <a:p>
            <a:endParaRPr lang="en-US" dirty="0"/>
          </a:p>
        </p:txBody>
      </p:sp>
      <p:sp>
        <p:nvSpPr>
          <p:cNvPr id="4" name="Skaidrės numerio vietos rezervavimo ženklas 3">
            <a:extLst>
              <a:ext uri="{FF2B5EF4-FFF2-40B4-BE49-F238E27FC236}">
                <a16:creationId xmlns:a16="http://schemas.microsoft.com/office/drawing/2014/main" id="{433CA716-F6BC-9BDE-CF39-0F9B70C434E3}"/>
              </a:ext>
            </a:extLst>
          </p:cNvPr>
          <p:cNvSpPr>
            <a:spLocks noGrp="1"/>
          </p:cNvSpPr>
          <p:nvPr>
            <p:ph type="sldNum" sz="quarter" idx="5"/>
          </p:nvPr>
        </p:nvSpPr>
        <p:spPr/>
        <p:txBody>
          <a:bodyPr/>
          <a:lstStyle/>
          <a:p>
            <a:fld id="{C846C219-D0CB-0346-AF46-782F1007A959}" type="slidenum">
              <a:rPr lang="en-LT" smtClean="0"/>
              <a:t>26</a:t>
            </a:fld>
            <a:endParaRPr lang="en-LT"/>
          </a:p>
        </p:txBody>
      </p:sp>
    </p:spTree>
    <p:extLst>
      <p:ext uri="{BB962C8B-B14F-4D97-AF65-F5344CB8AC3E}">
        <p14:creationId xmlns:p14="http://schemas.microsoft.com/office/powerpoint/2010/main" val="993303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846C219-D0CB-0346-AF46-782F1007A959}" type="slidenum">
              <a:rPr lang="en-LT" smtClean="0"/>
              <a:t>27</a:t>
            </a:fld>
            <a:endParaRPr lang="en-LT"/>
          </a:p>
        </p:txBody>
      </p:sp>
    </p:spTree>
    <p:extLst>
      <p:ext uri="{BB962C8B-B14F-4D97-AF65-F5344CB8AC3E}">
        <p14:creationId xmlns:p14="http://schemas.microsoft.com/office/powerpoint/2010/main" val="1251481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C846C219-D0CB-0346-AF46-782F1007A959}" type="slidenum">
              <a:rPr lang="en-LT" smtClean="0"/>
              <a:t>28</a:t>
            </a:fld>
            <a:endParaRPr lang="en-LT"/>
          </a:p>
        </p:txBody>
      </p:sp>
    </p:spTree>
    <p:extLst>
      <p:ext uri="{BB962C8B-B14F-4D97-AF65-F5344CB8AC3E}">
        <p14:creationId xmlns:p14="http://schemas.microsoft.com/office/powerpoint/2010/main" val="2739914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29</a:t>
            </a:fld>
            <a:endParaRPr lang="en-LT"/>
          </a:p>
        </p:txBody>
      </p:sp>
    </p:spTree>
    <p:extLst>
      <p:ext uri="{BB962C8B-B14F-4D97-AF65-F5344CB8AC3E}">
        <p14:creationId xmlns:p14="http://schemas.microsoft.com/office/powerpoint/2010/main" val="279313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30</a:t>
            </a:fld>
            <a:endParaRPr lang="en-LT"/>
          </a:p>
        </p:txBody>
      </p:sp>
    </p:spTree>
    <p:extLst>
      <p:ext uri="{BB962C8B-B14F-4D97-AF65-F5344CB8AC3E}">
        <p14:creationId xmlns:p14="http://schemas.microsoft.com/office/powerpoint/2010/main" val="94998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a:t>2025 m. </a:t>
            </a:r>
            <a:r>
              <a:rPr lang="en-US" dirty="0" err="1"/>
              <a:t>lakpričio</a:t>
            </a:r>
            <a:r>
              <a:rPr lang="en-US" dirty="0"/>
              <a:t> 26 d. </a:t>
            </a:r>
            <a:r>
              <a:rPr lang="en-US" dirty="0" err="1"/>
              <a:t>buvo</a:t>
            </a:r>
            <a:r>
              <a:rPr lang="en-US" dirty="0"/>
              <a:t> </a:t>
            </a:r>
            <a:r>
              <a:rPr lang="en-US" dirty="0" err="1"/>
              <a:t>paskelbtas</a:t>
            </a:r>
            <a:r>
              <a:rPr lang="en-US" dirty="0"/>
              <a:t> </a:t>
            </a:r>
            <a:r>
              <a:rPr lang="en-US" dirty="0" err="1"/>
              <a:t>priemonės</a:t>
            </a:r>
            <a:r>
              <a:rPr lang="en-US" dirty="0"/>
              <a:t> “DI </a:t>
            </a:r>
            <a:r>
              <a:rPr lang="en-US" dirty="0" err="1"/>
              <a:t>sprendimų</a:t>
            </a:r>
            <a:r>
              <a:rPr lang="en-US" dirty="0"/>
              <a:t> </a:t>
            </a:r>
            <a:r>
              <a:rPr lang="en-US" dirty="0" err="1"/>
              <a:t>vystymas</a:t>
            </a:r>
            <a:r>
              <a:rPr lang="en-US" dirty="0"/>
              <a:t>” </a:t>
            </a:r>
            <a:r>
              <a:rPr lang="en-US" dirty="0" err="1"/>
              <a:t>kvietimas</a:t>
            </a:r>
            <a:r>
              <a:rPr lang="en-US" dirty="0"/>
              <a:t> </a:t>
            </a:r>
            <a:r>
              <a:rPr lang="en-US" dirty="0" err="1"/>
              <a:t>teikti</a:t>
            </a:r>
            <a:r>
              <a:rPr lang="en-US" dirty="0"/>
              <a:t> </a:t>
            </a:r>
            <a:r>
              <a:rPr lang="en-US" dirty="0" err="1"/>
              <a:t>paraiškas</a:t>
            </a:r>
            <a:r>
              <a:rPr lang="en-US" dirty="0"/>
              <a:t>. </a:t>
            </a:r>
            <a:r>
              <a:rPr lang="en-US" dirty="0" err="1"/>
              <a:t>Šios</a:t>
            </a:r>
            <a:r>
              <a:rPr lang="en-US" dirty="0"/>
              <a:t> </a:t>
            </a:r>
            <a:r>
              <a:rPr lang="en-US" dirty="0" err="1"/>
              <a:t>priemonės</a:t>
            </a:r>
            <a:r>
              <a:rPr lang="en-US" dirty="0"/>
              <a:t> </a:t>
            </a:r>
            <a:r>
              <a:rPr lang="en-US" dirty="0" err="1"/>
              <a:t>remiama</a:t>
            </a:r>
            <a:r>
              <a:rPr lang="en-US" dirty="0"/>
              <a:t> </a:t>
            </a:r>
            <a:r>
              <a:rPr lang="en-US" dirty="0" err="1"/>
              <a:t>veikla</a:t>
            </a:r>
            <a:r>
              <a:rPr lang="en-US" dirty="0"/>
              <a:t> – DI </a:t>
            </a:r>
            <a:r>
              <a:rPr lang="en-US" dirty="0" err="1"/>
              <a:t>produktų</a:t>
            </a:r>
            <a:r>
              <a:rPr lang="en-US" dirty="0"/>
              <a:t> </a:t>
            </a:r>
            <a:r>
              <a:rPr lang="en-US" dirty="0" err="1"/>
              <a:t>ir</a:t>
            </a:r>
            <a:r>
              <a:rPr lang="en-US" dirty="0"/>
              <a:t> (</a:t>
            </a:r>
            <a:r>
              <a:rPr lang="en-US" dirty="0" err="1"/>
              <a:t>ar</a:t>
            </a:r>
            <a:r>
              <a:rPr lang="en-US" dirty="0"/>
              <a:t>)</a:t>
            </a:r>
            <a:r>
              <a:rPr lang="en-US" dirty="0" err="1"/>
              <a:t>sprendimų</a:t>
            </a:r>
            <a:r>
              <a:rPr lang="en-US" dirty="0"/>
              <a:t> </a:t>
            </a:r>
            <a:r>
              <a:rPr lang="en-US" dirty="0" err="1"/>
              <a:t>vystymas</a:t>
            </a:r>
            <a:r>
              <a:rPr lang="en-US" dirty="0"/>
              <a:t>, </a:t>
            </a:r>
            <a:r>
              <a:rPr lang="en-US" dirty="0" err="1"/>
              <a:t>kurie</a:t>
            </a:r>
            <a:r>
              <a:rPr lang="en-US" dirty="0"/>
              <a:t> </a:t>
            </a:r>
            <a:r>
              <a:rPr lang="en-US" dirty="0" err="1"/>
              <a:t>tinka</a:t>
            </a:r>
            <a:r>
              <a:rPr lang="en-US" dirty="0"/>
              <a:t> ne tik </a:t>
            </a:r>
            <a:r>
              <a:rPr lang="en-US" dirty="0" err="1"/>
              <a:t>pareiškėjui</a:t>
            </a:r>
            <a:r>
              <a:rPr lang="en-US" dirty="0"/>
              <a:t>, bet </a:t>
            </a:r>
            <a:r>
              <a:rPr lang="en-US" dirty="0" err="1"/>
              <a:t>ir</a:t>
            </a:r>
            <a:r>
              <a:rPr lang="en-US" dirty="0"/>
              <a:t> </a:t>
            </a:r>
            <a:r>
              <a:rPr lang="en-US" dirty="0" err="1"/>
              <a:t>kitems</a:t>
            </a:r>
            <a:r>
              <a:rPr lang="en-US" dirty="0"/>
              <a:t> </a:t>
            </a:r>
            <a:r>
              <a:rPr lang="en-US" dirty="0" err="1"/>
              <a:t>galutiniams</a:t>
            </a:r>
            <a:r>
              <a:rPr lang="en-US" dirty="0"/>
              <a:t> </a:t>
            </a:r>
            <a:r>
              <a:rPr lang="en-US" dirty="0" err="1"/>
              <a:t>vartotojams</a:t>
            </a:r>
            <a:r>
              <a:rPr lang="en-US" dirty="0"/>
              <a:t> </a:t>
            </a:r>
            <a:r>
              <a:rPr lang="en-US" dirty="0" err="1"/>
              <a:t>rinkoje</a:t>
            </a:r>
            <a:r>
              <a:rPr lang="en-US" dirty="0"/>
              <a:t>.</a:t>
            </a:r>
          </a:p>
          <a:p>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3</a:t>
            </a:fld>
            <a:endParaRPr lang="en-LT"/>
          </a:p>
        </p:txBody>
      </p:sp>
    </p:spTree>
    <p:extLst>
      <p:ext uri="{BB962C8B-B14F-4D97-AF65-F5344CB8AC3E}">
        <p14:creationId xmlns:p14="http://schemas.microsoft.com/office/powerpoint/2010/main" val="576414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en-US" dirty="0" err="1"/>
              <a:t>Pateikimo</a:t>
            </a:r>
            <a:r>
              <a:rPr lang="en-US" dirty="0"/>
              <a:t> į </a:t>
            </a:r>
            <a:r>
              <a:rPr lang="en-US" dirty="0" err="1"/>
              <a:t>rinką</a:t>
            </a:r>
            <a:r>
              <a:rPr lang="en-US" dirty="0"/>
              <a:t> </a:t>
            </a:r>
            <a:r>
              <a:rPr lang="en-US" dirty="0" err="1"/>
              <a:t>apima</a:t>
            </a:r>
            <a:r>
              <a:rPr lang="en-US" dirty="0"/>
              <a:t> </a:t>
            </a:r>
            <a:r>
              <a:rPr lang="en-US" dirty="0" err="1"/>
              <a:t>veiklas</a:t>
            </a:r>
            <a:r>
              <a:rPr lang="en-US" dirty="0"/>
              <a:t>, </a:t>
            </a:r>
            <a:r>
              <a:rPr lang="en-US" dirty="0" err="1"/>
              <a:t>kurios</a:t>
            </a:r>
            <a:r>
              <a:rPr lang="en-US" dirty="0"/>
              <a:t> </a:t>
            </a:r>
            <a:r>
              <a:rPr lang="en-US" dirty="0" err="1"/>
              <a:t>būtinos</a:t>
            </a:r>
            <a:r>
              <a:rPr lang="en-US" dirty="0"/>
              <a:t> </a:t>
            </a:r>
            <a:r>
              <a:rPr lang="en-US" dirty="0" err="1"/>
              <a:t>norint</a:t>
            </a:r>
            <a:r>
              <a:rPr lang="en-US" dirty="0"/>
              <a:t> </a:t>
            </a:r>
            <a:r>
              <a:rPr lang="en-US" dirty="0" err="1"/>
              <a:t>parengti</a:t>
            </a:r>
            <a:r>
              <a:rPr lang="en-US" dirty="0"/>
              <a:t> DI </a:t>
            </a:r>
            <a:r>
              <a:rPr lang="en-US" dirty="0" err="1"/>
              <a:t>produktą</a:t>
            </a:r>
            <a:r>
              <a:rPr lang="en-US" dirty="0"/>
              <a:t> </a:t>
            </a:r>
            <a:r>
              <a:rPr lang="en-US" dirty="0" err="1"/>
              <a:t>ir</a:t>
            </a:r>
            <a:r>
              <a:rPr lang="en-US" dirty="0"/>
              <a:t> (</a:t>
            </a:r>
            <a:r>
              <a:rPr lang="en-US" dirty="0" err="1"/>
              <a:t>arba</a:t>
            </a:r>
            <a:r>
              <a:rPr lang="en-US" dirty="0"/>
              <a:t>) </a:t>
            </a:r>
            <a:r>
              <a:rPr lang="en-US" dirty="0" err="1"/>
              <a:t>sprendimą</a:t>
            </a:r>
            <a:r>
              <a:rPr lang="en-US" dirty="0"/>
              <a:t>  </a:t>
            </a:r>
            <a:r>
              <a:rPr lang="en-US" dirty="0" err="1"/>
              <a:t>pardavimui</a:t>
            </a:r>
            <a:r>
              <a:rPr lang="en-US" dirty="0"/>
              <a:t>.</a:t>
            </a:r>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4</a:t>
            </a:fld>
            <a:endParaRPr lang="en-LT"/>
          </a:p>
        </p:txBody>
      </p:sp>
    </p:spTree>
    <p:extLst>
      <p:ext uri="{BB962C8B-B14F-4D97-AF65-F5344CB8AC3E}">
        <p14:creationId xmlns:p14="http://schemas.microsoft.com/office/powerpoint/2010/main" val="178529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5</a:t>
            </a:fld>
            <a:endParaRPr lang="en-LT"/>
          </a:p>
        </p:txBody>
      </p:sp>
    </p:spTree>
    <p:extLst>
      <p:ext uri="{BB962C8B-B14F-4D97-AF65-F5344CB8AC3E}">
        <p14:creationId xmlns:p14="http://schemas.microsoft.com/office/powerpoint/2010/main" val="20103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6C219-D0CB-0346-AF46-782F1007A959}" type="slidenum">
              <a:rPr lang="en-LT" smtClean="0"/>
              <a:t>6</a:t>
            </a:fld>
            <a:endParaRPr lang="en-LT"/>
          </a:p>
        </p:txBody>
      </p:sp>
    </p:spTree>
    <p:extLst>
      <p:ext uri="{BB962C8B-B14F-4D97-AF65-F5344CB8AC3E}">
        <p14:creationId xmlns:p14="http://schemas.microsoft.com/office/powerpoint/2010/main" val="317461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7</a:t>
            </a:fld>
            <a:endParaRPr lang="en-LT"/>
          </a:p>
        </p:txBody>
      </p:sp>
    </p:spTree>
    <p:extLst>
      <p:ext uri="{BB962C8B-B14F-4D97-AF65-F5344CB8AC3E}">
        <p14:creationId xmlns:p14="http://schemas.microsoft.com/office/powerpoint/2010/main" val="381744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Projektų</a:t>
            </a:r>
            <a:r>
              <a:rPr lang="en-US" dirty="0"/>
              <a:t> </a:t>
            </a:r>
            <a:r>
              <a:rPr lang="en-US" dirty="0" err="1"/>
              <a:t>veiklų</a:t>
            </a:r>
            <a:r>
              <a:rPr lang="en-US" dirty="0"/>
              <a:t> </a:t>
            </a:r>
            <a:r>
              <a:rPr lang="en-US" dirty="0" err="1"/>
              <a:t>priskyrimo</a:t>
            </a:r>
            <a:r>
              <a:rPr lang="en-US" dirty="0"/>
              <a:t> </a:t>
            </a:r>
            <a:r>
              <a:rPr lang="en-US" dirty="0" err="1"/>
              <a:t>regionui</a:t>
            </a:r>
            <a:r>
              <a:rPr lang="en-US" dirty="0"/>
              <a:t> </a:t>
            </a:r>
            <a:r>
              <a:rPr lang="en-US" dirty="0" err="1"/>
              <a:t>vertinimas</a:t>
            </a:r>
            <a:r>
              <a:rPr lang="en-US" dirty="0"/>
              <a:t> </a:t>
            </a:r>
            <a:r>
              <a:rPr lang="en-US" dirty="0" err="1"/>
              <a:t>atliekamas</a:t>
            </a:r>
            <a:r>
              <a:rPr lang="en-US" dirty="0"/>
              <a:t> </a:t>
            </a:r>
            <a:r>
              <a:rPr lang="en-US" dirty="0" err="1"/>
              <a:t>vadovaujanti</a:t>
            </a:r>
            <a:r>
              <a:rPr lang="en-US" dirty="0"/>
              <a:t> </a:t>
            </a:r>
            <a:r>
              <a:rPr lang="en-US" dirty="0" err="1"/>
              <a:t>viešosios</a:t>
            </a:r>
            <a:r>
              <a:rPr lang="en-US" dirty="0"/>
              <a:t> </a:t>
            </a:r>
            <a:r>
              <a:rPr lang="en-US" dirty="0" err="1"/>
              <a:t>įstaigos</a:t>
            </a:r>
            <a:r>
              <a:rPr lang="en-US" dirty="0"/>
              <a:t> </a:t>
            </a:r>
            <a:r>
              <a:rPr lang="en-US" dirty="0" err="1"/>
              <a:t>Centrinės</a:t>
            </a:r>
            <a:r>
              <a:rPr lang="en-US" dirty="0"/>
              <a:t> </a:t>
            </a:r>
            <a:r>
              <a:rPr lang="en-US" dirty="0" err="1"/>
              <a:t>projektų</a:t>
            </a:r>
            <a:r>
              <a:rPr lang="en-US" dirty="0"/>
              <a:t> </a:t>
            </a:r>
            <a:r>
              <a:rPr lang="en-US" dirty="0" err="1"/>
              <a:t>valdymo</a:t>
            </a:r>
            <a:r>
              <a:rPr lang="en-US" dirty="0"/>
              <a:t> </a:t>
            </a:r>
            <a:r>
              <a:rPr lang="en-US" dirty="0" err="1"/>
              <a:t>agentūros</a:t>
            </a:r>
            <a:r>
              <a:rPr lang="en-US" dirty="0"/>
              <a:t> </a:t>
            </a:r>
            <a:r>
              <a:rPr lang="en-US" dirty="0" err="1"/>
              <a:t>direktoriaus</a:t>
            </a:r>
            <a:r>
              <a:rPr lang="en-US" dirty="0"/>
              <a:t> </a:t>
            </a:r>
            <a:r>
              <a:rPr lang="en-US" dirty="0" err="1"/>
              <a:t>patvirtintomis</a:t>
            </a:r>
            <a:r>
              <a:rPr lang="en-US" dirty="0"/>
              <a:t> </a:t>
            </a:r>
            <a:r>
              <a:rPr lang="en-US" dirty="0" err="1"/>
              <a:t>rekomendacijomis</a:t>
            </a:r>
            <a:r>
              <a:rPr lang="en-US" dirty="0"/>
              <a:t> </a:t>
            </a:r>
            <a:r>
              <a:rPr lang="en-US" dirty="0" err="1"/>
              <a:t>dėl</a:t>
            </a:r>
            <a:r>
              <a:rPr lang="en-US" dirty="0"/>
              <a:t> </a:t>
            </a:r>
            <a:r>
              <a:rPr lang="en-US" dirty="0" err="1"/>
              <a:t>projektų</a:t>
            </a:r>
            <a:r>
              <a:rPr lang="en-US" dirty="0"/>
              <a:t> </a:t>
            </a:r>
            <a:r>
              <a:rPr lang="en-US" dirty="0" err="1"/>
              <a:t>išlaidų</a:t>
            </a:r>
            <a:r>
              <a:rPr lang="en-US" dirty="0"/>
              <a:t> </a:t>
            </a:r>
            <a:r>
              <a:rPr lang="en-US" dirty="0" err="1"/>
              <a:t>atitikties</a:t>
            </a:r>
            <a:r>
              <a:rPr lang="en-US" dirty="0"/>
              <a:t> ES </a:t>
            </a:r>
            <a:r>
              <a:rPr lang="en-US" dirty="0" err="1"/>
              <a:t>fondų</a:t>
            </a:r>
            <a:r>
              <a:rPr lang="en-US" dirty="0"/>
              <a:t> </a:t>
            </a:r>
            <a:r>
              <a:rPr lang="en-US" dirty="0" err="1"/>
              <a:t>reikalavimams</a:t>
            </a:r>
            <a:endParaRPr lang="lt-LT" dirty="0"/>
          </a:p>
        </p:txBody>
      </p:sp>
      <p:sp>
        <p:nvSpPr>
          <p:cNvPr id="4" name="Slide Number Placeholder 3"/>
          <p:cNvSpPr>
            <a:spLocks noGrp="1"/>
          </p:cNvSpPr>
          <p:nvPr>
            <p:ph type="sldNum" sz="quarter" idx="5"/>
          </p:nvPr>
        </p:nvSpPr>
        <p:spPr/>
        <p:txBody>
          <a:bodyPr/>
          <a:lstStyle/>
          <a:p>
            <a:fld id="{C846C219-D0CB-0346-AF46-782F1007A959}" type="slidenum">
              <a:rPr lang="en-LT" smtClean="0"/>
              <a:t>8</a:t>
            </a:fld>
            <a:endParaRPr lang="en-LT"/>
          </a:p>
        </p:txBody>
      </p:sp>
    </p:spTree>
    <p:extLst>
      <p:ext uri="{BB962C8B-B14F-4D97-AF65-F5344CB8AC3E}">
        <p14:creationId xmlns:p14="http://schemas.microsoft.com/office/powerpoint/2010/main" val="183588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C846C219-D0CB-0346-AF46-782F1007A959}" type="slidenum">
              <a:rPr lang="en-LT" smtClean="0"/>
              <a:t>9</a:t>
            </a:fld>
            <a:endParaRPr lang="en-LT"/>
          </a:p>
        </p:txBody>
      </p:sp>
    </p:spTree>
    <p:extLst>
      <p:ext uri="{BB962C8B-B14F-4D97-AF65-F5344CB8AC3E}">
        <p14:creationId xmlns:p14="http://schemas.microsoft.com/office/powerpoint/2010/main" val="2583500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3.xml"/><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chart" Target="../charts/chart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7.xml"/><Relationship Id="rId1" Type="http://schemas.openxmlformats.org/officeDocument/2006/relationships/slideMaster" Target="../slideMasters/slideMaster1.xml"/><Relationship Id="rId4" Type="http://schemas.openxmlformats.org/officeDocument/2006/relationships/chart" Target="../charts/chart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0.xml"/><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2.xml"/><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4.xml"/><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hart" Target="../charts/chart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vadinimo skaidrė">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p:nvPicPr>
        <p:blipFill>
          <a:blip r:embed="rId3"/>
          <a:stretch>
            <a:fillRect/>
          </a:stretch>
        </p:blipFill>
        <p:spPr>
          <a:xfrm>
            <a:off x="8297694" y="1005855"/>
            <a:ext cx="3904034" cy="4880043"/>
          </a:xfrm>
          <a:prstGeom prst="rect">
            <a:avLst/>
          </a:prstGeom>
        </p:spPr>
      </p:pic>
      <p:pic>
        <p:nvPicPr>
          <p:cNvPr id="4" name="Picture 10">
            <a:extLst>
              <a:ext uri="{FF2B5EF4-FFF2-40B4-BE49-F238E27FC236}">
                <a16:creationId xmlns:a16="http://schemas.microsoft.com/office/drawing/2014/main" id="{ADC766D6-1760-0B22-A1C5-5CCE00D4026D}"/>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5" name="Picture 7">
            <a:extLst>
              <a:ext uri="{FF2B5EF4-FFF2-40B4-BE49-F238E27FC236}">
                <a16:creationId xmlns:a16="http://schemas.microsoft.com/office/drawing/2014/main" id="{9475DE60-EE7D-A43C-1A65-1789975DFC55}"/>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235424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bullet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68374-565B-0941-81B9-7CBAE2945087}"/>
              </a:ext>
            </a:extLst>
          </p:cNvPr>
          <p:cNvSpPr/>
          <p:nvPr/>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7854784" y="1805678"/>
            <a:ext cx="3615000" cy="3315331"/>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endParaRPr lang="en-GB" dirty="0"/>
          </a:p>
        </p:txBody>
      </p:sp>
      <p:sp>
        <p:nvSpPr>
          <p:cNvPr id="3" name="Rectangle 7">
            <a:extLst>
              <a:ext uri="{FF2B5EF4-FFF2-40B4-BE49-F238E27FC236}">
                <a16:creationId xmlns:a16="http://schemas.microsoft.com/office/drawing/2014/main" id="{B2A0F2F9-7AC5-5BF8-C00D-444A5E11A576}"/>
              </a:ext>
            </a:extLst>
          </p:cNvPr>
          <p:cNvSpPr/>
          <p:nvPr userDrawn="1"/>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4" name="Picture 6">
            <a:extLst>
              <a:ext uri="{FF2B5EF4-FFF2-40B4-BE49-F238E27FC236}">
                <a16:creationId xmlns:a16="http://schemas.microsoft.com/office/drawing/2014/main" id="{4722B0A3-8084-DC07-BBFC-355648466659}"/>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26534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CCE7-3107-EB4C-9FC6-80047657FFC7}"/>
              </a:ext>
            </a:extLst>
          </p:cNvPr>
          <p:cNvSpPr/>
          <p:nvPr/>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Lentelių</a:t>
            </a:r>
            <a:br>
              <a:rPr lang="en-GB" dirty="0"/>
            </a:br>
            <a:r>
              <a:rPr lang="en-GB" dirty="0" err="1"/>
              <a:t>dizainas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graphicFrame>
        <p:nvGraphicFramePr>
          <p:cNvPr id="3" name="Table 3">
            <a:extLst>
              <a:ext uri="{FF2B5EF4-FFF2-40B4-BE49-F238E27FC236}">
                <a16:creationId xmlns:a16="http://schemas.microsoft.com/office/drawing/2014/main" id="{BB32303E-C892-1A47-86FC-30EAE92B7901}"/>
              </a:ext>
            </a:extLst>
          </p:cNvPr>
          <p:cNvGraphicFramePr>
            <a:graphicFrameLocks noGrp="1"/>
          </p:cNvGraphicFramePr>
          <p:nvPr>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
        <p:nvSpPr>
          <p:cNvPr id="4" name="Rectangle 8">
            <a:extLst>
              <a:ext uri="{FF2B5EF4-FFF2-40B4-BE49-F238E27FC236}">
                <a16:creationId xmlns:a16="http://schemas.microsoft.com/office/drawing/2014/main" id="{B36424EB-5CE9-E830-01C5-409A416F24A1}"/>
              </a:ext>
            </a:extLst>
          </p:cNvPr>
          <p:cNvSpPr/>
          <p:nvPr userDrawn="1"/>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5" name="Picture 6">
            <a:extLst>
              <a:ext uri="{FF2B5EF4-FFF2-40B4-BE49-F238E27FC236}">
                <a16:creationId xmlns:a16="http://schemas.microsoft.com/office/drawing/2014/main" id="{225349A6-C1EC-AC5F-8F6E-D94B75892C9A}"/>
              </a:ext>
            </a:extLst>
          </p:cNvPr>
          <p:cNvPicPr>
            <a:picLocks noChangeAspect="1"/>
          </p:cNvPicPr>
          <p:nvPr userDrawn="1"/>
        </p:nvPicPr>
        <p:blipFill>
          <a:blip r:embed="rId2"/>
          <a:stretch>
            <a:fillRect/>
          </a:stretch>
        </p:blipFill>
        <p:spPr>
          <a:xfrm>
            <a:off x="408494" y="364935"/>
            <a:ext cx="313724" cy="395293"/>
          </a:xfrm>
          <a:prstGeom prst="rect">
            <a:avLst/>
          </a:prstGeom>
        </p:spPr>
      </p:pic>
      <p:graphicFrame>
        <p:nvGraphicFramePr>
          <p:cNvPr id="6" name="Table 3">
            <a:extLst>
              <a:ext uri="{FF2B5EF4-FFF2-40B4-BE49-F238E27FC236}">
                <a16:creationId xmlns:a16="http://schemas.microsoft.com/office/drawing/2014/main" id="{90BA3191-5A7D-68DE-94D8-9F6E36022941}"/>
              </a:ext>
            </a:extLst>
          </p:cNvPr>
          <p:cNvGraphicFramePr>
            <a:graphicFrameLocks noGrp="1"/>
          </p:cNvGraphicFramePr>
          <p:nvPr userDrawn="1">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Tree>
    <p:extLst>
      <p:ext uri="{BB962C8B-B14F-4D97-AF65-F5344CB8AC3E}">
        <p14:creationId xmlns:p14="http://schemas.microsoft.com/office/powerpoint/2010/main" val="97158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pic>
        <p:nvPicPr>
          <p:cNvPr id="8" name="Picture 7">
            <a:extLst>
              <a:ext uri="{FF2B5EF4-FFF2-40B4-BE49-F238E27FC236}">
                <a16:creationId xmlns:a16="http://schemas.microsoft.com/office/drawing/2014/main" id="{EB25FC2F-8608-E94C-ADBD-A880E7B7DADF}"/>
              </a:ext>
            </a:extLst>
          </p:cNvPr>
          <p:cNvPicPr>
            <a:picLocks noChangeAspect="1"/>
          </p:cNvPicPr>
          <p:nvPr/>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3" name="Picture 7">
            <a:extLst>
              <a:ext uri="{FF2B5EF4-FFF2-40B4-BE49-F238E27FC236}">
                <a16:creationId xmlns:a16="http://schemas.microsoft.com/office/drawing/2014/main" id="{F78A33AA-C155-C9BD-A16E-E3A21EFC41EB}"/>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4" name="Picture 8">
            <a:extLst>
              <a:ext uri="{FF2B5EF4-FFF2-40B4-BE49-F238E27FC236}">
                <a16:creationId xmlns:a16="http://schemas.microsoft.com/office/drawing/2014/main" id="{23023B0B-B291-2B1E-79CF-E1714286007B}"/>
              </a:ext>
            </a:extLst>
          </p:cNvPr>
          <p:cNvPicPr>
            <a:picLocks noChangeAspect="1"/>
          </p:cNvPicPr>
          <p:nvPr userDrawn="1"/>
        </p:nvPicPr>
        <p:blipFill>
          <a:blip r:embed="rId3"/>
          <a:stretch>
            <a:fillRect/>
          </a:stretch>
        </p:blipFill>
        <p:spPr>
          <a:xfrm>
            <a:off x="408494" y="358014"/>
            <a:ext cx="313725" cy="395293"/>
          </a:xfrm>
          <a:prstGeom prst="rect">
            <a:avLst/>
          </a:prstGeom>
        </p:spPr>
      </p:pic>
    </p:spTree>
    <p:extLst>
      <p:ext uri="{BB962C8B-B14F-4D97-AF65-F5344CB8AC3E}">
        <p14:creationId xmlns:p14="http://schemas.microsoft.com/office/powerpoint/2010/main" val="2259917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pic>
        <p:nvPicPr>
          <p:cNvPr id="3" name="Picture 6">
            <a:extLst>
              <a:ext uri="{FF2B5EF4-FFF2-40B4-BE49-F238E27FC236}">
                <a16:creationId xmlns:a16="http://schemas.microsoft.com/office/drawing/2014/main" id="{B3BA13A1-32FC-7C68-E480-3291C5EC7E99}"/>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52399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itstics dar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3" name="Picture 2">
            <a:extLst>
              <a:ext uri="{FF2B5EF4-FFF2-40B4-BE49-F238E27FC236}">
                <a16:creationId xmlns:a16="http://schemas.microsoft.com/office/drawing/2014/main" id="{D459A23B-0F27-3044-927F-E0ED558C84A2}"/>
              </a:ext>
            </a:extLst>
          </p:cNvPr>
          <p:cNvPicPr>
            <a:picLocks noChangeAspect="1"/>
          </p:cNvPicPr>
          <p:nvPr/>
        </p:nvPicPr>
        <p:blipFill>
          <a:blip r:embed="rId3"/>
          <a:stretch>
            <a:fillRect/>
          </a:stretch>
        </p:blipFill>
        <p:spPr>
          <a:xfrm>
            <a:off x="-2570486" y="1964537"/>
            <a:ext cx="5060587" cy="733210"/>
          </a:xfrm>
          <a:prstGeom prst="rect">
            <a:avLst/>
          </a:prstGeom>
        </p:spPr>
      </p:pic>
      <p:pic>
        <p:nvPicPr>
          <p:cNvPr id="12" name="Picture 11">
            <a:extLst>
              <a:ext uri="{FF2B5EF4-FFF2-40B4-BE49-F238E27FC236}">
                <a16:creationId xmlns:a16="http://schemas.microsoft.com/office/drawing/2014/main" id="{A4E4DADB-04DF-8347-B6E7-7E8A658FF149}"/>
              </a:ext>
            </a:extLst>
          </p:cNvPr>
          <p:cNvPicPr>
            <a:picLocks noChangeAspect="1"/>
          </p:cNvPicPr>
          <p:nvPr/>
        </p:nvPicPr>
        <p:blipFill>
          <a:blip r:embed="rId3"/>
          <a:stretch>
            <a:fillRect/>
          </a:stretch>
        </p:blipFill>
        <p:spPr>
          <a:xfrm>
            <a:off x="-3866724" y="3027082"/>
            <a:ext cx="5060587" cy="733210"/>
          </a:xfrm>
          <a:prstGeom prst="rect">
            <a:avLst/>
          </a:prstGeom>
        </p:spPr>
      </p:pic>
      <p:pic>
        <p:nvPicPr>
          <p:cNvPr id="14" name="Picture 13">
            <a:extLst>
              <a:ext uri="{FF2B5EF4-FFF2-40B4-BE49-F238E27FC236}">
                <a16:creationId xmlns:a16="http://schemas.microsoft.com/office/drawing/2014/main" id="{9E547A0B-0083-1E44-A9DB-38B0BEBEDEE2}"/>
              </a:ext>
            </a:extLst>
          </p:cNvPr>
          <p:cNvPicPr>
            <a:picLocks noChangeAspect="1"/>
          </p:cNvPicPr>
          <p:nvPr/>
        </p:nvPicPr>
        <p:blipFill>
          <a:blip r:embed="rId3"/>
          <a:stretch>
            <a:fillRect/>
          </a:stretch>
        </p:blipFill>
        <p:spPr>
          <a:xfrm>
            <a:off x="-2289133" y="4041556"/>
            <a:ext cx="5060587" cy="733210"/>
          </a:xfrm>
          <a:prstGeom prst="rect">
            <a:avLst/>
          </a:prstGeom>
        </p:spPr>
      </p:pic>
      <p:pic>
        <p:nvPicPr>
          <p:cNvPr id="16" name="Picture 15">
            <a:extLst>
              <a:ext uri="{FF2B5EF4-FFF2-40B4-BE49-F238E27FC236}">
                <a16:creationId xmlns:a16="http://schemas.microsoft.com/office/drawing/2014/main" id="{18C83D74-3F5D-B442-AF71-763671140D1D}"/>
              </a:ext>
            </a:extLst>
          </p:cNvPr>
          <p:cNvPicPr>
            <a:picLocks noChangeAspect="1"/>
          </p:cNvPicPr>
          <p:nvPr/>
        </p:nvPicPr>
        <p:blipFill>
          <a:blip r:embed="rId3"/>
          <a:stretch>
            <a:fillRect/>
          </a:stretch>
        </p:blipFill>
        <p:spPr>
          <a:xfrm>
            <a:off x="-3394451" y="5056706"/>
            <a:ext cx="5060587" cy="733210"/>
          </a:xfrm>
          <a:prstGeom prst="rect">
            <a:avLst/>
          </a:prstGeom>
        </p:spPr>
      </p:pic>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78%</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33%</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82%</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54%</a:t>
            </a:r>
            <a:endParaRPr lang="en-LT" dirty="0"/>
          </a:p>
        </p:txBody>
      </p:sp>
      <p:pic>
        <p:nvPicPr>
          <p:cNvPr id="4" name="Picture 8">
            <a:extLst>
              <a:ext uri="{FF2B5EF4-FFF2-40B4-BE49-F238E27FC236}">
                <a16:creationId xmlns:a16="http://schemas.microsoft.com/office/drawing/2014/main" id="{34D026BC-9290-2BB7-1423-762AC2B744CC}"/>
              </a:ext>
            </a:extLst>
          </p:cNvPr>
          <p:cNvPicPr>
            <a:picLocks noChangeAspect="1"/>
          </p:cNvPicPr>
          <p:nvPr userDrawn="1"/>
        </p:nvPicPr>
        <p:blipFill>
          <a:blip r:embed="rId2"/>
          <a:stretch>
            <a:fillRect/>
          </a:stretch>
        </p:blipFill>
        <p:spPr>
          <a:xfrm>
            <a:off x="408494" y="358014"/>
            <a:ext cx="313725" cy="395293"/>
          </a:xfrm>
          <a:prstGeom prst="rect">
            <a:avLst/>
          </a:prstGeom>
        </p:spPr>
      </p:pic>
      <p:pic>
        <p:nvPicPr>
          <p:cNvPr id="5" name="Picture 2">
            <a:extLst>
              <a:ext uri="{FF2B5EF4-FFF2-40B4-BE49-F238E27FC236}">
                <a16:creationId xmlns:a16="http://schemas.microsoft.com/office/drawing/2014/main" id="{1CE248A9-2D8D-7EC0-1BB4-89778AD12D4A}"/>
              </a:ext>
            </a:extLst>
          </p:cNvPr>
          <p:cNvPicPr>
            <a:picLocks noChangeAspect="1"/>
          </p:cNvPicPr>
          <p:nvPr userDrawn="1"/>
        </p:nvPicPr>
        <p:blipFill>
          <a:blip r:embed="rId3"/>
          <a:stretch>
            <a:fillRect/>
          </a:stretch>
        </p:blipFill>
        <p:spPr>
          <a:xfrm>
            <a:off x="-2570486" y="1964537"/>
            <a:ext cx="5060587" cy="733210"/>
          </a:xfrm>
          <a:prstGeom prst="rect">
            <a:avLst/>
          </a:prstGeom>
        </p:spPr>
      </p:pic>
      <p:pic>
        <p:nvPicPr>
          <p:cNvPr id="6" name="Picture 11">
            <a:extLst>
              <a:ext uri="{FF2B5EF4-FFF2-40B4-BE49-F238E27FC236}">
                <a16:creationId xmlns:a16="http://schemas.microsoft.com/office/drawing/2014/main" id="{2A808868-9516-410E-980D-678794548F7B}"/>
              </a:ext>
            </a:extLst>
          </p:cNvPr>
          <p:cNvPicPr>
            <a:picLocks noChangeAspect="1"/>
          </p:cNvPicPr>
          <p:nvPr userDrawn="1"/>
        </p:nvPicPr>
        <p:blipFill>
          <a:blip r:embed="rId3"/>
          <a:stretch>
            <a:fillRect/>
          </a:stretch>
        </p:blipFill>
        <p:spPr>
          <a:xfrm>
            <a:off x="-3866724" y="3027082"/>
            <a:ext cx="5060587" cy="733210"/>
          </a:xfrm>
          <a:prstGeom prst="rect">
            <a:avLst/>
          </a:prstGeom>
        </p:spPr>
      </p:pic>
      <p:pic>
        <p:nvPicPr>
          <p:cNvPr id="7" name="Picture 13">
            <a:extLst>
              <a:ext uri="{FF2B5EF4-FFF2-40B4-BE49-F238E27FC236}">
                <a16:creationId xmlns:a16="http://schemas.microsoft.com/office/drawing/2014/main" id="{315E4A94-D223-0776-D778-AD64DCBD7FBD}"/>
              </a:ext>
            </a:extLst>
          </p:cNvPr>
          <p:cNvPicPr>
            <a:picLocks noChangeAspect="1"/>
          </p:cNvPicPr>
          <p:nvPr userDrawn="1"/>
        </p:nvPicPr>
        <p:blipFill>
          <a:blip r:embed="rId3"/>
          <a:stretch>
            <a:fillRect/>
          </a:stretch>
        </p:blipFill>
        <p:spPr>
          <a:xfrm>
            <a:off x="-2289133" y="4041556"/>
            <a:ext cx="5060587" cy="733210"/>
          </a:xfrm>
          <a:prstGeom prst="rect">
            <a:avLst/>
          </a:prstGeom>
        </p:spPr>
      </p:pic>
      <p:pic>
        <p:nvPicPr>
          <p:cNvPr id="8" name="Picture 15">
            <a:extLst>
              <a:ext uri="{FF2B5EF4-FFF2-40B4-BE49-F238E27FC236}">
                <a16:creationId xmlns:a16="http://schemas.microsoft.com/office/drawing/2014/main" id="{6B0D8C73-7A63-ECD6-0391-FC9E3CF33FCE}"/>
              </a:ext>
            </a:extLst>
          </p:cNvPr>
          <p:cNvPicPr>
            <a:picLocks noChangeAspect="1"/>
          </p:cNvPicPr>
          <p:nvPr userDrawn="1"/>
        </p:nvPicPr>
        <p:blipFill>
          <a:blip r:embed="rId3"/>
          <a:stretch>
            <a:fillRect/>
          </a:stretch>
        </p:blipFill>
        <p:spPr>
          <a:xfrm>
            <a:off x="-3394451" y="5056706"/>
            <a:ext cx="5060587" cy="733210"/>
          </a:xfrm>
          <a:prstGeom prst="rect">
            <a:avLst/>
          </a:prstGeom>
        </p:spPr>
      </p:pic>
      <p:sp>
        <p:nvSpPr>
          <p:cNvPr id="11" name="Title 1">
            <a:extLst>
              <a:ext uri="{FF2B5EF4-FFF2-40B4-BE49-F238E27FC236}">
                <a16:creationId xmlns:a16="http://schemas.microsoft.com/office/drawing/2014/main" id="{726B223A-50CB-EA31-AB4C-F6ABC98C7FFB}"/>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78%</a:t>
            </a:r>
            <a:endParaRPr lang="en-LT" dirty="0"/>
          </a:p>
        </p:txBody>
      </p:sp>
      <p:sp>
        <p:nvSpPr>
          <p:cNvPr id="13" name="Title 1">
            <a:extLst>
              <a:ext uri="{FF2B5EF4-FFF2-40B4-BE49-F238E27FC236}">
                <a16:creationId xmlns:a16="http://schemas.microsoft.com/office/drawing/2014/main" id="{DA667CE3-5C93-826E-FF74-185D5161CE4A}"/>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33%</a:t>
            </a:r>
            <a:endParaRPr lang="en-LT" dirty="0"/>
          </a:p>
        </p:txBody>
      </p:sp>
      <p:sp>
        <p:nvSpPr>
          <p:cNvPr id="15" name="Title 1">
            <a:extLst>
              <a:ext uri="{FF2B5EF4-FFF2-40B4-BE49-F238E27FC236}">
                <a16:creationId xmlns:a16="http://schemas.microsoft.com/office/drawing/2014/main" id="{BDC1D699-DCE4-5EA8-D8CC-F77E086EAD59}"/>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82%</a:t>
            </a:r>
            <a:endParaRPr lang="en-LT" dirty="0"/>
          </a:p>
        </p:txBody>
      </p:sp>
      <p:sp>
        <p:nvSpPr>
          <p:cNvPr id="17" name="Title 1">
            <a:extLst>
              <a:ext uri="{FF2B5EF4-FFF2-40B4-BE49-F238E27FC236}">
                <a16:creationId xmlns:a16="http://schemas.microsoft.com/office/drawing/2014/main" id="{00B2C296-D8F9-70CB-EA72-343C70466CC7}"/>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54%</a:t>
            </a:r>
            <a:endParaRPr lang="en-LT" dirty="0"/>
          </a:p>
        </p:txBody>
      </p:sp>
    </p:spTree>
    <p:extLst>
      <p:ext uri="{BB962C8B-B14F-4D97-AF65-F5344CB8AC3E}">
        <p14:creationId xmlns:p14="http://schemas.microsoft.com/office/powerpoint/2010/main" val="2001181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itstics dark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3" name="Picture 8">
            <a:extLst>
              <a:ext uri="{FF2B5EF4-FFF2-40B4-BE49-F238E27FC236}">
                <a16:creationId xmlns:a16="http://schemas.microsoft.com/office/drawing/2014/main" id="{12716BB0-3AF9-47C2-DE7D-C49086EE7726}"/>
              </a:ext>
            </a:extLst>
          </p:cNvPr>
          <p:cNvPicPr>
            <a:picLocks noChangeAspect="1"/>
          </p:cNvPicPr>
          <p:nvPr userDrawn="1"/>
        </p:nvPicPr>
        <p:blipFill>
          <a:blip r:embed="rId2"/>
          <a:stretch>
            <a:fillRect/>
          </a:stretch>
        </p:blipFill>
        <p:spPr>
          <a:xfrm>
            <a:off x="408494" y="358014"/>
            <a:ext cx="313725" cy="395293"/>
          </a:xfrm>
          <a:prstGeom prst="rect">
            <a:avLst/>
          </a:prstGeom>
        </p:spPr>
      </p:pic>
    </p:spTree>
    <p:extLst>
      <p:ext uri="{BB962C8B-B14F-4D97-AF65-F5344CB8AC3E}">
        <p14:creationId xmlns:p14="http://schemas.microsoft.com/office/powerpoint/2010/main" val="2201618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itstics b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78%</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33%</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82%</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54%</a:t>
            </a:r>
            <a:endParaRPr lang="en-LT" dirty="0">
              <a:solidFill>
                <a:srgbClr val="302757"/>
              </a:solidFill>
            </a:endParaRP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p:nvPicPr>
        <p:blipFill>
          <a:blip r:embed="rId2"/>
          <a:stretch>
            <a:fillRect/>
          </a:stretch>
        </p:blipFill>
        <p:spPr>
          <a:xfrm>
            <a:off x="408494" y="364935"/>
            <a:ext cx="313724" cy="395293"/>
          </a:xfrm>
          <a:prstGeom prst="rect">
            <a:avLst/>
          </a:prstGeom>
        </p:spPr>
      </p:pic>
      <p:pic>
        <p:nvPicPr>
          <p:cNvPr id="19" name="Picture 18">
            <a:extLst>
              <a:ext uri="{FF2B5EF4-FFF2-40B4-BE49-F238E27FC236}">
                <a16:creationId xmlns:a16="http://schemas.microsoft.com/office/drawing/2014/main" id="{458E4654-267A-0C4B-8536-5CD689F6A436}"/>
              </a:ext>
            </a:extLst>
          </p:cNvPr>
          <p:cNvPicPr>
            <a:picLocks noChangeAspect="1"/>
          </p:cNvPicPr>
          <p:nvPr/>
        </p:nvPicPr>
        <p:blipFill>
          <a:blip r:embed="rId3"/>
          <a:stretch>
            <a:fillRect/>
          </a:stretch>
        </p:blipFill>
        <p:spPr>
          <a:xfrm>
            <a:off x="-1815711" y="1956590"/>
            <a:ext cx="4305812" cy="733210"/>
          </a:xfrm>
          <a:prstGeom prst="rect">
            <a:avLst/>
          </a:prstGeom>
        </p:spPr>
      </p:pic>
      <p:pic>
        <p:nvPicPr>
          <p:cNvPr id="21" name="Picture 20">
            <a:extLst>
              <a:ext uri="{FF2B5EF4-FFF2-40B4-BE49-F238E27FC236}">
                <a16:creationId xmlns:a16="http://schemas.microsoft.com/office/drawing/2014/main" id="{616EDD63-23B3-2542-A84B-7700E8DEA745}"/>
              </a:ext>
            </a:extLst>
          </p:cNvPr>
          <p:cNvPicPr>
            <a:picLocks noChangeAspect="1"/>
          </p:cNvPicPr>
          <p:nvPr/>
        </p:nvPicPr>
        <p:blipFill>
          <a:blip r:embed="rId3"/>
          <a:stretch>
            <a:fillRect/>
          </a:stretch>
        </p:blipFill>
        <p:spPr>
          <a:xfrm>
            <a:off x="-3111949" y="3031019"/>
            <a:ext cx="4305812" cy="733210"/>
          </a:xfrm>
          <a:prstGeom prst="rect">
            <a:avLst/>
          </a:prstGeom>
        </p:spPr>
      </p:pic>
      <p:pic>
        <p:nvPicPr>
          <p:cNvPr id="30" name="Picture 29">
            <a:extLst>
              <a:ext uri="{FF2B5EF4-FFF2-40B4-BE49-F238E27FC236}">
                <a16:creationId xmlns:a16="http://schemas.microsoft.com/office/drawing/2014/main" id="{835A72E4-ECB6-D945-9FC5-77FC78722086}"/>
              </a:ext>
            </a:extLst>
          </p:cNvPr>
          <p:cNvPicPr>
            <a:picLocks noChangeAspect="1"/>
          </p:cNvPicPr>
          <p:nvPr/>
        </p:nvPicPr>
        <p:blipFill>
          <a:blip r:embed="rId3"/>
          <a:stretch>
            <a:fillRect/>
          </a:stretch>
        </p:blipFill>
        <p:spPr>
          <a:xfrm>
            <a:off x="-1534358" y="4041556"/>
            <a:ext cx="4305812" cy="733210"/>
          </a:xfrm>
          <a:prstGeom prst="rect">
            <a:avLst/>
          </a:prstGeom>
        </p:spPr>
      </p:pic>
      <p:pic>
        <p:nvPicPr>
          <p:cNvPr id="31" name="Picture 30">
            <a:extLst>
              <a:ext uri="{FF2B5EF4-FFF2-40B4-BE49-F238E27FC236}">
                <a16:creationId xmlns:a16="http://schemas.microsoft.com/office/drawing/2014/main" id="{0D50DF02-4458-C84A-A9AC-EB3436EAE0EF}"/>
              </a:ext>
            </a:extLst>
          </p:cNvPr>
          <p:cNvPicPr>
            <a:picLocks noChangeAspect="1"/>
          </p:cNvPicPr>
          <p:nvPr/>
        </p:nvPicPr>
        <p:blipFill>
          <a:blip r:embed="rId3"/>
          <a:stretch>
            <a:fillRect/>
          </a:stretch>
        </p:blipFill>
        <p:spPr>
          <a:xfrm>
            <a:off x="-2640192" y="5056706"/>
            <a:ext cx="4305812" cy="733210"/>
          </a:xfrm>
          <a:prstGeom prst="rect">
            <a:avLst/>
          </a:prstGeom>
        </p:spPr>
      </p:pic>
      <p:sp>
        <p:nvSpPr>
          <p:cNvPr id="3" name="Title 1">
            <a:extLst>
              <a:ext uri="{FF2B5EF4-FFF2-40B4-BE49-F238E27FC236}">
                <a16:creationId xmlns:a16="http://schemas.microsoft.com/office/drawing/2014/main" id="{3A470A03-4690-2335-CB40-4A4445F3249F}"/>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78%</a:t>
            </a:r>
            <a:endParaRPr lang="en-LT" dirty="0">
              <a:solidFill>
                <a:srgbClr val="302757"/>
              </a:solidFill>
            </a:endParaRPr>
          </a:p>
        </p:txBody>
      </p:sp>
      <p:sp>
        <p:nvSpPr>
          <p:cNvPr id="4" name="Title 1">
            <a:extLst>
              <a:ext uri="{FF2B5EF4-FFF2-40B4-BE49-F238E27FC236}">
                <a16:creationId xmlns:a16="http://schemas.microsoft.com/office/drawing/2014/main" id="{3AFC43FE-6E48-5E5C-AC62-CFA0C8D20017}"/>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33%</a:t>
            </a:r>
            <a:endParaRPr lang="en-LT" dirty="0">
              <a:solidFill>
                <a:srgbClr val="302757"/>
              </a:solidFill>
            </a:endParaRPr>
          </a:p>
        </p:txBody>
      </p:sp>
      <p:sp>
        <p:nvSpPr>
          <p:cNvPr id="5" name="Title 1">
            <a:extLst>
              <a:ext uri="{FF2B5EF4-FFF2-40B4-BE49-F238E27FC236}">
                <a16:creationId xmlns:a16="http://schemas.microsoft.com/office/drawing/2014/main" id="{CC26F4A7-672F-7548-AFAC-1904680140A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82%</a:t>
            </a:r>
            <a:endParaRPr lang="en-LT" dirty="0">
              <a:solidFill>
                <a:srgbClr val="302757"/>
              </a:solidFill>
            </a:endParaRPr>
          </a:p>
        </p:txBody>
      </p:sp>
      <p:sp>
        <p:nvSpPr>
          <p:cNvPr id="6" name="Title 1">
            <a:extLst>
              <a:ext uri="{FF2B5EF4-FFF2-40B4-BE49-F238E27FC236}">
                <a16:creationId xmlns:a16="http://schemas.microsoft.com/office/drawing/2014/main" id="{4425A00C-FAE5-1195-347C-34DEB264681B}"/>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54%</a:t>
            </a:r>
            <a:endParaRPr lang="en-LT" dirty="0">
              <a:solidFill>
                <a:srgbClr val="302757"/>
              </a:solidFill>
            </a:endParaRPr>
          </a:p>
        </p:txBody>
      </p:sp>
      <p:pic>
        <p:nvPicPr>
          <p:cNvPr id="7" name="Picture 17">
            <a:extLst>
              <a:ext uri="{FF2B5EF4-FFF2-40B4-BE49-F238E27FC236}">
                <a16:creationId xmlns:a16="http://schemas.microsoft.com/office/drawing/2014/main" id="{C5994033-571E-D28D-D79E-CCBF91F7DF83}"/>
              </a:ext>
            </a:extLst>
          </p:cNvPr>
          <p:cNvPicPr>
            <a:picLocks noChangeAspect="1"/>
          </p:cNvPicPr>
          <p:nvPr userDrawn="1"/>
        </p:nvPicPr>
        <p:blipFill>
          <a:blip r:embed="rId2"/>
          <a:stretch>
            <a:fillRect/>
          </a:stretch>
        </p:blipFill>
        <p:spPr>
          <a:xfrm>
            <a:off x="408494" y="364935"/>
            <a:ext cx="313724" cy="395293"/>
          </a:xfrm>
          <a:prstGeom prst="rect">
            <a:avLst/>
          </a:prstGeom>
        </p:spPr>
      </p:pic>
      <p:pic>
        <p:nvPicPr>
          <p:cNvPr id="8" name="Picture 18">
            <a:extLst>
              <a:ext uri="{FF2B5EF4-FFF2-40B4-BE49-F238E27FC236}">
                <a16:creationId xmlns:a16="http://schemas.microsoft.com/office/drawing/2014/main" id="{129830AC-C09D-E6FD-AB18-676D14B92C74}"/>
              </a:ext>
            </a:extLst>
          </p:cNvPr>
          <p:cNvPicPr>
            <a:picLocks noChangeAspect="1"/>
          </p:cNvPicPr>
          <p:nvPr userDrawn="1"/>
        </p:nvPicPr>
        <p:blipFill>
          <a:blip r:embed="rId3"/>
          <a:stretch>
            <a:fillRect/>
          </a:stretch>
        </p:blipFill>
        <p:spPr>
          <a:xfrm>
            <a:off x="-1815711" y="1956590"/>
            <a:ext cx="4305812" cy="733210"/>
          </a:xfrm>
          <a:prstGeom prst="rect">
            <a:avLst/>
          </a:prstGeom>
        </p:spPr>
      </p:pic>
      <p:pic>
        <p:nvPicPr>
          <p:cNvPr id="9" name="Picture 20">
            <a:extLst>
              <a:ext uri="{FF2B5EF4-FFF2-40B4-BE49-F238E27FC236}">
                <a16:creationId xmlns:a16="http://schemas.microsoft.com/office/drawing/2014/main" id="{38E24FA1-D9F1-B81A-C508-B3506FB54575}"/>
              </a:ext>
            </a:extLst>
          </p:cNvPr>
          <p:cNvPicPr>
            <a:picLocks noChangeAspect="1"/>
          </p:cNvPicPr>
          <p:nvPr userDrawn="1"/>
        </p:nvPicPr>
        <p:blipFill>
          <a:blip r:embed="rId3"/>
          <a:stretch>
            <a:fillRect/>
          </a:stretch>
        </p:blipFill>
        <p:spPr>
          <a:xfrm>
            <a:off x="-3111949" y="3031019"/>
            <a:ext cx="4305812" cy="733210"/>
          </a:xfrm>
          <a:prstGeom prst="rect">
            <a:avLst/>
          </a:prstGeom>
        </p:spPr>
      </p:pic>
      <p:pic>
        <p:nvPicPr>
          <p:cNvPr id="11" name="Picture 29">
            <a:extLst>
              <a:ext uri="{FF2B5EF4-FFF2-40B4-BE49-F238E27FC236}">
                <a16:creationId xmlns:a16="http://schemas.microsoft.com/office/drawing/2014/main" id="{9417F094-8DEC-ECF2-0ABA-89A0A367EDEF}"/>
              </a:ext>
            </a:extLst>
          </p:cNvPr>
          <p:cNvPicPr>
            <a:picLocks noChangeAspect="1"/>
          </p:cNvPicPr>
          <p:nvPr userDrawn="1"/>
        </p:nvPicPr>
        <p:blipFill>
          <a:blip r:embed="rId3"/>
          <a:stretch>
            <a:fillRect/>
          </a:stretch>
        </p:blipFill>
        <p:spPr>
          <a:xfrm>
            <a:off x="-1534358" y="4041556"/>
            <a:ext cx="4305812" cy="733210"/>
          </a:xfrm>
          <a:prstGeom prst="rect">
            <a:avLst/>
          </a:prstGeom>
        </p:spPr>
      </p:pic>
      <p:pic>
        <p:nvPicPr>
          <p:cNvPr id="12" name="Picture 30">
            <a:extLst>
              <a:ext uri="{FF2B5EF4-FFF2-40B4-BE49-F238E27FC236}">
                <a16:creationId xmlns:a16="http://schemas.microsoft.com/office/drawing/2014/main" id="{5FD300AE-205C-193D-BAF3-DF0D86E2B169}"/>
              </a:ext>
            </a:extLst>
          </p:cNvPr>
          <p:cNvPicPr>
            <a:picLocks noChangeAspect="1"/>
          </p:cNvPicPr>
          <p:nvPr userDrawn="1"/>
        </p:nvPicPr>
        <p:blipFill>
          <a:blip r:embed="rId3"/>
          <a:stretch>
            <a:fillRect/>
          </a:stretch>
        </p:blipFill>
        <p:spPr>
          <a:xfrm>
            <a:off x="-2640192" y="5056706"/>
            <a:ext cx="4305812" cy="733210"/>
          </a:xfrm>
          <a:prstGeom prst="rect">
            <a:avLst/>
          </a:prstGeom>
        </p:spPr>
      </p:pic>
    </p:spTree>
    <p:extLst>
      <p:ext uri="{BB962C8B-B14F-4D97-AF65-F5344CB8AC3E}">
        <p14:creationId xmlns:p14="http://schemas.microsoft.com/office/powerpoint/2010/main" val="11171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p:nvPicPr>
        <p:blipFill>
          <a:blip r:embed="rId2"/>
          <a:stretch>
            <a:fillRect/>
          </a:stretch>
        </p:blipFill>
        <p:spPr>
          <a:xfrm>
            <a:off x="408494" y="364935"/>
            <a:ext cx="313724" cy="395293"/>
          </a:xfrm>
          <a:prstGeom prst="rect">
            <a:avLst/>
          </a:prstGeom>
        </p:spPr>
      </p:pic>
      <p:pic>
        <p:nvPicPr>
          <p:cNvPr id="3" name="Picture 17">
            <a:extLst>
              <a:ext uri="{FF2B5EF4-FFF2-40B4-BE49-F238E27FC236}">
                <a16:creationId xmlns:a16="http://schemas.microsoft.com/office/drawing/2014/main" id="{6CA3F250-29E8-6C85-EB37-FF5007666AD3}"/>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532525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itstics dark-circl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10%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40%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graphicFrame>
        <p:nvGraphicFramePr>
          <p:cNvPr id="4" name="Chart 3">
            <a:extLst>
              <a:ext uri="{FF2B5EF4-FFF2-40B4-BE49-F238E27FC236}">
                <a16:creationId xmlns:a16="http://schemas.microsoft.com/office/drawing/2014/main" id="{8AAEB978-A201-1E44-B111-2BFE76D3E234}"/>
              </a:ext>
            </a:extLst>
          </p:cNvPr>
          <p:cNvGraphicFramePr/>
          <p:nvPr>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pic>
        <p:nvPicPr>
          <p:cNvPr id="3" name="Picture 8">
            <a:extLst>
              <a:ext uri="{FF2B5EF4-FFF2-40B4-BE49-F238E27FC236}">
                <a16:creationId xmlns:a16="http://schemas.microsoft.com/office/drawing/2014/main" id="{3F1BFBAE-A099-EFD8-85FB-CB38927A18D1}"/>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5" name="Title 1">
            <a:extLst>
              <a:ext uri="{FF2B5EF4-FFF2-40B4-BE49-F238E27FC236}">
                <a16:creationId xmlns:a16="http://schemas.microsoft.com/office/drawing/2014/main" id="{29A6C15B-B18C-6E54-4D79-A5A8E7106E95}"/>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10%</a:t>
            </a:r>
            <a:endParaRPr lang="en-LT" dirty="0"/>
          </a:p>
        </p:txBody>
      </p:sp>
      <p:sp>
        <p:nvSpPr>
          <p:cNvPr id="6" name="Title 1">
            <a:extLst>
              <a:ext uri="{FF2B5EF4-FFF2-40B4-BE49-F238E27FC236}">
                <a16:creationId xmlns:a16="http://schemas.microsoft.com/office/drawing/2014/main" id="{02FE68F5-6FD3-DCCC-3BCA-03AB78002887}"/>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40%</a:t>
            </a:r>
            <a:endParaRPr lang="en-LT" dirty="0"/>
          </a:p>
        </p:txBody>
      </p:sp>
      <p:sp>
        <p:nvSpPr>
          <p:cNvPr id="7" name="Title 1">
            <a:extLst>
              <a:ext uri="{FF2B5EF4-FFF2-40B4-BE49-F238E27FC236}">
                <a16:creationId xmlns:a16="http://schemas.microsoft.com/office/drawing/2014/main" id="{E087EB72-F822-4951-99A1-C373138D7FAF}"/>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sp>
        <p:nvSpPr>
          <p:cNvPr id="8" name="Title 1">
            <a:extLst>
              <a:ext uri="{FF2B5EF4-FFF2-40B4-BE49-F238E27FC236}">
                <a16:creationId xmlns:a16="http://schemas.microsoft.com/office/drawing/2014/main" id="{7A943BC2-AAED-0526-2415-B10DE1133815}"/>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graphicFrame>
        <p:nvGraphicFramePr>
          <p:cNvPr id="11" name="Chart 3">
            <a:extLst>
              <a:ext uri="{FF2B5EF4-FFF2-40B4-BE49-F238E27FC236}">
                <a16:creationId xmlns:a16="http://schemas.microsoft.com/office/drawing/2014/main" id="{C2E01D9F-15F7-6FE1-8107-9C73477B45E4}"/>
              </a:ext>
            </a:extLst>
          </p:cNvPr>
          <p:cNvGraphicFramePr/>
          <p:nvPr userDrawn="1">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FCD80B20-D0A4-3DE5-4B3D-9688BD5C0DB9}"/>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3" name="Title 1">
            <a:extLst>
              <a:ext uri="{FF2B5EF4-FFF2-40B4-BE49-F238E27FC236}">
                <a16:creationId xmlns:a16="http://schemas.microsoft.com/office/drawing/2014/main" id="{84104053-FB24-8FAB-BD55-A8464DA4FE3B}"/>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4" name="Title 1">
            <a:extLst>
              <a:ext uri="{FF2B5EF4-FFF2-40B4-BE49-F238E27FC236}">
                <a16:creationId xmlns:a16="http://schemas.microsoft.com/office/drawing/2014/main" id="{C26396FF-4D52-E1A8-2320-EB9486C096A2}"/>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5" name="Title 1">
            <a:extLst>
              <a:ext uri="{FF2B5EF4-FFF2-40B4-BE49-F238E27FC236}">
                <a16:creationId xmlns:a16="http://schemas.microsoft.com/office/drawing/2014/main" id="{DDB6CBAE-615F-7AEF-E68C-285131D77A4E}"/>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Tree>
    <p:extLst>
      <p:ext uri="{BB962C8B-B14F-4D97-AF65-F5344CB8AC3E}">
        <p14:creationId xmlns:p14="http://schemas.microsoft.com/office/powerpoint/2010/main" val="2921072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itstics dark-circle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17" name="Title 1">
            <a:extLst>
              <a:ext uri="{FF2B5EF4-FFF2-40B4-BE49-F238E27FC236}">
                <a16:creationId xmlns:a16="http://schemas.microsoft.com/office/drawing/2014/main" id="{BB0F89A9-7F8E-814F-8AD4-ED4479EE6193}"/>
              </a:ext>
            </a:extLst>
          </p:cNvPr>
          <p:cNvSpPr txBox="1">
            <a:spLocks/>
          </p:cNvSpPr>
          <p:nvPr/>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pic>
        <p:nvPicPr>
          <p:cNvPr id="3" name="Picture 8">
            <a:extLst>
              <a:ext uri="{FF2B5EF4-FFF2-40B4-BE49-F238E27FC236}">
                <a16:creationId xmlns:a16="http://schemas.microsoft.com/office/drawing/2014/main" id="{9C4F4F31-C4D1-457F-64D3-41E969EB0C94}"/>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4" name="Title 1">
            <a:extLst>
              <a:ext uri="{FF2B5EF4-FFF2-40B4-BE49-F238E27FC236}">
                <a16:creationId xmlns:a16="http://schemas.microsoft.com/office/drawing/2014/main" id="{D04953BC-DFDB-DDAB-720D-A4338A34236D}"/>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Tree>
    <p:extLst>
      <p:ext uri="{BB962C8B-B14F-4D97-AF65-F5344CB8AC3E}">
        <p14:creationId xmlns:p14="http://schemas.microsoft.com/office/powerpoint/2010/main" val="587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346FE7-C62E-ED40-B43F-053932ECBB02}"/>
              </a:ext>
            </a:extLst>
          </p:cNvPr>
          <p:cNvSpPr/>
          <p:nvPr/>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rgbClr val="302757"/>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rgbClr val="3027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6" name="Picture 5">
            <a:extLst>
              <a:ext uri="{FF2B5EF4-FFF2-40B4-BE49-F238E27FC236}">
                <a16:creationId xmlns:a16="http://schemas.microsoft.com/office/drawing/2014/main" id="{9F310B33-EF63-C141-A456-07D3E964D58A}"/>
              </a:ext>
            </a:extLst>
          </p:cNvPr>
          <p:cNvPicPr>
            <a:picLocks noChangeAspect="1"/>
          </p:cNvPicPr>
          <p:nvPr/>
        </p:nvPicPr>
        <p:blipFill>
          <a:blip r:embed="rId2"/>
          <a:stretch>
            <a:fillRect/>
          </a:stretch>
        </p:blipFill>
        <p:spPr>
          <a:xfrm>
            <a:off x="520159" y="5573950"/>
            <a:ext cx="2056476" cy="849414"/>
          </a:xfrm>
          <a:prstGeom prst="rect">
            <a:avLst/>
          </a:prstGeom>
        </p:spPr>
      </p:pic>
      <p:pic>
        <p:nvPicPr>
          <p:cNvPr id="7" name="Picture 6">
            <a:extLst>
              <a:ext uri="{FF2B5EF4-FFF2-40B4-BE49-F238E27FC236}">
                <a16:creationId xmlns:a16="http://schemas.microsoft.com/office/drawing/2014/main" id="{55EFD01E-45EA-604A-81A2-297660C667A8}"/>
              </a:ext>
            </a:extLst>
          </p:cNvPr>
          <p:cNvPicPr>
            <a:picLocks noChangeAspect="1"/>
          </p:cNvPicPr>
          <p:nvPr/>
        </p:nvPicPr>
        <p:blipFill>
          <a:blip r:embed="rId3"/>
          <a:stretch>
            <a:fillRect/>
          </a:stretch>
        </p:blipFill>
        <p:spPr>
          <a:xfrm>
            <a:off x="7335581" y="996283"/>
            <a:ext cx="3917577" cy="4867101"/>
          </a:xfrm>
          <a:prstGeom prst="rect">
            <a:avLst/>
          </a:prstGeom>
        </p:spPr>
      </p:pic>
      <p:sp>
        <p:nvSpPr>
          <p:cNvPr id="4" name="Rectangle 8">
            <a:extLst>
              <a:ext uri="{FF2B5EF4-FFF2-40B4-BE49-F238E27FC236}">
                <a16:creationId xmlns:a16="http://schemas.microsoft.com/office/drawing/2014/main" id="{BB9AF933-B9DA-34EA-2E5E-5B9C7643F1BF}"/>
              </a:ext>
            </a:extLst>
          </p:cNvPr>
          <p:cNvSpPr/>
          <p:nvPr userDrawn="1"/>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5" name="Picture 5">
            <a:extLst>
              <a:ext uri="{FF2B5EF4-FFF2-40B4-BE49-F238E27FC236}">
                <a16:creationId xmlns:a16="http://schemas.microsoft.com/office/drawing/2014/main" id="{0F3C5FB1-9A1A-403C-3DE4-5F489B85DCEB}"/>
              </a:ext>
            </a:extLst>
          </p:cNvPr>
          <p:cNvPicPr>
            <a:picLocks noChangeAspect="1"/>
          </p:cNvPicPr>
          <p:nvPr userDrawn="1"/>
        </p:nvPicPr>
        <p:blipFill>
          <a:blip r:embed="rId2"/>
          <a:stretch>
            <a:fillRect/>
          </a:stretch>
        </p:blipFill>
        <p:spPr>
          <a:xfrm>
            <a:off x="520159" y="5573950"/>
            <a:ext cx="2056476" cy="849414"/>
          </a:xfrm>
          <a:prstGeom prst="rect">
            <a:avLst/>
          </a:prstGeom>
        </p:spPr>
      </p:pic>
      <p:pic>
        <p:nvPicPr>
          <p:cNvPr id="8" name="Picture 6">
            <a:extLst>
              <a:ext uri="{FF2B5EF4-FFF2-40B4-BE49-F238E27FC236}">
                <a16:creationId xmlns:a16="http://schemas.microsoft.com/office/drawing/2014/main" id="{91BC3748-5F7C-DB78-435C-7BF705B26F23}"/>
              </a:ext>
            </a:extLst>
          </p:cNvPr>
          <p:cNvPicPr>
            <a:picLocks noChangeAspect="1"/>
          </p:cNvPicPr>
          <p:nvPr userDrawn="1"/>
        </p:nvPicPr>
        <p:blipFill>
          <a:blip r:embed="rId3"/>
          <a:stretch>
            <a:fillRect/>
          </a:stretch>
        </p:blipFill>
        <p:spPr>
          <a:xfrm>
            <a:off x="7335581" y="996283"/>
            <a:ext cx="3917577" cy="4867101"/>
          </a:xfrm>
          <a:prstGeom prst="rect">
            <a:avLst/>
          </a:prstGeom>
        </p:spPr>
      </p:pic>
    </p:spTree>
    <p:extLst>
      <p:ext uri="{BB962C8B-B14F-4D97-AF65-F5344CB8AC3E}">
        <p14:creationId xmlns:p14="http://schemas.microsoft.com/office/powerpoint/2010/main" val="284814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itstics bright-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10%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40%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graphicFrame>
        <p:nvGraphicFramePr>
          <p:cNvPr id="4" name="Chart 3">
            <a:extLst>
              <a:ext uri="{FF2B5EF4-FFF2-40B4-BE49-F238E27FC236}">
                <a16:creationId xmlns:a16="http://schemas.microsoft.com/office/drawing/2014/main" id="{8AAEB978-A201-1E44-B111-2BFE76D3E234}"/>
              </a:ext>
            </a:extLst>
          </p:cNvPr>
          <p:cNvGraphicFramePr/>
          <p:nvPr>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p:nvPicPr>
        <p:blipFill>
          <a:blip r:embed="rId3"/>
          <a:stretch>
            <a:fillRect/>
          </a:stretch>
        </p:blipFill>
        <p:spPr>
          <a:xfrm>
            <a:off x="408494" y="364935"/>
            <a:ext cx="313724" cy="395293"/>
          </a:xfrm>
          <a:prstGeom prst="rect">
            <a:avLst/>
          </a:prstGeom>
        </p:spPr>
      </p:pic>
      <p:sp>
        <p:nvSpPr>
          <p:cNvPr id="3" name="Title 1">
            <a:extLst>
              <a:ext uri="{FF2B5EF4-FFF2-40B4-BE49-F238E27FC236}">
                <a16:creationId xmlns:a16="http://schemas.microsoft.com/office/drawing/2014/main" id="{DE79B7AE-41EB-07EB-6289-2A3E79A8BC02}"/>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10%</a:t>
            </a:r>
            <a:endParaRPr lang="en-LT" dirty="0">
              <a:solidFill>
                <a:srgbClr val="302757"/>
              </a:solidFill>
            </a:endParaRPr>
          </a:p>
        </p:txBody>
      </p:sp>
      <p:sp>
        <p:nvSpPr>
          <p:cNvPr id="5" name="Title 1">
            <a:extLst>
              <a:ext uri="{FF2B5EF4-FFF2-40B4-BE49-F238E27FC236}">
                <a16:creationId xmlns:a16="http://schemas.microsoft.com/office/drawing/2014/main" id="{CD9BA379-E0EA-5966-B02B-5F2CA3FE93E6}"/>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40%</a:t>
            </a:r>
            <a:endParaRPr lang="en-LT" dirty="0">
              <a:solidFill>
                <a:srgbClr val="302757"/>
              </a:solidFill>
            </a:endParaRPr>
          </a:p>
        </p:txBody>
      </p:sp>
      <p:sp>
        <p:nvSpPr>
          <p:cNvPr id="6" name="Title 1">
            <a:extLst>
              <a:ext uri="{FF2B5EF4-FFF2-40B4-BE49-F238E27FC236}">
                <a16:creationId xmlns:a16="http://schemas.microsoft.com/office/drawing/2014/main" id="{9AFF03A5-F11D-2EEC-19BA-9CF55BB641ED}"/>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sp>
        <p:nvSpPr>
          <p:cNvPr id="7" name="Title 1">
            <a:extLst>
              <a:ext uri="{FF2B5EF4-FFF2-40B4-BE49-F238E27FC236}">
                <a16:creationId xmlns:a16="http://schemas.microsoft.com/office/drawing/2014/main" id="{D4088126-E58A-ABDB-A8DE-6034DAE236A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graphicFrame>
        <p:nvGraphicFramePr>
          <p:cNvPr id="8" name="Chart 3">
            <a:extLst>
              <a:ext uri="{FF2B5EF4-FFF2-40B4-BE49-F238E27FC236}">
                <a16:creationId xmlns:a16="http://schemas.microsoft.com/office/drawing/2014/main" id="{40C06B8B-1067-4BCF-592C-D7BCD1E85D69}"/>
              </a:ext>
            </a:extLst>
          </p:cNvPr>
          <p:cNvGraphicFramePr/>
          <p:nvPr userDrawn="1">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E2158274-F031-0959-1812-8A0B6349D1CB}"/>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1" name="Title 1">
            <a:extLst>
              <a:ext uri="{FF2B5EF4-FFF2-40B4-BE49-F238E27FC236}">
                <a16:creationId xmlns:a16="http://schemas.microsoft.com/office/drawing/2014/main" id="{C6451BEF-7ACC-1CCC-83AD-3CDD73293569}"/>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2" name="Title 1">
            <a:extLst>
              <a:ext uri="{FF2B5EF4-FFF2-40B4-BE49-F238E27FC236}">
                <a16:creationId xmlns:a16="http://schemas.microsoft.com/office/drawing/2014/main" id="{D5B24E6A-62B2-6CF4-038E-B9E8250D7F30}"/>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3" name="Title 1">
            <a:extLst>
              <a:ext uri="{FF2B5EF4-FFF2-40B4-BE49-F238E27FC236}">
                <a16:creationId xmlns:a16="http://schemas.microsoft.com/office/drawing/2014/main" id="{E80D4D28-33B2-B5CD-3588-1FA846B56694}"/>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pic>
        <p:nvPicPr>
          <p:cNvPr id="14" name="Picture 24">
            <a:extLst>
              <a:ext uri="{FF2B5EF4-FFF2-40B4-BE49-F238E27FC236}">
                <a16:creationId xmlns:a16="http://schemas.microsoft.com/office/drawing/2014/main" id="{58D53A9C-0014-D780-FA99-3F9393764B8B}"/>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314856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p:nvPicPr>
        <p:blipFill>
          <a:blip r:embed="rId2"/>
          <a:stretch>
            <a:fillRect/>
          </a:stretch>
        </p:blipFill>
        <p:spPr>
          <a:xfrm>
            <a:off x="408494" y="364935"/>
            <a:ext cx="313724" cy="395293"/>
          </a:xfrm>
          <a:prstGeom prst="rect">
            <a:avLst/>
          </a:prstGeom>
        </p:spPr>
      </p:pic>
      <p:pic>
        <p:nvPicPr>
          <p:cNvPr id="3" name="Picture 24">
            <a:extLst>
              <a:ext uri="{FF2B5EF4-FFF2-40B4-BE49-F238E27FC236}">
                <a16:creationId xmlns:a16="http://schemas.microsoft.com/office/drawing/2014/main" id="{FD9FF173-2B4B-DDBB-ADCE-665A785E413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650043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atistics dark-columns">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graphicFrame>
        <p:nvGraphicFramePr>
          <p:cNvPr id="7" name="Chart 6">
            <a:extLst>
              <a:ext uri="{FF2B5EF4-FFF2-40B4-BE49-F238E27FC236}">
                <a16:creationId xmlns:a16="http://schemas.microsoft.com/office/drawing/2014/main" id="{2AD45C9C-EF72-EA46-AEB6-A8416426AE51}"/>
              </a:ext>
            </a:extLst>
          </p:cNvPr>
          <p:cNvGraphicFramePr/>
          <p:nvPr>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8">
            <a:extLst>
              <a:ext uri="{FF2B5EF4-FFF2-40B4-BE49-F238E27FC236}">
                <a16:creationId xmlns:a16="http://schemas.microsoft.com/office/drawing/2014/main" id="{6BADECF0-18D6-5133-9C10-76A83BF6540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4" name="Title 1">
            <a:extLst>
              <a:ext uri="{FF2B5EF4-FFF2-40B4-BE49-F238E27FC236}">
                <a16:creationId xmlns:a16="http://schemas.microsoft.com/office/drawing/2014/main" id="{B9260D73-9370-3163-BEBF-325A5EF64235}"/>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20%</a:t>
            </a:r>
            <a:endParaRPr lang="en-LT" dirty="0"/>
          </a:p>
        </p:txBody>
      </p:sp>
      <p:sp>
        <p:nvSpPr>
          <p:cNvPr id="5" name="Title 1">
            <a:extLst>
              <a:ext uri="{FF2B5EF4-FFF2-40B4-BE49-F238E27FC236}">
                <a16:creationId xmlns:a16="http://schemas.microsoft.com/office/drawing/2014/main" id="{268BA472-8DFE-6D16-E1BD-ACF24B5FB4EC}"/>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30%</a:t>
            </a:r>
            <a:endParaRPr lang="en-LT" dirty="0"/>
          </a:p>
        </p:txBody>
      </p:sp>
      <p:sp>
        <p:nvSpPr>
          <p:cNvPr id="6" name="Title 1">
            <a:extLst>
              <a:ext uri="{FF2B5EF4-FFF2-40B4-BE49-F238E27FC236}">
                <a16:creationId xmlns:a16="http://schemas.microsoft.com/office/drawing/2014/main" id="{F9BF5874-D811-1C1E-F88F-C0F6F1F29C4A}"/>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sp>
        <p:nvSpPr>
          <p:cNvPr id="8" name="Title 1">
            <a:extLst>
              <a:ext uri="{FF2B5EF4-FFF2-40B4-BE49-F238E27FC236}">
                <a16:creationId xmlns:a16="http://schemas.microsoft.com/office/drawing/2014/main" id="{8EF7A02D-77FA-B361-D22B-5D9E2AD92A1F}"/>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graphicFrame>
        <p:nvGraphicFramePr>
          <p:cNvPr id="11" name="Chart 6">
            <a:extLst>
              <a:ext uri="{FF2B5EF4-FFF2-40B4-BE49-F238E27FC236}">
                <a16:creationId xmlns:a16="http://schemas.microsoft.com/office/drawing/2014/main" id="{0E5114A0-AECF-59C4-0B25-50C4BD3BEA3F}"/>
              </a:ext>
            </a:extLst>
          </p:cNvPr>
          <p:cNvGraphicFramePr/>
          <p:nvPr userDrawn="1">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9655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atistics dark-columns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3" name="Picture 8">
            <a:extLst>
              <a:ext uri="{FF2B5EF4-FFF2-40B4-BE49-F238E27FC236}">
                <a16:creationId xmlns:a16="http://schemas.microsoft.com/office/drawing/2014/main" id="{87B8A698-0A17-2C91-4643-E491000CF90E}"/>
              </a:ext>
            </a:extLst>
          </p:cNvPr>
          <p:cNvPicPr>
            <a:picLocks noChangeAspect="1"/>
          </p:cNvPicPr>
          <p:nvPr userDrawn="1"/>
        </p:nvPicPr>
        <p:blipFill>
          <a:blip r:embed="rId2"/>
          <a:stretch>
            <a:fillRect/>
          </a:stretch>
        </p:blipFill>
        <p:spPr>
          <a:xfrm>
            <a:off x="408494" y="358014"/>
            <a:ext cx="313725" cy="395293"/>
          </a:xfrm>
          <a:prstGeom prst="rect">
            <a:avLst/>
          </a:prstGeom>
        </p:spPr>
      </p:pic>
    </p:spTree>
    <p:extLst>
      <p:ext uri="{BB962C8B-B14F-4D97-AF65-F5344CB8AC3E}">
        <p14:creationId xmlns:p14="http://schemas.microsoft.com/office/powerpoint/2010/main" val="3595449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atistics bright-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graphicFrame>
        <p:nvGraphicFramePr>
          <p:cNvPr id="7" name="Chart 6">
            <a:extLst>
              <a:ext uri="{FF2B5EF4-FFF2-40B4-BE49-F238E27FC236}">
                <a16:creationId xmlns:a16="http://schemas.microsoft.com/office/drawing/2014/main" id="{2AD45C9C-EF72-EA46-AEB6-A8416426AE51}"/>
              </a:ext>
            </a:extLst>
          </p:cNvPr>
          <p:cNvGraphicFramePr/>
          <p:nvPr>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D836F99-D1F4-EA43-BB41-6ACFE926C462}"/>
              </a:ext>
            </a:extLst>
          </p:cNvPr>
          <p:cNvPicPr>
            <a:picLocks noChangeAspect="1"/>
          </p:cNvPicPr>
          <p:nvPr/>
        </p:nvPicPr>
        <p:blipFill>
          <a:blip r:embed="rId3"/>
          <a:stretch>
            <a:fillRect/>
          </a:stretch>
        </p:blipFill>
        <p:spPr>
          <a:xfrm>
            <a:off x="408494" y="364935"/>
            <a:ext cx="313724" cy="395293"/>
          </a:xfrm>
          <a:prstGeom prst="rect">
            <a:avLst/>
          </a:prstGeom>
        </p:spPr>
      </p:pic>
      <p:sp>
        <p:nvSpPr>
          <p:cNvPr id="3" name="Title 1">
            <a:extLst>
              <a:ext uri="{FF2B5EF4-FFF2-40B4-BE49-F238E27FC236}">
                <a16:creationId xmlns:a16="http://schemas.microsoft.com/office/drawing/2014/main" id="{0EB59F1F-4F35-BF7A-B24F-5FA684EAEA0E}"/>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20%</a:t>
            </a:r>
            <a:endParaRPr lang="en-LT" dirty="0">
              <a:solidFill>
                <a:srgbClr val="302757"/>
              </a:solidFill>
            </a:endParaRPr>
          </a:p>
        </p:txBody>
      </p:sp>
      <p:sp>
        <p:nvSpPr>
          <p:cNvPr id="4" name="Title 1">
            <a:extLst>
              <a:ext uri="{FF2B5EF4-FFF2-40B4-BE49-F238E27FC236}">
                <a16:creationId xmlns:a16="http://schemas.microsoft.com/office/drawing/2014/main" id="{73C22BE2-F6F6-BA6B-BCF8-FA87DFE64280}"/>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30%</a:t>
            </a:r>
            <a:endParaRPr lang="en-LT" dirty="0">
              <a:solidFill>
                <a:srgbClr val="302757"/>
              </a:solidFill>
            </a:endParaRPr>
          </a:p>
        </p:txBody>
      </p:sp>
      <p:sp>
        <p:nvSpPr>
          <p:cNvPr id="5" name="Title 1">
            <a:extLst>
              <a:ext uri="{FF2B5EF4-FFF2-40B4-BE49-F238E27FC236}">
                <a16:creationId xmlns:a16="http://schemas.microsoft.com/office/drawing/2014/main" id="{E0CD860A-43F9-9626-B60A-03887F3479D6}"/>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sp>
        <p:nvSpPr>
          <p:cNvPr id="6" name="Title 1">
            <a:extLst>
              <a:ext uri="{FF2B5EF4-FFF2-40B4-BE49-F238E27FC236}">
                <a16:creationId xmlns:a16="http://schemas.microsoft.com/office/drawing/2014/main" id="{A0F74B2B-E6C1-2929-8B48-FA46BA19E481}"/>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graphicFrame>
        <p:nvGraphicFramePr>
          <p:cNvPr id="8" name="Chart 6">
            <a:extLst>
              <a:ext uri="{FF2B5EF4-FFF2-40B4-BE49-F238E27FC236}">
                <a16:creationId xmlns:a16="http://schemas.microsoft.com/office/drawing/2014/main" id="{A4888830-5990-ABD9-4475-AE535F334AC5}"/>
              </a:ext>
            </a:extLst>
          </p:cNvPr>
          <p:cNvGraphicFramePr/>
          <p:nvPr userDrawn="1">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13">
            <a:extLst>
              <a:ext uri="{FF2B5EF4-FFF2-40B4-BE49-F238E27FC236}">
                <a16:creationId xmlns:a16="http://schemas.microsoft.com/office/drawing/2014/main" id="{0CE7AFEF-ECA3-128E-3894-631A4D168E74}"/>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3638279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atistics bright-columns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4" name="Picture 13">
            <a:extLst>
              <a:ext uri="{FF2B5EF4-FFF2-40B4-BE49-F238E27FC236}">
                <a16:creationId xmlns:a16="http://schemas.microsoft.com/office/drawing/2014/main" id="{3D836F99-D1F4-EA43-BB41-6ACFE926C462}"/>
              </a:ext>
            </a:extLst>
          </p:cNvPr>
          <p:cNvPicPr>
            <a:picLocks noChangeAspect="1"/>
          </p:cNvPicPr>
          <p:nvPr/>
        </p:nvPicPr>
        <p:blipFill>
          <a:blip r:embed="rId2"/>
          <a:stretch>
            <a:fillRect/>
          </a:stretch>
        </p:blipFill>
        <p:spPr>
          <a:xfrm>
            <a:off x="408494" y="364935"/>
            <a:ext cx="313724" cy="395293"/>
          </a:xfrm>
          <a:prstGeom prst="rect">
            <a:avLst/>
          </a:prstGeom>
        </p:spPr>
      </p:pic>
      <p:pic>
        <p:nvPicPr>
          <p:cNvPr id="3" name="Picture 13">
            <a:extLst>
              <a:ext uri="{FF2B5EF4-FFF2-40B4-BE49-F238E27FC236}">
                <a16:creationId xmlns:a16="http://schemas.microsoft.com/office/drawing/2014/main" id="{C13ECD76-63D0-D2B5-60D4-A21BFCE73925}"/>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42667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inal slide">
    <p:bg>
      <p:bgPr>
        <a:solidFill>
          <a:srgbClr val="3028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41B1-0096-7440-92A9-FC44A99223B3}"/>
              </a:ext>
            </a:extLst>
          </p:cNvPr>
          <p:cNvPicPr>
            <a:picLocks noChangeAspect="1"/>
          </p:cNvPicPr>
          <p:nvPr/>
        </p:nvPicPr>
        <p:blipFill>
          <a:blip r:embed="rId2"/>
          <a:stretch>
            <a:fillRect/>
          </a:stretch>
        </p:blipFill>
        <p:spPr>
          <a:xfrm>
            <a:off x="4694271" y="2602081"/>
            <a:ext cx="2803458" cy="1168640"/>
          </a:xfrm>
          <a:prstGeom prst="rect">
            <a:avLst/>
          </a:prstGeom>
        </p:spPr>
      </p:pic>
      <p:pic>
        <p:nvPicPr>
          <p:cNvPr id="2" name="Picture 3">
            <a:extLst>
              <a:ext uri="{FF2B5EF4-FFF2-40B4-BE49-F238E27FC236}">
                <a16:creationId xmlns:a16="http://schemas.microsoft.com/office/drawing/2014/main" id="{83EFA160-7197-FF4C-E472-2D9FBECEAFE1}"/>
              </a:ext>
            </a:extLst>
          </p:cNvPr>
          <p:cNvPicPr>
            <a:picLocks noChangeAspect="1"/>
          </p:cNvPicPr>
          <p:nvPr userDrawn="1"/>
        </p:nvPicPr>
        <p:blipFill>
          <a:blip r:embed="rId2"/>
          <a:stretch>
            <a:fillRect/>
          </a:stretch>
        </p:blipFill>
        <p:spPr>
          <a:xfrm>
            <a:off x="4694271" y="2602081"/>
            <a:ext cx="2803458" cy="1168640"/>
          </a:xfrm>
          <a:prstGeom prst="rect">
            <a:avLst/>
          </a:prstGeom>
        </p:spPr>
      </p:pic>
    </p:spTree>
    <p:extLst>
      <p:ext uri="{BB962C8B-B14F-4D97-AF65-F5344CB8AC3E}">
        <p14:creationId xmlns:p14="http://schemas.microsoft.com/office/powerpoint/2010/main" val="3337833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nal slide2">
    <p:bg>
      <p:bgPr>
        <a:solidFill>
          <a:srgbClr val="30285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8019B-23CF-5049-AC40-C8CA7DC7E2C4}"/>
              </a:ext>
            </a:extLst>
          </p:cNvPr>
          <p:cNvSpPr/>
          <p:nvPr/>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2">
            <a:extLst>
              <a:ext uri="{FF2B5EF4-FFF2-40B4-BE49-F238E27FC236}">
                <a16:creationId xmlns:a16="http://schemas.microsoft.com/office/drawing/2014/main" id="{99D1C85B-C1BA-F942-AA3D-8ABDA4BDC87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pic>
        <p:nvPicPr>
          <p:cNvPr id="3" name="Picture 2">
            <a:extLst>
              <a:ext uri="{FF2B5EF4-FFF2-40B4-BE49-F238E27FC236}">
                <a16:creationId xmlns:a16="http://schemas.microsoft.com/office/drawing/2014/main" id="{E9FA9F3D-DB9D-F74B-83B0-5A6088EE9C31}"/>
              </a:ext>
            </a:extLst>
          </p:cNvPr>
          <p:cNvPicPr>
            <a:picLocks noChangeAspect="1"/>
          </p:cNvPicPr>
          <p:nvPr/>
        </p:nvPicPr>
        <p:blipFill>
          <a:blip r:embed="rId2"/>
          <a:stretch>
            <a:fillRect/>
          </a:stretch>
        </p:blipFill>
        <p:spPr>
          <a:xfrm>
            <a:off x="395477" y="360178"/>
            <a:ext cx="317500" cy="400050"/>
          </a:xfrm>
          <a:prstGeom prst="rect">
            <a:avLst/>
          </a:prstGeom>
        </p:spPr>
      </p:pic>
      <p:sp>
        <p:nvSpPr>
          <p:cNvPr id="6" name="Title 1">
            <a:extLst>
              <a:ext uri="{FF2B5EF4-FFF2-40B4-BE49-F238E27FC236}">
                <a16:creationId xmlns:a16="http://schemas.microsoft.com/office/drawing/2014/main" id="{881B3020-1657-6B49-A9E1-55575778D52E}"/>
              </a:ext>
            </a:extLst>
          </p:cNvPr>
          <p:cNvSpPr>
            <a:spLocks noGrp="1"/>
          </p:cNvSpPr>
          <p:nvPr>
            <p:ph type="title" hasCustomPrompt="1"/>
          </p:nvPr>
        </p:nvSpPr>
        <p:spPr>
          <a:xfrm>
            <a:off x="4129881" y="2628900"/>
            <a:ext cx="3932237" cy="1600200"/>
          </a:xfrm>
        </p:spPr>
        <p:txBody>
          <a:bodyPr anchor="b"/>
          <a:lstStyle>
            <a:lvl1pPr algn="ctr">
              <a:lnSpc>
                <a:spcPct val="110000"/>
              </a:lnSpc>
              <a:defRPr sz="3200">
                <a:solidFill>
                  <a:schemeClr val="bg1"/>
                </a:solidFill>
              </a:defRPr>
            </a:lvl1pPr>
          </a:lstStyle>
          <a:p>
            <a:r>
              <a:rPr lang="en-GB" dirty="0"/>
              <a:t>About our</a:t>
            </a:r>
            <a:br>
              <a:rPr lang="en-GB" dirty="0"/>
            </a:br>
            <a:r>
              <a:rPr lang="en-GB" dirty="0"/>
              <a:t>Lorem ipsum</a:t>
            </a:r>
            <a:br>
              <a:rPr lang="en-GB" dirty="0"/>
            </a:br>
            <a:r>
              <a:rPr lang="en-GB" dirty="0" err="1"/>
              <a:t>dolor</a:t>
            </a:r>
            <a:r>
              <a:rPr lang="en-GB" dirty="0"/>
              <a:t> sit</a:t>
            </a:r>
            <a:endParaRPr lang="en-LT" dirty="0"/>
          </a:p>
        </p:txBody>
      </p:sp>
      <p:sp>
        <p:nvSpPr>
          <p:cNvPr id="4" name="Rectangle 1">
            <a:extLst>
              <a:ext uri="{FF2B5EF4-FFF2-40B4-BE49-F238E27FC236}">
                <a16:creationId xmlns:a16="http://schemas.microsoft.com/office/drawing/2014/main" id="{41D1962D-596F-846C-629A-D5930AB92529}"/>
              </a:ext>
            </a:extLst>
          </p:cNvPr>
          <p:cNvSpPr/>
          <p:nvPr userDrawn="1"/>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7" name="Picture 2">
            <a:extLst>
              <a:ext uri="{FF2B5EF4-FFF2-40B4-BE49-F238E27FC236}">
                <a16:creationId xmlns:a16="http://schemas.microsoft.com/office/drawing/2014/main" id="{76099261-F40B-B50E-69A0-B65B4B37DFF7}"/>
              </a:ext>
            </a:extLst>
          </p:cNvPr>
          <p:cNvPicPr>
            <a:picLocks noChangeAspect="1"/>
          </p:cNvPicPr>
          <p:nvPr userDrawn="1"/>
        </p:nvPicPr>
        <p:blipFill>
          <a:blip r:embed="rId2"/>
          <a:stretch>
            <a:fillRect/>
          </a:stretch>
        </p:blipFill>
        <p:spPr>
          <a:xfrm>
            <a:off x="395477" y="360178"/>
            <a:ext cx="317500" cy="400050"/>
          </a:xfrm>
          <a:prstGeom prst="rect">
            <a:avLst/>
          </a:prstGeom>
        </p:spPr>
      </p:pic>
    </p:spTree>
    <p:extLst>
      <p:ext uri="{BB962C8B-B14F-4D97-AF65-F5344CB8AC3E}">
        <p14:creationId xmlns:p14="http://schemas.microsoft.com/office/powerpoint/2010/main" val="2261388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A17AD-2019-FF49-B507-9DE671DB5CF7}"/>
              </a:ext>
            </a:extLst>
          </p:cNvPr>
          <p:cNvPicPr>
            <a:picLocks noChangeAspect="1"/>
          </p:cNvPicPr>
          <p:nvPr/>
        </p:nvPicPr>
        <p:blipFill>
          <a:blip r:embed="rId2"/>
          <a:stretch>
            <a:fillRect/>
          </a:stretch>
        </p:blipFill>
        <p:spPr>
          <a:xfrm>
            <a:off x="408494" y="364935"/>
            <a:ext cx="313724" cy="395293"/>
          </a:xfrm>
          <a:prstGeom prst="rect">
            <a:avLst/>
          </a:prstGeom>
        </p:spPr>
      </p:pic>
      <p:pic>
        <p:nvPicPr>
          <p:cNvPr id="2" name="Picture 4">
            <a:extLst>
              <a:ext uri="{FF2B5EF4-FFF2-40B4-BE49-F238E27FC236}">
                <a16:creationId xmlns:a16="http://schemas.microsoft.com/office/drawing/2014/main" id="{31CDA10D-E311-F9AF-AE2D-0D687D9EC30D}"/>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427189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avadinimo skaidrė">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96877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961955" y="3160337"/>
            <a:ext cx="3539093"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0" name="Text Placeholder 3">
            <a:extLst>
              <a:ext uri="{FF2B5EF4-FFF2-40B4-BE49-F238E27FC236}">
                <a16:creationId xmlns:a16="http://schemas.microsoft.com/office/drawing/2014/main" id="{B737FCF8-0189-8D4F-A08E-201EF3EF8842}"/>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endParaRPr lang="en-GB" dirty="0"/>
          </a:p>
        </p:txBody>
      </p:sp>
      <p:pic>
        <p:nvPicPr>
          <p:cNvPr id="3" name="Picture 6">
            <a:extLst>
              <a:ext uri="{FF2B5EF4-FFF2-40B4-BE49-F238E27FC236}">
                <a16:creationId xmlns:a16="http://schemas.microsoft.com/office/drawing/2014/main" id="{77BBF883-A150-B65E-B0C5-5DED29492DDD}"/>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4" name="Rectangle 7">
            <a:extLst>
              <a:ext uri="{FF2B5EF4-FFF2-40B4-BE49-F238E27FC236}">
                <a16:creationId xmlns:a16="http://schemas.microsoft.com/office/drawing/2014/main" id="{6949A53F-A18C-84D3-CECA-E177C3A2D57A}"/>
              </a:ext>
            </a:extLst>
          </p:cNvPr>
          <p:cNvSpPr/>
          <p:nvPr userDrawn="1"/>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1624325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346FE7-C62E-ED40-B43F-053932ECBB02}"/>
              </a:ext>
            </a:extLst>
          </p:cNvPr>
          <p:cNvSpPr/>
          <p:nvPr userDrawn="1"/>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rgbClr val="302757"/>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rgbClr val="3027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6" name="Picture 5">
            <a:extLst>
              <a:ext uri="{FF2B5EF4-FFF2-40B4-BE49-F238E27FC236}">
                <a16:creationId xmlns:a16="http://schemas.microsoft.com/office/drawing/2014/main" id="{9F310B33-EF63-C141-A456-07D3E964D58A}"/>
              </a:ext>
            </a:extLst>
          </p:cNvPr>
          <p:cNvPicPr>
            <a:picLocks noChangeAspect="1"/>
          </p:cNvPicPr>
          <p:nvPr userDrawn="1"/>
        </p:nvPicPr>
        <p:blipFill>
          <a:blip r:embed="rId2"/>
          <a:stretch>
            <a:fillRect/>
          </a:stretch>
        </p:blipFill>
        <p:spPr>
          <a:xfrm>
            <a:off x="520159" y="5573950"/>
            <a:ext cx="2056476" cy="849414"/>
          </a:xfrm>
          <a:prstGeom prst="rect">
            <a:avLst/>
          </a:prstGeom>
        </p:spPr>
      </p:pic>
      <p:pic>
        <p:nvPicPr>
          <p:cNvPr id="7" name="Picture 6">
            <a:extLst>
              <a:ext uri="{FF2B5EF4-FFF2-40B4-BE49-F238E27FC236}">
                <a16:creationId xmlns:a16="http://schemas.microsoft.com/office/drawing/2014/main" id="{55EFD01E-45EA-604A-81A2-297660C667A8}"/>
              </a:ext>
            </a:extLst>
          </p:cNvPr>
          <p:cNvPicPr>
            <a:picLocks noChangeAspect="1"/>
          </p:cNvPicPr>
          <p:nvPr userDrawn="1"/>
        </p:nvPicPr>
        <p:blipFill>
          <a:blip r:embed="rId3"/>
          <a:stretch>
            <a:fillRect/>
          </a:stretch>
        </p:blipFill>
        <p:spPr>
          <a:xfrm>
            <a:off x="7335581" y="996283"/>
            <a:ext cx="3917577" cy="4867101"/>
          </a:xfrm>
          <a:prstGeom prst="rect">
            <a:avLst/>
          </a:prstGeom>
        </p:spPr>
      </p:pic>
    </p:spTree>
    <p:extLst>
      <p:ext uri="{BB962C8B-B14F-4D97-AF65-F5344CB8AC3E}">
        <p14:creationId xmlns:p14="http://schemas.microsoft.com/office/powerpoint/2010/main" val="1151310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961955" y="3160337"/>
            <a:ext cx="3539093"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0" name="Text Placeholder 3">
            <a:extLst>
              <a:ext uri="{FF2B5EF4-FFF2-40B4-BE49-F238E27FC236}">
                <a16:creationId xmlns:a16="http://schemas.microsoft.com/office/drawing/2014/main" id="{B737FCF8-0189-8D4F-A08E-201EF3EF8842}"/>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endParaRPr lang="en-GB" dirty="0"/>
          </a:p>
        </p:txBody>
      </p:sp>
    </p:spTree>
    <p:extLst>
      <p:ext uri="{BB962C8B-B14F-4D97-AF65-F5344CB8AC3E}">
        <p14:creationId xmlns:p14="http://schemas.microsoft.com/office/powerpoint/2010/main" val="755162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dirty="0"/>
              <a:t>The </a:t>
            </a:r>
            <a:r>
              <a:rPr lang="en-GB" dirty="0" err="1"/>
              <a:t>Amenties</a:t>
            </a:r>
            <a:endParaRPr lang="en-GB" dirty="0"/>
          </a:p>
          <a:p>
            <a:pPr lvl="0"/>
            <a:r>
              <a:rPr lang="en-GB" dirty="0"/>
              <a:t>Will you get</a:t>
            </a:r>
            <a:endParaRPr lang="en-LT" dirty="0"/>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2191181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spTree>
    <p:extLst>
      <p:ext uri="{BB962C8B-B14F-4D97-AF65-F5344CB8AC3E}">
        <p14:creationId xmlns:p14="http://schemas.microsoft.com/office/powerpoint/2010/main" val="1102475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1518169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3134336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Tree>
    <p:extLst>
      <p:ext uri="{BB962C8B-B14F-4D97-AF65-F5344CB8AC3E}">
        <p14:creationId xmlns:p14="http://schemas.microsoft.com/office/powerpoint/2010/main" val="4061202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Tree>
    <p:extLst>
      <p:ext uri="{BB962C8B-B14F-4D97-AF65-F5344CB8AC3E}">
        <p14:creationId xmlns:p14="http://schemas.microsoft.com/office/powerpoint/2010/main" val="10224304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with bullet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68374-565B-0941-81B9-7CBAE2945087}"/>
              </a:ext>
            </a:extLst>
          </p:cNvPr>
          <p:cNvSpPr/>
          <p:nvPr userDrawn="1"/>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7854784" y="1805678"/>
            <a:ext cx="3615000" cy="3315331"/>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endParaRPr lang="en-GB" dirty="0"/>
          </a:p>
        </p:txBody>
      </p:sp>
    </p:spTree>
    <p:extLst>
      <p:ext uri="{BB962C8B-B14F-4D97-AF65-F5344CB8AC3E}">
        <p14:creationId xmlns:p14="http://schemas.microsoft.com/office/powerpoint/2010/main" val="1354873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with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CCE7-3107-EB4C-9FC6-80047657FFC7}"/>
              </a:ext>
            </a:extLst>
          </p:cNvPr>
          <p:cNvSpPr/>
          <p:nvPr userDrawn="1"/>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Lentelių</a:t>
            </a:r>
            <a:br>
              <a:rPr lang="en-GB" dirty="0"/>
            </a:br>
            <a:r>
              <a:rPr lang="en-GB" dirty="0" err="1"/>
              <a:t>dizainas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graphicFrame>
        <p:nvGraphicFramePr>
          <p:cNvPr id="3" name="Table 3">
            <a:extLst>
              <a:ext uri="{FF2B5EF4-FFF2-40B4-BE49-F238E27FC236}">
                <a16:creationId xmlns:a16="http://schemas.microsoft.com/office/drawing/2014/main" id="{BB32303E-C892-1A47-86FC-30EAE92B7901}"/>
              </a:ext>
            </a:extLst>
          </p:cNvPr>
          <p:cNvGraphicFramePr>
            <a:graphicFrameLocks noGrp="1"/>
          </p:cNvGraphicFramePr>
          <p:nvPr userDrawn="1">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Tree>
    <p:extLst>
      <p:ext uri="{BB962C8B-B14F-4D97-AF65-F5344CB8AC3E}">
        <p14:creationId xmlns:p14="http://schemas.microsoft.com/office/powerpoint/2010/main" val="240460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dirty="0"/>
              <a:t>The </a:t>
            </a:r>
            <a:r>
              <a:rPr lang="en-GB" dirty="0" err="1"/>
              <a:t>Amenties</a:t>
            </a:r>
            <a:endParaRPr lang="en-GB" dirty="0"/>
          </a:p>
          <a:p>
            <a:pPr lvl="0"/>
            <a:r>
              <a:rPr lang="en-GB" dirty="0"/>
              <a:t>Will you get</a:t>
            </a:r>
            <a:endParaRPr lang="en-LT" dirty="0"/>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p:nvPicPr>
        <p:blipFill>
          <a:blip r:embed="rId2"/>
          <a:stretch>
            <a:fillRect/>
          </a:stretch>
        </p:blipFill>
        <p:spPr>
          <a:xfrm>
            <a:off x="400474" y="364934"/>
            <a:ext cx="313724" cy="395293"/>
          </a:xfrm>
          <a:prstGeom prst="rect">
            <a:avLst/>
          </a:prstGeom>
        </p:spPr>
      </p:pic>
      <p:sp>
        <p:nvSpPr>
          <p:cNvPr id="3" name="Rectangle 10">
            <a:extLst>
              <a:ext uri="{FF2B5EF4-FFF2-40B4-BE49-F238E27FC236}">
                <a16:creationId xmlns:a16="http://schemas.microsoft.com/office/drawing/2014/main" id="{CECF42B4-6A3C-78A2-799A-35086E257784}"/>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pic>
        <p:nvPicPr>
          <p:cNvPr id="4" name="Picture 13">
            <a:extLst>
              <a:ext uri="{FF2B5EF4-FFF2-40B4-BE49-F238E27FC236}">
                <a16:creationId xmlns:a16="http://schemas.microsoft.com/office/drawing/2014/main" id="{D85FA4E7-49BC-48AA-ABD7-4B15FC6A8758}"/>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1931750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2638901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Tree>
    <p:extLst>
      <p:ext uri="{BB962C8B-B14F-4D97-AF65-F5344CB8AC3E}">
        <p14:creationId xmlns:p14="http://schemas.microsoft.com/office/powerpoint/2010/main" val="3372256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taitstics dar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3" name="Picture 2">
            <a:extLst>
              <a:ext uri="{FF2B5EF4-FFF2-40B4-BE49-F238E27FC236}">
                <a16:creationId xmlns:a16="http://schemas.microsoft.com/office/drawing/2014/main" id="{D459A23B-0F27-3044-927F-E0ED558C84A2}"/>
              </a:ext>
            </a:extLst>
          </p:cNvPr>
          <p:cNvPicPr>
            <a:picLocks noChangeAspect="1"/>
          </p:cNvPicPr>
          <p:nvPr userDrawn="1"/>
        </p:nvPicPr>
        <p:blipFill>
          <a:blip r:embed="rId3"/>
          <a:stretch>
            <a:fillRect/>
          </a:stretch>
        </p:blipFill>
        <p:spPr>
          <a:xfrm>
            <a:off x="-2570486" y="1964537"/>
            <a:ext cx="5060587" cy="733210"/>
          </a:xfrm>
          <a:prstGeom prst="rect">
            <a:avLst/>
          </a:prstGeom>
        </p:spPr>
      </p:pic>
      <p:pic>
        <p:nvPicPr>
          <p:cNvPr id="12" name="Picture 11">
            <a:extLst>
              <a:ext uri="{FF2B5EF4-FFF2-40B4-BE49-F238E27FC236}">
                <a16:creationId xmlns:a16="http://schemas.microsoft.com/office/drawing/2014/main" id="{A4E4DADB-04DF-8347-B6E7-7E8A658FF149}"/>
              </a:ext>
            </a:extLst>
          </p:cNvPr>
          <p:cNvPicPr>
            <a:picLocks noChangeAspect="1"/>
          </p:cNvPicPr>
          <p:nvPr userDrawn="1"/>
        </p:nvPicPr>
        <p:blipFill>
          <a:blip r:embed="rId3"/>
          <a:stretch>
            <a:fillRect/>
          </a:stretch>
        </p:blipFill>
        <p:spPr>
          <a:xfrm>
            <a:off x="-3866724" y="3027082"/>
            <a:ext cx="5060587" cy="733210"/>
          </a:xfrm>
          <a:prstGeom prst="rect">
            <a:avLst/>
          </a:prstGeom>
        </p:spPr>
      </p:pic>
      <p:pic>
        <p:nvPicPr>
          <p:cNvPr id="14" name="Picture 13">
            <a:extLst>
              <a:ext uri="{FF2B5EF4-FFF2-40B4-BE49-F238E27FC236}">
                <a16:creationId xmlns:a16="http://schemas.microsoft.com/office/drawing/2014/main" id="{9E547A0B-0083-1E44-A9DB-38B0BEBEDEE2}"/>
              </a:ext>
            </a:extLst>
          </p:cNvPr>
          <p:cNvPicPr>
            <a:picLocks noChangeAspect="1"/>
          </p:cNvPicPr>
          <p:nvPr userDrawn="1"/>
        </p:nvPicPr>
        <p:blipFill>
          <a:blip r:embed="rId3"/>
          <a:stretch>
            <a:fillRect/>
          </a:stretch>
        </p:blipFill>
        <p:spPr>
          <a:xfrm>
            <a:off x="-2289133" y="4041556"/>
            <a:ext cx="5060587" cy="733210"/>
          </a:xfrm>
          <a:prstGeom prst="rect">
            <a:avLst/>
          </a:prstGeom>
        </p:spPr>
      </p:pic>
      <p:pic>
        <p:nvPicPr>
          <p:cNvPr id="16" name="Picture 15">
            <a:extLst>
              <a:ext uri="{FF2B5EF4-FFF2-40B4-BE49-F238E27FC236}">
                <a16:creationId xmlns:a16="http://schemas.microsoft.com/office/drawing/2014/main" id="{18C83D74-3F5D-B442-AF71-763671140D1D}"/>
              </a:ext>
            </a:extLst>
          </p:cNvPr>
          <p:cNvPicPr>
            <a:picLocks noChangeAspect="1"/>
          </p:cNvPicPr>
          <p:nvPr userDrawn="1"/>
        </p:nvPicPr>
        <p:blipFill>
          <a:blip r:embed="rId3"/>
          <a:stretch>
            <a:fillRect/>
          </a:stretch>
        </p:blipFill>
        <p:spPr>
          <a:xfrm>
            <a:off x="-3394451" y="5056706"/>
            <a:ext cx="5060587" cy="733210"/>
          </a:xfrm>
          <a:prstGeom prst="rect">
            <a:avLst/>
          </a:prstGeom>
        </p:spPr>
      </p:pic>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78%</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33%</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82%</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54%</a:t>
            </a:r>
            <a:endParaRPr lang="en-LT" dirty="0"/>
          </a:p>
        </p:txBody>
      </p:sp>
    </p:spTree>
    <p:extLst>
      <p:ext uri="{BB962C8B-B14F-4D97-AF65-F5344CB8AC3E}">
        <p14:creationId xmlns:p14="http://schemas.microsoft.com/office/powerpoint/2010/main" val="760241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taitstics dark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2750457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taitstics b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78%</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33%</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82%</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54%</a:t>
            </a:r>
            <a:endParaRPr lang="en-LT" dirty="0">
              <a:solidFill>
                <a:srgbClr val="302757"/>
              </a:solidFill>
            </a:endParaRP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pic>
        <p:nvPicPr>
          <p:cNvPr id="19" name="Picture 18">
            <a:extLst>
              <a:ext uri="{FF2B5EF4-FFF2-40B4-BE49-F238E27FC236}">
                <a16:creationId xmlns:a16="http://schemas.microsoft.com/office/drawing/2014/main" id="{458E4654-267A-0C4B-8536-5CD689F6A436}"/>
              </a:ext>
            </a:extLst>
          </p:cNvPr>
          <p:cNvPicPr>
            <a:picLocks noChangeAspect="1"/>
          </p:cNvPicPr>
          <p:nvPr userDrawn="1"/>
        </p:nvPicPr>
        <p:blipFill>
          <a:blip r:embed="rId3"/>
          <a:stretch>
            <a:fillRect/>
          </a:stretch>
        </p:blipFill>
        <p:spPr>
          <a:xfrm>
            <a:off x="-1815711" y="1956590"/>
            <a:ext cx="4305812" cy="733210"/>
          </a:xfrm>
          <a:prstGeom prst="rect">
            <a:avLst/>
          </a:prstGeom>
        </p:spPr>
      </p:pic>
      <p:pic>
        <p:nvPicPr>
          <p:cNvPr id="21" name="Picture 20">
            <a:extLst>
              <a:ext uri="{FF2B5EF4-FFF2-40B4-BE49-F238E27FC236}">
                <a16:creationId xmlns:a16="http://schemas.microsoft.com/office/drawing/2014/main" id="{616EDD63-23B3-2542-A84B-7700E8DEA745}"/>
              </a:ext>
            </a:extLst>
          </p:cNvPr>
          <p:cNvPicPr>
            <a:picLocks noChangeAspect="1"/>
          </p:cNvPicPr>
          <p:nvPr userDrawn="1"/>
        </p:nvPicPr>
        <p:blipFill>
          <a:blip r:embed="rId3"/>
          <a:stretch>
            <a:fillRect/>
          </a:stretch>
        </p:blipFill>
        <p:spPr>
          <a:xfrm>
            <a:off x="-3111949" y="3031019"/>
            <a:ext cx="4305812" cy="733210"/>
          </a:xfrm>
          <a:prstGeom prst="rect">
            <a:avLst/>
          </a:prstGeom>
        </p:spPr>
      </p:pic>
      <p:pic>
        <p:nvPicPr>
          <p:cNvPr id="30" name="Picture 29">
            <a:extLst>
              <a:ext uri="{FF2B5EF4-FFF2-40B4-BE49-F238E27FC236}">
                <a16:creationId xmlns:a16="http://schemas.microsoft.com/office/drawing/2014/main" id="{835A72E4-ECB6-D945-9FC5-77FC78722086}"/>
              </a:ext>
            </a:extLst>
          </p:cNvPr>
          <p:cNvPicPr>
            <a:picLocks noChangeAspect="1"/>
          </p:cNvPicPr>
          <p:nvPr userDrawn="1"/>
        </p:nvPicPr>
        <p:blipFill>
          <a:blip r:embed="rId3"/>
          <a:stretch>
            <a:fillRect/>
          </a:stretch>
        </p:blipFill>
        <p:spPr>
          <a:xfrm>
            <a:off x="-1534358" y="4041556"/>
            <a:ext cx="4305812" cy="733210"/>
          </a:xfrm>
          <a:prstGeom prst="rect">
            <a:avLst/>
          </a:prstGeom>
        </p:spPr>
      </p:pic>
      <p:pic>
        <p:nvPicPr>
          <p:cNvPr id="31" name="Picture 30">
            <a:extLst>
              <a:ext uri="{FF2B5EF4-FFF2-40B4-BE49-F238E27FC236}">
                <a16:creationId xmlns:a16="http://schemas.microsoft.com/office/drawing/2014/main" id="{0D50DF02-4458-C84A-A9AC-EB3436EAE0EF}"/>
              </a:ext>
            </a:extLst>
          </p:cNvPr>
          <p:cNvPicPr>
            <a:picLocks noChangeAspect="1"/>
          </p:cNvPicPr>
          <p:nvPr userDrawn="1"/>
        </p:nvPicPr>
        <p:blipFill>
          <a:blip r:embed="rId3"/>
          <a:stretch>
            <a:fillRect/>
          </a:stretch>
        </p:blipFill>
        <p:spPr>
          <a:xfrm>
            <a:off x="-2640192" y="5056706"/>
            <a:ext cx="4305812" cy="733210"/>
          </a:xfrm>
          <a:prstGeom prst="rect">
            <a:avLst/>
          </a:prstGeom>
        </p:spPr>
      </p:pic>
    </p:spTree>
    <p:extLst>
      <p:ext uri="{BB962C8B-B14F-4D97-AF65-F5344CB8AC3E}">
        <p14:creationId xmlns:p14="http://schemas.microsoft.com/office/powerpoint/2010/main" val="11856182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313053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taitstics dark-circl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10%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40%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Tree>
    <p:extLst>
      <p:ext uri="{BB962C8B-B14F-4D97-AF65-F5344CB8AC3E}">
        <p14:creationId xmlns:p14="http://schemas.microsoft.com/office/powerpoint/2010/main" val="490448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taitstics dark-circle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Tree>
    <p:extLst>
      <p:ext uri="{BB962C8B-B14F-4D97-AF65-F5344CB8AC3E}">
        <p14:creationId xmlns:p14="http://schemas.microsoft.com/office/powerpoint/2010/main" val="13933198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taitstics bright-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10%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40%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1326180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5286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pic>
        <p:nvPicPr>
          <p:cNvPr id="3" name="Picture 6">
            <a:extLst>
              <a:ext uri="{FF2B5EF4-FFF2-40B4-BE49-F238E27FC236}">
                <a16:creationId xmlns:a16="http://schemas.microsoft.com/office/drawing/2014/main" id="{FE698ABB-A152-779F-B9A2-3E30DD824F6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18109665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Statistics dark-columns">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3061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tatistics dark-columns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1776340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tatistics bright-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26196933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tatistics bright-columns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639196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Final slide">
    <p:bg>
      <p:bgPr>
        <a:solidFill>
          <a:srgbClr val="3028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41B1-0096-7440-92A9-FC44A99223B3}"/>
              </a:ext>
            </a:extLst>
          </p:cNvPr>
          <p:cNvPicPr>
            <a:picLocks noChangeAspect="1"/>
          </p:cNvPicPr>
          <p:nvPr userDrawn="1"/>
        </p:nvPicPr>
        <p:blipFill>
          <a:blip r:embed="rId2"/>
          <a:stretch>
            <a:fillRect/>
          </a:stretch>
        </p:blipFill>
        <p:spPr>
          <a:xfrm>
            <a:off x="4694271" y="2602081"/>
            <a:ext cx="2803458" cy="1168640"/>
          </a:xfrm>
          <a:prstGeom prst="rect">
            <a:avLst/>
          </a:prstGeom>
        </p:spPr>
      </p:pic>
    </p:spTree>
    <p:extLst>
      <p:ext uri="{BB962C8B-B14F-4D97-AF65-F5344CB8AC3E}">
        <p14:creationId xmlns:p14="http://schemas.microsoft.com/office/powerpoint/2010/main" val="4236407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Final slide2">
    <p:bg>
      <p:bgPr>
        <a:solidFill>
          <a:srgbClr val="30285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8019B-23CF-5049-AC40-C8CA7DC7E2C4}"/>
              </a:ext>
            </a:extLst>
          </p:cNvPr>
          <p:cNvSpPr/>
          <p:nvPr userDrawn="1"/>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2">
            <a:extLst>
              <a:ext uri="{FF2B5EF4-FFF2-40B4-BE49-F238E27FC236}">
                <a16:creationId xmlns:a16="http://schemas.microsoft.com/office/drawing/2014/main" id="{99D1C85B-C1BA-F942-AA3D-8ABDA4BDC87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pic>
        <p:nvPicPr>
          <p:cNvPr id="3" name="Picture 2">
            <a:extLst>
              <a:ext uri="{FF2B5EF4-FFF2-40B4-BE49-F238E27FC236}">
                <a16:creationId xmlns:a16="http://schemas.microsoft.com/office/drawing/2014/main" id="{E9FA9F3D-DB9D-F74B-83B0-5A6088EE9C31}"/>
              </a:ext>
            </a:extLst>
          </p:cNvPr>
          <p:cNvPicPr>
            <a:picLocks noChangeAspect="1"/>
          </p:cNvPicPr>
          <p:nvPr userDrawn="1"/>
        </p:nvPicPr>
        <p:blipFill>
          <a:blip r:embed="rId2"/>
          <a:stretch>
            <a:fillRect/>
          </a:stretch>
        </p:blipFill>
        <p:spPr>
          <a:xfrm>
            <a:off x="395477" y="360178"/>
            <a:ext cx="317500" cy="400050"/>
          </a:xfrm>
          <a:prstGeom prst="rect">
            <a:avLst/>
          </a:prstGeom>
        </p:spPr>
      </p:pic>
      <p:sp>
        <p:nvSpPr>
          <p:cNvPr id="6" name="Title 1">
            <a:extLst>
              <a:ext uri="{FF2B5EF4-FFF2-40B4-BE49-F238E27FC236}">
                <a16:creationId xmlns:a16="http://schemas.microsoft.com/office/drawing/2014/main" id="{881B3020-1657-6B49-A9E1-55575778D52E}"/>
              </a:ext>
            </a:extLst>
          </p:cNvPr>
          <p:cNvSpPr>
            <a:spLocks noGrp="1"/>
          </p:cNvSpPr>
          <p:nvPr>
            <p:ph type="title" hasCustomPrompt="1"/>
          </p:nvPr>
        </p:nvSpPr>
        <p:spPr>
          <a:xfrm>
            <a:off x="4129881" y="2628900"/>
            <a:ext cx="3932237" cy="1600200"/>
          </a:xfrm>
        </p:spPr>
        <p:txBody>
          <a:bodyPr anchor="b"/>
          <a:lstStyle>
            <a:lvl1pPr algn="ctr">
              <a:lnSpc>
                <a:spcPct val="110000"/>
              </a:lnSpc>
              <a:defRPr sz="3200">
                <a:solidFill>
                  <a:schemeClr val="bg1"/>
                </a:solidFill>
              </a:defRPr>
            </a:lvl1pPr>
          </a:lstStyle>
          <a:p>
            <a:r>
              <a:rPr lang="en-GB" dirty="0"/>
              <a:t>About our</a:t>
            </a:r>
            <a:br>
              <a:rPr lang="en-GB" dirty="0"/>
            </a:br>
            <a:r>
              <a:rPr lang="en-GB" dirty="0"/>
              <a:t>Lorem ipsum</a:t>
            </a:r>
            <a:br>
              <a:rPr lang="en-GB" dirty="0"/>
            </a:br>
            <a:r>
              <a:rPr lang="en-GB" dirty="0" err="1"/>
              <a:t>dolor</a:t>
            </a:r>
            <a:r>
              <a:rPr lang="en-GB" dirty="0"/>
              <a:t> sit</a:t>
            </a:r>
            <a:endParaRPr lang="en-LT" dirty="0"/>
          </a:p>
        </p:txBody>
      </p:sp>
    </p:spTree>
    <p:extLst>
      <p:ext uri="{BB962C8B-B14F-4D97-AF65-F5344CB8AC3E}">
        <p14:creationId xmlns:p14="http://schemas.microsoft.com/office/powerpoint/2010/main" val="2590789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11" name="Picture 10">
            <a:extLst>
              <a:ext uri="{FF2B5EF4-FFF2-40B4-BE49-F238E27FC236}">
                <a16:creationId xmlns:a16="http://schemas.microsoft.com/office/drawing/2014/main" id="{05721D86-5173-894E-A667-5600F60703E9}"/>
              </a:ext>
            </a:extLst>
          </p:cNvPr>
          <p:cNvPicPr>
            <a:picLocks noChangeAspect="1"/>
          </p:cNvPicPr>
          <p:nvPr userDrawn="1"/>
        </p:nvPicPr>
        <p:blipFill>
          <a:blip r:embed="rId2"/>
          <a:stretch>
            <a:fillRect/>
          </a:stretch>
        </p:blipFill>
        <p:spPr>
          <a:xfrm>
            <a:off x="476993" y="5573949"/>
            <a:ext cx="2075060" cy="866428"/>
          </a:xfrm>
          <a:prstGeom prst="rect">
            <a:avLst/>
          </a:prstGeom>
        </p:spPr>
      </p:pic>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3"/>
          <a:stretch>
            <a:fillRect/>
          </a:stretch>
        </p:blipFill>
        <p:spPr>
          <a:xfrm>
            <a:off x="8297694" y="1005855"/>
            <a:ext cx="3904034" cy="4880043"/>
          </a:xfrm>
          <a:prstGeom prst="rect">
            <a:avLst/>
          </a:prstGeom>
        </p:spPr>
      </p:pic>
    </p:spTree>
    <p:extLst>
      <p:ext uri="{BB962C8B-B14F-4D97-AF65-F5344CB8AC3E}">
        <p14:creationId xmlns:p14="http://schemas.microsoft.com/office/powerpoint/2010/main" val="39283338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2">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346FE7-C62E-ED40-B43F-053932ECBB02}"/>
              </a:ext>
            </a:extLst>
          </p:cNvPr>
          <p:cNvSpPr/>
          <p:nvPr userDrawn="1"/>
        </p:nvSpPr>
        <p:spPr>
          <a:xfrm>
            <a:off x="7335581" y="0"/>
            <a:ext cx="485641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938842" y="1426464"/>
            <a:ext cx="5587652" cy="1341926"/>
          </a:xfrm>
        </p:spPr>
        <p:txBody>
          <a:bodyPr anchor="b">
            <a:noAutofit/>
          </a:bodyPr>
          <a:lstStyle>
            <a:lvl1pPr algn="l">
              <a:defRPr sz="3500">
                <a:solidFill>
                  <a:srgbClr val="302757"/>
                </a:solidFill>
              </a:defRPr>
            </a:lvl1pPr>
          </a:lstStyle>
          <a:p>
            <a:r>
              <a:rPr lang="en-GB" dirty="0" err="1"/>
              <a:t>Pavadinimas</a:t>
            </a:r>
            <a:br>
              <a:rPr lang="en-GB" dirty="0"/>
            </a:br>
            <a:r>
              <a:rPr lang="en-GB" dirty="0"/>
              <a:t>per dvi </a:t>
            </a:r>
            <a:r>
              <a:rPr lang="en-GB" dirty="0" err="1"/>
              <a:t>eilutes</a:t>
            </a:r>
            <a:endParaRPr lang="en-LT" dirty="0"/>
          </a:p>
        </p:txBody>
      </p:sp>
      <p:sp>
        <p:nvSpPr>
          <p:cNvPr id="3" name="Subtitle 2">
            <a:extLst>
              <a:ext uri="{FF2B5EF4-FFF2-40B4-BE49-F238E27FC236}">
                <a16:creationId xmlns:a16="http://schemas.microsoft.com/office/drawing/2014/main" id="{E544E1B9-1882-0D43-9CCA-96C021418916}"/>
              </a:ext>
            </a:extLst>
          </p:cNvPr>
          <p:cNvSpPr>
            <a:spLocks noGrp="1"/>
          </p:cNvSpPr>
          <p:nvPr>
            <p:ph type="subTitle" idx="1" hasCustomPrompt="1"/>
          </p:nvPr>
        </p:nvSpPr>
        <p:spPr>
          <a:xfrm>
            <a:off x="967150" y="3087408"/>
            <a:ext cx="4697381" cy="749369"/>
          </a:xfrm>
        </p:spPr>
        <p:txBody>
          <a:bodyPr>
            <a:normAutofit/>
          </a:bodyPr>
          <a:lstStyle>
            <a:lvl1pPr marL="0" indent="0" algn="l">
              <a:buNone/>
              <a:defRPr sz="1600">
                <a:solidFill>
                  <a:srgbClr val="3027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Vardas Pavardė, pareigos</a:t>
            </a:r>
            <a:endParaRPr lang="en-LT" dirty="0"/>
          </a:p>
        </p:txBody>
      </p:sp>
      <p:pic>
        <p:nvPicPr>
          <p:cNvPr id="6" name="Picture 5">
            <a:extLst>
              <a:ext uri="{FF2B5EF4-FFF2-40B4-BE49-F238E27FC236}">
                <a16:creationId xmlns:a16="http://schemas.microsoft.com/office/drawing/2014/main" id="{9F310B33-EF63-C141-A456-07D3E964D58A}"/>
              </a:ext>
            </a:extLst>
          </p:cNvPr>
          <p:cNvPicPr>
            <a:picLocks noChangeAspect="1"/>
          </p:cNvPicPr>
          <p:nvPr userDrawn="1"/>
        </p:nvPicPr>
        <p:blipFill>
          <a:blip r:embed="rId2"/>
          <a:stretch>
            <a:fillRect/>
          </a:stretch>
        </p:blipFill>
        <p:spPr>
          <a:xfrm>
            <a:off x="520159" y="5573950"/>
            <a:ext cx="2056476" cy="849414"/>
          </a:xfrm>
          <a:prstGeom prst="rect">
            <a:avLst/>
          </a:prstGeom>
        </p:spPr>
      </p:pic>
      <p:pic>
        <p:nvPicPr>
          <p:cNvPr id="7" name="Picture 6">
            <a:extLst>
              <a:ext uri="{FF2B5EF4-FFF2-40B4-BE49-F238E27FC236}">
                <a16:creationId xmlns:a16="http://schemas.microsoft.com/office/drawing/2014/main" id="{55EFD01E-45EA-604A-81A2-297660C667A8}"/>
              </a:ext>
            </a:extLst>
          </p:cNvPr>
          <p:cNvPicPr>
            <a:picLocks noChangeAspect="1"/>
          </p:cNvPicPr>
          <p:nvPr userDrawn="1"/>
        </p:nvPicPr>
        <p:blipFill>
          <a:blip r:embed="rId3"/>
          <a:stretch>
            <a:fillRect/>
          </a:stretch>
        </p:blipFill>
        <p:spPr>
          <a:xfrm>
            <a:off x="7335581" y="996283"/>
            <a:ext cx="3917577" cy="4867101"/>
          </a:xfrm>
          <a:prstGeom prst="rect">
            <a:avLst/>
          </a:prstGeom>
        </p:spPr>
      </p:pic>
    </p:spTree>
    <p:extLst>
      <p:ext uri="{BB962C8B-B14F-4D97-AF65-F5344CB8AC3E}">
        <p14:creationId xmlns:p14="http://schemas.microsoft.com/office/powerpoint/2010/main" val="590116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7335581" y="0"/>
            <a:ext cx="4856419"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961955" y="3160337"/>
            <a:ext cx="3539093"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0" name="Text Placeholder 3">
            <a:extLst>
              <a:ext uri="{FF2B5EF4-FFF2-40B4-BE49-F238E27FC236}">
                <a16:creationId xmlns:a16="http://schemas.microsoft.com/office/drawing/2014/main" id="{B737FCF8-0189-8D4F-A08E-201EF3EF8842}"/>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endParaRPr lang="en-GB" dirty="0"/>
          </a:p>
        </p:txBody>
      </p:sp>
    </p:spTree>
    <p:extLst>
      <p:ext uri="{BB962C8B-B14F-4D97-AF65-F5344CB8AC3E}">
        <p14:creationId xmlns:p14="http://schemas.microsoft.com/office/powerpoint/2010/main" val="1768278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42652F-B3AE-A24B-9F5D-7B8BCF26E333}"/>
              </a:ext>
            </a:extLst>
          </p:cNvPr>
          <p:cNvSpPr/>
          <p:nvPr userDrawn="1"/>
        </p:nvSpPr>
        <p:spPr>
          <a:xfrm>
            <a:off x="-9526" y="0"/>
            <a:ext cx="6644629" cy="6858000"/>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sp>
        <p:nvSpPr>
          <p:cNvPr id="13" name="Content Placeholder 12">
            <a:extLst>
              <a:ext uri="{FF2B5EF4-FFF2-40B4-BE49-F238E27FC236}">
                <a16:creationId xmlns:a16="http://schemas.microsoft.com/office/drawing/2014/main" id="{2D40919E-3F15-FF47-8DCD-E28A05076BE5}"/>
              </a:ext>
            </a:extLst>
          </p:cNvPr>
          <p:cNvSpPr>
            <a:spLocks noGrp="1"/>
          </p:cNvSpPr>
          <p:nvPr>
            <p:ph sz="quarter" idx="13" hasCustomPrompt="1"/>
          </p:nvPr>
        </p:nvSpPr>
        <p:spPr>
          <a:xfrm>
            <a:off x="1329872" y="3701030"/>
            <a:ext cx="3411538" cy="794430"/>
          </a:xfrm>
        </p:spPr>
        <p:txBody>
          <a:bodyPr>
            <a:normAutofit/>
          </a:bodyPr>
          <a:lstStyle>
            <a:lvl1pPr marL="0" indent="0">
              <a:lnSpc>
                <a:spcPct val="80000"/>
              </a:lnSpc>
              <a:buFontTx/>
              <a:buNone/>
              <a:defRPr sz="1300"/>
            </a:lvl1pPr>
            <a:lvl2pPr>
              <a:defRPr sz="1400"/>
            </a:lvl2pPr>
            <a:lvl3pPr>
              <a:defRPr sz="1400"/>
            </a:lvl3pPr>
            <a:lvl4pPr>
              <a:defRPr sz="1400"/>
            </a:lvl4pPr>
            <a:lvl5pPr>
              <a:defRPr sz="1400"/>
            </a:lvl5pPr>
          </a:lstStyle>
          <a:p>
            <a:pPr lvl="0"/>
            <a:r>
              <a:rPr lang="en-GB" dirty="0"/>
              <a:t>The </a:t>
            </a:r>
            <a:r>
              <a:rPr lang="en-GB" dirty="0" err="1"/>
              <a:t>Amenties</a:t>
            </a:r>
            <a:endParaRPr lang="en-GB" dirty="0"/>
          </a:p>
          <a:p>
            <a:pPr lvl="0"/>
            <a:r>
              <a:rPr lang="en-GB" dirty="0"/>
              <a:t>Will you get</a:t>
            </a:r>
            <a:endParaRPr lang="en-LT" dirty="0"/>
          </a:p>
        </p:txBody>
      </p:sp>
      <p:sp>
        <p:nvSpPr>
          <p:cNvPr id="9" name="Text Placeholder 3">
            <a:extLst>
              <a:ext uri="{FF2B5EF4-FFF2-40B4-BE49-F238E27FC236}">
                <a16:creationId xmlns:a16="http://schemas.microsoft.com/office/drawing/2014/main" id="{713E68CC-CE91-4545-BC77-FB470A909C0F}"/>
              </a:ext>
            </a:extLst>
          </p:cNvPr>
          <p:cNvSpPr>
            <a:spLocks noGrp="1"/>
          </p:cNvSpPr>
          <p:nvPr>
            <p:ph type="body" sz="half" idx="2" hasCustomPrompt="1"/>
          </p:nvPr>
        </p:nvSpPr>
        <p:spPr>
          <a:xfrm>
            <a:off x="7376845" y="3160337"/>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14" name="Picture 13">
            <a:extLst>
              <a:ext uri="{FF2B5EF4-FFF2-40B4-BE49-F238E27FC236}">
                <a16:creationId xmlns:a16="http://schemas.microsoft.com/office/drawing/2014/main" id="{AB1C9EE8-AF7C-F346-954A-33FC1FA24C44}"/>
              </a:ext>
            </a:extLst>
          </p:cNvPr>
          <p:cNvPicPr>
            <a:picLocks noChangeAspect="1"/>
          </p:cNvPicPr>
          <p:nvPr userDrawn="1"/>
        </p:nvPicPr>
        <p:blipFill>
          <a:blip r:embed="rId2"/>
          <a:stretch>
            <a:fillRect/>
          </a:stretch>
        </p:blipFill>
        <p:spPr>
          <a:xfrm>
            <a:off x="400474" y="364934"/>
            <a:ext cx="313724" cy="395293"/>
          </a:xfrm>
          <a:prstGeom prst="rect">
            <a:avLst/>
          </a:prstGeom>
        </p:spPr>
      </p:pic>
    </p:spTree>
    <p:extLst>
      <p:ext uri="{BB962C8B-B14F-4D97-AF65-F5344CB8AC3E}">
        <p14:creationId xmlns:p14="http://schemas.microsoft.com/office/powerpoint/2010/main" val="2523102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LT" dirty="0"/>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3" name="Picture 6">
            <a:extLst>
              <a:ext uri="{FF2B5EF4-FFF2-40B4-BE49-F238E27FC236}">
                <a16:creationId xmlns:a16="http://schemas.microsoft.com/office/drawing/2014/main" id="{B3F3BF7F-33AA-AD34-7FBC-665633782C98}"/>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38920461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photo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24546678-FCA5-9747-96D4-ED40E0DAA667}"/>
              </a:ext>
            </a:extLst>
          </p:cNvPr>
          <p:cNvSpPr>
            <a:spLocks noGrp="1"/>
          </p:cNvSpPr>
          <p:nvPr>
            <p:ph type="body" sz="half" idx="10" hasCustomPrompt="1"/>
          </p:nvPr>
        </p:nvSpPr>
        <p:spPr>
          <a:xfrm>
            <a:off x="1329872" y="3687052"/>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spTree>
    <p:extLst>
      <p:ext uri="{BB962C8B-B14F-4D97-AF65-F5344CB8AC3E}">
        <p14:creationId xmlns:p14="http://schemas.microsoft.com/office/powerpoint/2010/main" val="721077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with photo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7062851" y="898429"/>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1" name="Picture Placeholder 2">
            <a:extLst>
              <a:ext uri="{FF2B5EF4-FFF2-40B4-BE49-F238E27FC236}">
                <a16:creationId xmlns:a16="http://schemas.microsoft.com/office/drawing/2014/main" id="{1D900395-3D89-8D47-9C09-3633E196C032}"/>
              </a:ext>
            </a:extLst>
          </p:cNvPr>
          <p:cNvSpPr>
            <a:spLocks noGrp="1"/>
          </p:cNvSpPr>
          <p:nvPr>
            <p:ph type="pic" idx="1"/>
          </p:nvPr>
        </p:nvSpPr>
        <p:spPr>
          <a:xfrm>
            <a:off x="-2" y="1125162"/>
            <a:ext cx="6096001" cy="45975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sp>
        <p:nvSpPr>
          <p:cNvPr id="6" name="Text Placeholder 3">
            <a:extLst>
              <a:ext uri="{FF2B5EF4-FFF2-40B4-BE49-F238E27FC236}">
                <a16:creationId xmlns:a16="http://schemas.microsoft.com/office/drawing/2014/main" id="{0E70547C-4E63-C04C-A6A0-08784AE3EF84}"/>
              </a:ext>
            </a:extLst>
          </p:cNvPr>
          <p:cNvSpPr>
            <a:spLocks noGrp="1"/>
          </p:cNvSpPr>
          <p:nvPr>
            <p:ph type="body" sz="half" idx="2" hasCustomPrompt="1"/>
          </p:nvPr>
        </p:nvSpPr>
        <p:spPr>
          <a:xfrm>
            <a:off x="7062851" y="3689935"/>
            <a:ext cx="412420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25007159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7523766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Tree>
    <p:extLst>
      <p:ext uri="{BB962C8B-B14F-4D97-AF65-F5344CB8AC3E}">
        <p14:creationId xmlns:p14="http://schemas.microsoft.com/office/powerpoint/2010/main" val="32104087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Tree>
    <p:extLst>
      <p:ext uri="{BB962C8B-B14F-4D97-AF65-F5344CB8AC3E}">
        <p14:creationId xmlns:p14="http://schemas.microsoft.com/office/powerpoint/2010/main" val="37433348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bulletpoi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168374-565B-0941-81B9-7CBAE2945087}"/>
              </a:ext>
            </a:extLst>
          </p:cNvPr>
          <p:cNvSpPr/>
          <p:nvPr userDrawn="1"/>
        </p:nvSpPr>
        <p:spPr>
          <a:xfrm>
            <a:off x="6677940"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7854784" y="1805678"/>
            <a:ext cx="3615000" cy="3315331"/>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r>
              <a:rPr lang="en-GB" dirty="0"/>
              <a:t>Lorem ipsum</a:t>
            </a:r>
          </a:p>
          <a:p>
            <a:pPr lvl="0"/>
            <a:endParaRPr lang="en-GB" dirty="0"/>
          </a:p>
        </p:txBody>
      </p:sp>
    </p:spTree>
    <p:extLst>
      <p:ext uri="{BB962C8B-B14F-4D97-AF65-F5344CB8AC3E}">
        <p14:creationId xmlns:p14="http://schemas.microsoft.com/office/powerpoint/2010/main" val="2611217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ent with tab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91CCE7-3107-EB4C-9FC6-80047657FFC7}"/>
              </a:ext>
            </a:extLst>
          </p:cNvPr>
          <p:cNvSpPr/>
          <p:nvPr userDrawn="1"/>
        </p:nvSpPr>
        <p:spPr>
          <a:xfrm>
            <a:off x="5845200" y="2542166"/>
            <a:ext cx="5207856" cy="2563586"/>
          </a:xfrm>
          <a:prstGeom prst="rect">
            <a:avLst/>
          </a:prstGeom>
          <a:solidFill>
            <a:srgbClr val="EEE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Lentelių</a:t>
            </a:r>
            <a:br>
              <a:rPr lang="en-GB" dirty="0"/>
            </a:br>
            <a:r>
              <a:rPr lang="en-GB" dirty="0" err="1"/>
              <a:t>dizainas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graphicFrame>
        <p:nvGraphicFramePr>
          <p:cNvPr id="3" name="Table 3">
            <a:extLst>
              <a:ext uri="{FF2B5EF4-FFF2-40B4-BE49-F238E27FC236}">
                <a16:creationId xmlns:a16="http://schemas.microsoft.com/office/drawing/2014/main" id="{BB32303E-C892-1A47-86FC-30EAE92B7901}"/>
              </a:ext>
            </a:extLst>
          </p:cNvPr>
          <p:cNvGraphicFramePr>
            <a:graphicFrameLocks noGrp="1"/>
          </p:cNvGraphicFramePr>
          <p:nvPr userDrawn="1">
            <p:extLst>
              <p:ext uri="{D42A27DB-BD31-4B8C-83A1-F6EECF244321}">
                <p14:modId xmlns:p14="http://schemas.microsoft.com/office/powerpoint/2010/main" val="2720121047"/>
              </p:ext>
            </p:extLst>
          </p:nvPr>
        </p:nvGraphicFramePr>
        <p:xfrm>
          <a:off x="5756709" y="2484375"/>
          <a:ext cx="5207856" cy="2537240"/>
        </p:xfrm>
        <a:graphic>
          <a:graphicData uri="http://schemas.openxmlformats.org/drawingml/2006/table">
            <a:tbl>
              <a:tblPr firstRow="1" bandRow="1">
                <a:tableStyleId>{0660B408-B3CF-4A94-85FC-2B1E0A45F4A2}</a:tableStyleId>
              </a:tblPr>
              <a:tblGrid>
                <a:gridCol w="1735952">
                  <a:extLst>
                    <a:ext uri="{9D8B030D-6E8A-4147-A177-3AD203B41FA5}">
                      <a16:colId xmlns:a16="http://schemas.microsoft.com/office/drawing/2014/main" val="3585830869"/>
                    </a:ext>
                  </a:extLst>
                </a:gridCol>
                <a:gridCol w="1735952">
                  <a:extLst>
                    <a:ext uri="{9D8B030D-6E8A-4147-A177-3AD203B41FA5}">
                      <a16:colId xmlns:a16="http://schemas.microsoft.com/office/drawing/2014/main" val="3611816430"/>
                    </a:ext>
                  </a:extLst>
                </a:gridCol>
                <a:gridCol w="1735952">
                  <a:extLst>
                    <a:ext uri="{9D8B030D-6E8A-4147-A177-3AD203B41FA5}">
                      <a16:colId xmlns:a16="http://schemas.microsoft.com/office/drawing/2014/main" val="1240010381"/>
                    </a:ext>
                  </a:extLst>
                </a:gridCol>
              </a:tblGrid>
              <a:tr h="507448">
                <a:tc>
                  <a:txBody>
                    <a:bodyPr/>
                    <a:lstStyle/>
                    <a:p>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tc>
                  <a:txBody>
                    <a:bodyPr/>
                    <a:lstStyle/>
                    <a:p>
                      <a:r>
                        <a:rPr lang="en-LT" sz="1000" b="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E73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b="0" dirty="0">
                          <a:ln>
                            <a:noFill/>
                          </a:ln>
                          <a:solidFill>
                            <a:schemeClr val="bg1"/>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302757"/>
                    </a:solidFill>
                  </a:tcPr>
                </a:tc>
                <a:extLst>
                  <a:ext uri="{0D108BD9-81ED-4DB2-BD59-A6C34878D82A}">
                    <a16:rowId xmlns:a16="http://schemas.microsoft.com/office/drawing/2014/main" val="1451591149"/>
                  </a:ext>
                </a:extLst>
              </a:tr>
              <a:tr h="507448">
                <a:tc>
                  <a:txBody>
                    <a:bodyPr/>
                    <a:lstStyle/>
                    <a:p>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054526"/>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480404"/>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2385993"/>
                  </a:ext>
                </a:extLst>
              </a:tr>
              <a:tr h="507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LT" sz="1000" dirty="0">
                          <a:ln>
                            <a:noFill/>
                          </a:ln>
                          <a:solidFill>
                            <a:srgbClr val="302757"/>
                          </a:solidFill>
                          <a:latin typeface="Verdana" panose="020B0604030504040204" pitchFamily="34" charset="0"/>
                          <a:ea typeface="Verdana" panose="020B0604030504040204" pitchFamily="34" charset="0"/>
                          <a:cs typeface="Verdana" panose="020B0604030504040204" pitchFamily="34" charset="0"/>
                        </a:rPr>
                        <a:t>Lorem ipsum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515639"/>
                  </a:ext>
                </a:extLst>
              </a:tr>
            </a:tbl>
          </a:graphicData>
        </a:graphic>
      </p:graphicFrame>
    </p:spTree>
    <p:extLst>
      <p:ext uri="{BB962C8B-B14F-4D97-AF65-F5344CB8AC3E}">
        <p14:creationId xmlns:p14="http://schemas.microsoft.com/office/powerpoint/2010/main" val="2819954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rk content them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1329872" y="1486754"/>
            <a:ext cx="5587652" cy="1341926"/>
          </a:xfrm>
        </p:spPr>
        <p:txBody>
          <a:bodyPr anchor="b">
            <a:noAutofit/>
          </a:bodyPr>
          <a:lstStyle>
            <a:lvl1pPr algn="l">
              <a:lnSpc>
                <a:spcPct val="100000"/>
              </a:lnSpc>
              <a:defRPr sz="3500">
                <a:solidFill>
                  <a:schemeClr val="bg1"/>
                </a:solidFill>
              </a:defRPr>
            </a:lvl1pPr>
          </a:lstStyle>
          <a:p>
            <a:r>
              <a:rPr lang="en-GB" dirty="0" err="1"/>
              <a:t>Pavadinimas</a:t>
            </a:r>
            <a:br>
              <a:rPr lang="en-GB" dirty="0"/>
            </a:br>
            <a:r>
              <a:rPr lang="en-GB" dirty="0"/>
              <a:t>per dvi </a:t>
            </a:r>
            <a:r>
              <a:rPr lang="en-GB" dirty="0" err="1"/>
              <a:t>eilutes</a:t>
            </a:r>
            <a:endParaRPr lang="en-LT" dirty="0"/>
          </a:p>
        </p:txBody>
      </p:sp>
      <p:pic>
        <p:nvPicPr>
          <p:cNvPr id="8" name="Picture 7">
            <a:extLst>
              <a:ext uri="{FF2B5EF4-FFF2-40B4-BE49-F238E27FC236}">
                <a16:creationId xmlns:a16="http://schemas.microsoft.com/office/drawing/2014/main" id="{EB25FC2F-8608-E94C-ADBD-A880E7B7DADF}"/>
              </a:ext>
            </a:extLst>
          </p:cNvPr>
          <p:cNvPicPr>
            <a:picLocks noChangeAspect="1"/>
          </p:cNvPicPr>
          <p:nvPr userDrawn="1"/>
        </p:nvPicPr>
        <p:blipFill>
          <a:blip r:embed="rId2"/>
          <a:stretch>
            <a:fillRect/>
          </a:stretch>
        </p:blipFill>
        <p:spPr>
          <a:xfrm>
            <a:off x="8297694" y="1005855"/>
            <a:ext cx="3904034" cy="4880043"/>
          </a:xfrm>
          <a:prstGeom prst="rect">
            <a:avLst/>
          </a:prstGeom>
        </p:spPr>
      </p:pic>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3"/>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1329872" y="3429000"/>
            <a:ext cx="4053786" cy="2533453"/>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Tree>
    <p:extLst>
      <p:ext uri="{BB962C8B-B14F-4D97-AF65-F5344CB8AC3E}">
        <p14:creationId xmlns:p14="http://schemas.microsoft.com/office/powerpoint/2010/main" val="2294996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with bulletpoint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12" name="Text Placeholder 3">
            <a:extLst>
              <a:ext uri="{FF2B5EF4-FFF2-40B4-BE49-F238E27FC236}">
                <a16:creationId xmlns:a16="http://schemas.microsoft.com/office/drawing/2014/main" id="{3F8E7FE5-75F6-D54A-B074-844081BCADAB}"/>
              </a:ext>
            </a:extLst>
          </p:cNvPr>
          <p:cNvSpPr>
            <a:spLocks noGrp="1"/>
          </p:cNvSpPr>
          <p:nvPr>
            <p:ph type="body" sz="half" idx="2" hasCustomPrompt="1"/>
          </p:nvPr>
        </p:nvSpPr>
        <p:spPr>
          <a:xfrm>
            <a:off x="1329871" y="3675872"/>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
        <p:nvSpPr>
          <p:cNvPr id="9" name="Text Placeholder 3">
            <a:extLst>
              <a:ext uri="{FF2B5EF4-FFF2-40B4-BE49-F238E27FC236}">
                <a16:creationId xmlns:a16="http://schemas.microsoft.com/office/drawing/2014/main" id="{90D0378E-E462-5D40-98A3-786D00E12A57}"/>
              </a:ext>
            </a:extLst>
          </p:cNvPr>
          <p:cNvSpPr>
            <a:spLocks noGrp="1"/>
          </p:cNvSpPr>
          <p:nvPr>
            <p:ph type="body" sz="half" idx="10" hasCustomPrompt="1"/>
          </p:nvPr>
        </p:nvSpPr>
        <p:spPr>
          <a:xfrm>
            <a:off x="6504636" y="3675871"/>
            <a:ext cx="4357495" cy="2473719"/>
          </a:xfrm>
        </p:spPr>
        <p:txBody>
          <a:bodyPr>
            <a:normAutofit/>
          </a:bodyPr>
          <a:lstStyle>
            <a:lvl1pPr marL="171450" marR="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marL="171450" marR="0" lvl="0" indent="-171450" algn="l" defTabSz="914400" rtl="0" eaLnBrk="1" fontAlgn="auto" latinLnBrk="0" hangingPunct="1">
              <a:lnSpc>
                <a:spcPct val="150000"/>
              </a:lnSpc>
              <a:spcBef>
                <a:spcPts val="1000"/>
              </a:spcBef>
              <a:spcAft>
                <a:spcPts val="0"/>
              </a:spcAft>
              <a:buClr>
                <a:srgbClr val="EEE730"/>
              </a:buClr>
              <a:buSzPct val="100000"/>
              <a:buFont typeface="Wingdings" pitchFamily="2" charset="2"/>
              <a:buChar char="§"/>
              <a:tabLst/>
              <a:defRPr/>
            </a:pPr>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endParaRPr lang="en-GB" dirty="0"/>
          </a:p>
        </p:txBody>
      </p:sp>
    </p:spTree>
    <p:extLst>
      <p:ext uri="{BB962C8B-B14F-4D97-AF65-F5344CB8AC3E}">
        <p14:creationId xmlns:p14="http://schemas.microsoft.com/office/powerpoint/2010/main" val="34310120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taitstics dar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3" name="Picture 2">
            <a:extLst>
              <a:ext uri="{FF2B5EF4-FFF2-40B4-BE49-F238E27FC236}">
                <a16:creationId xmlns:a16="http://schemas.microsoft.com/office/drawing/2014/main" id="{D459A23B-0F27-3044-927F-E0ED558C84A2}"/>
              </a:ext>
            </a:extLst>
          </p:cNvPr>
          <p:cNvPicPr>
            <a:picLocks noChangeAspect="1"/>
          </p:cNvPicPr>
          <p:nvPr userDrawn="1"/>
        </p:nvPicPr>
        <p:blipFill>
          <a:blip r:embed="rId3"/>
          <a:stretch>
            <a:fillRect/>
          </a:stretch>
        </p:blipFill>
        <p:spPr>
          <a:xfrm>
            <a:off x="-2570486" y="1964537"/>
            <a:ext cx="5060587" cy="733210"/>
          </a:xfrm>
          <a:prstGeom prst="rect">
            <a:avLst/>
          </a:prstGeom>
        </p:spPr>
      </p:pic>
      <p:pic>
        <p:nvPicPr>
          <p:cNvPr id="12" name="Picture 11">
            <a:extLst>
              <a:ext uri="{FF2B5EF4-FFF2-40B4-BE49-F238E27FC236}">
                <a16:creationId xmlns:a16="http://schemas.microsoft.com/office/drawing/2014/main" id="{A4E4DADB-04DF-8347-B6E7-7E8A658FF149}"/>
              </a:ext>
            </a:extLst>
          </p:cNvPr>
          <p:cNvPicPr>
            <a:picLocks noChangeAspect="1"/>
          </p:cNvPicPr>
          <p:nvPr userDrawn="1"/>
        </p:nvPicPr>
        <p:blipFill>
          <a:blip r:embed="rId3"/>
          <a:stretch>
            <a:fillRect/>
          </a:stretch>
        </p:blipFill>
        <p:spPr>
          <a:xfrm>
            <a:off x="-3866724" y="3027082"/>
            <a:ext cx="5060587" cy="733210"/>
          </a:xfrm>
          <a:prstGeom prst="rect">
            <a:avLst/>
          </a:prstGeom>
        </p:spPr>
      </p:pic>
      <p:pic>
        <p:nvPicPr>
          <p:cNvPr id="14" name="Picture 13">
            <a:extLst>
              <a:ext uri="{FF2B5EF4-FFF2-40B4-BE49-F238E27FC236}">
                <a16:creationId xmlns:a16="http://schemas.microsoft.com/office/drawing/2014/main" id="{9E547A0B-0083-1E44-A9DB-38B0BEBEDEE2}"/>
              </a:ext>
            </a:extLst>
          </p:cNvPr>
          <p:cNvPicPr>
            <a:picLocks noChangeAspect="1"/>
          </p:cNvPicPr>
          <p:nvPr userDrawn="1"/>
        </p:nvPicPr>
        <p:blipFill>
          <a:blip r:embed="rId3"/>
          <a:stretch>
            <a:fillRect/>
          </a:stretch>
        </p:blipFill>
        <p:spPr>
          <a:xfrm>
            <a:off x="-2289133" y="4041556"/>
            <a:ext cx="5060587" cy="733210"/>
          </a:xfrm>
          <a:prstGeom prst="rect">
            <a:avLst/>
          </a:prstGeom>
        </p:spPr>
      </p:pic>
      <p:pic>
        <p:nvPicPr>
          <p:cNvPr id="16" name="Picture 15">
            <a:extLst>
              <a:ext uri="{FF2B5EF4-FFF2-40B4-BE49-F238E27FC236}">
                <a16:creationId xmlns:a16="http://schemas.microsoft.com/office/drawing/2014/main" id="{18C83D74-3F5D-B442-AF71-763671140D1D}"/>
              </a:ext>
            </a:extLst>
          </p:cNvPr>
          <p:cNvPicPr>
            <a:picLocks noChangeAspect="1"/>
          </p:cNvPicPr>
          <p:nvPr userDrawn="1"/>
        </p:nvPicPr>
        <p:blipFill>
          <a:blip r:embed="rId3"/>
          <a:stretch>
            <a:fillRect/>
          </a:stretch>
        </p:blipFill>
        <p:spPr>
          <a:xfrm>
            <a:off x="-3394451" y="5056706"/>
            <a:ext cx="5060587" cy="733210"/>
          </a:xfrm>
          <a:prstGeom prst="rect">
            <a:avLst/>
          </a:prstGeom>
        </p:spPr>
      </p:pic>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78%</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33%</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82%</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54%</a:t>
            </a:r>
            <a:endParaRPr lang="en-LT" dirty="0"/>
          </a:p>
        </p:txBody>
      </p:sp>
    </p:spTree>
    <p:extLst>
      <p:ext uri="{BB962C8B-B14F-4D97-AF65-F5344CB8AC3E}">
        <p14:creationId xmlns:p14="http://schemas.microsoft.com/office/powerpoint/2010/main" val="336414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1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8" name="Rectangle 7">
            <a:extLst>
              <a:ext uri="{FF2B5EF4-FFF2-40B4-BE49-F238E27FC236}">
                <a16:creationId xmlns:a16="http://schemas.microsoft.com/office/drawing/2014/main" id="{D8CF0C59-B147-EF4C-880A-4931CF58A0DB}"/>
              </a:ext>
            </a:extLst>
          </p:cNvPr>
          <p:cNvSpPr/>
          <p:nvPr/>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381183"/>
            <a:ext cx="3539093"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pic>
        <p:nvPicPr>
          <p:cNvPr id="3" name="Picture 6">
            <a:extLst>
              <a:ext uri="{FF2B5EF4-FFF2-40B4-BE49-F238E27FC236}">
                <a16:creationId xmlns:a16="http://schemas.microsoft.com/office/drawing/2014/main" id="{19207C77-BA9E-9E88-155D-63D221E7D90C}"/>
              </a:ext>
            </a:extLst>
          </p:cNvPr>
          <p:cNvPicPr>
            <a:picLocks noChangeAspect="1"/>
          </p:cNvPicPr>
          <p:nvPr userDrawn="1"/>
        </p:nvPicPr>
        <p:blipFill>
          <a:blip r:embed="rId2"/>
          <a:stretch>
            <a:fillRect/>
          </a:stretch>
        </p:blipFill>
        <p:spPr>
          <a:xfrm>
            <a:off x="408494" y="364935"/>
            <a:ext cx="313724" cy="395293"/>
          </a:xfrm>
          <a:prstGeom prst="rect">
            <a:avLst/>
          </a:prstGeom>
        </p:spPr>
      </p:pic>
      <p:sp>
        <p:nvSpPr>
          <p:cNvPr id="4" name="Rectangle 7">
            <a:extLst>
              <a:ext uri="{FF2B5EF4-FFF2-40B4-BE49-F238E27FC236}">
                <a16:creationId xmlns:a16="http://schemas.microsoft.com/office/drawing/2014/main" id="{B0963FDF-20C5-808F-32C9-E620663875EE}"/>
              </a:ext>
            </a:extLst>
          </p:cNvPr>
          <p:cNvSpPr/>
          <p:nvPr userDrawn="1"/>
        </p:nvSpPr>
        <p:spPr>
          <a:xfrm>
            <a:off x="6677941" y="0"/>
            <a:ext cx="5514060" cy="6858000"/>
          </a:xfrm>
          <a:prstGeom prst="rect">
            <a:avLst/>
          </a:prstGeom>
          <a:solidFill>
            <a:srgbClr val="302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Tree>
    <p:extLst>
      <p:ext uri="{BB962C8B-B14F-4D97-AF65-F5344CB8AC3E}">
        <p14:creationId xmlns:p14="http://schemas.microsoft.com/office/powerpoint/2010/main" val="27837691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taitstics dark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25667621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taitstics b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2939283"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78%</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2939283"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33%</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2939283"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82%</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2939283"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54%</a:t>
            </a:r>
            <a:endParaRPr lang="en-LT" dirty="0">
              <a:solidFill>
                <a:srgbClr val="302757"/>
              </a:solidFill>
            </a:endParaRP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pic>
        <p:nvPicPr>
          <p:cNvPr id="19" name="Picture 18">
            <a:extLst>
              <a:ext uri="{FF2B5EF4-FFF2-40B4-BE49-F238E27FC236}">
                <a16:creationId xmlns:a16="http://schemas.microsoft.com/office/drawing/2014/main" id="{458E4654-267A-0C4B-8536-5CD689F6A436}"/>
              </a:ext>
            </a:extLst>
          </p:cNvPr>
          <p:cNvPicPr>
            <a:picLocks noChangeAspect="1"/>
          </p:cNvPicPr>
          <p:nvPr userDrawn="1"/>
        </p:nvPicPr>
        <p:blipFill>
          <a:blip r:embed="rId3"/>
          <a:stretch>
            <a:fillRect/>
          </a:stretch>
        </p:blipFill>
        <p:spPr>
          <a:xfrm>
            <a:off x="-1815711" y="1956590"/>
            <a:ext cx="4305812" cy="733210"/>
          </a:xfrm>
          <a:prstGeom prst="rect">
            <a:avLst/>
          </a:prstGeom>
        </p:spPr>
      </p:pic>
      <p:pic>
        <p:nvPicPr>
          <p:cNvPr id="21" name="Picture 20">
            <a:extLst>
              <a:ext uri="{FF2B5EF4-FFF2-40B4-BE49-F238E27FC236}">
                <a16:creationId xmlns:a16="http://schemas.microsoft.com/office/drawing/2014/main" id="{616EDD63-23B3-2542-A84B-7700E8DEA745}"/>
              </a:ext>
            </a:extLst>
          </p:cNvPr>
          <p:cNvPicPr>
            <a:picLocks noChangeAspect="1"/>
          </p:cNvPicPr>
          <p:nvPr userDrawn="1"/>
        </p:nvPicPr>
        <p:blipFill>
          <a:blip r:embed="rId3"/>
          <a:stretch>
            <a:fillRect/>
          </a:stretch>
        </p:blipFill>
        <p:spPr>
          <a:xfrm>
            <a:off x="-3111949" y="3031019"/>
            <a:ext cx="4305812" cy="733210"/>
          </a:xfrm>
          <a:prstGeom prst="rect">
            <a:avLst/>
          </a:prstGeom>
        </p:spPr>
      </p:pic>
      <p:pic>
        <p:nvPicPr>
          <p:cNvPr id="30" name="Picture 29">
            <a:extLst>
              <a:ext uri="{FF2B5EF4-FFF2-40B4-BE49-F238E27FC236}">
                <a16:creationId xmlns:a16="http://schemas.microsoft.com/office/drawing/2014/main" id="{835A72E4-ECB6-D945-9FC5-77FC78722086}"/>
              </a:ext>
            </a:extLst>
          </p:cNvPr>
          <p:cNvPicPr>
            <a:picLocks noChangeAspect="1"/>
          </p:cNvPicPr>
          <p:nvPr userDrawn="1"/>
        </p:nvPicPr>
        <p:blipFill>
          <a:blip r:embed="rId3"/>
          <a:stretch>
            <a:fillRect/>
          </a:stretch>
        </p:blipFill>
        <p:spPr>
          <a:xfrm>
            <a:off x="-1534358" y="4041556"/>
            <a:ext cx="4305812" cy="733210"/>
          </a:xfrm>
          <a:prstGeom prst="rect">
            <a:avLst/>
          </a:prstGeom>
        </p:spPr>
      </p:pic>
      <p:pic>
        <p:nvPicPr>
          <p:cNvPr id="31" name="Picture 30">
            <a:extLst>
              <a:ext uri="{FF2B5EF4-FFF2-40B4-BE49-F238E27FC236}">
                <a16:creationId xmlns:a16="http://schemas.microsoft.com/office/drawing/2014/main" id="{0D50DF02-4458-C84A-A9AC-EB3436EAE0EF}"/>
              </a:ext>
            </a:extLst>
          </p:cNvPr>
          <p:cNvPicPr>
            <a:picLocks noChangeAspect="1"/>
          </p:cNvPicPr>
          <p:nvPr userDrawn="1"/>
        </p:nvPicPr>
        <p:blipFill>
          <a:blip r:embed="rId3"/>
          <a:stretch>
            <a:fillRect/>
          </a:stretch>
        </p:blipFill>
        <p:spPr>
          <a:xfrm>
            <a:off x="-2640192" y="5056706"/>
            <a:ext cx="4305812" cy="733210"/>
          </a:xfrm>
          <a:prstGeom prst="rect">
            <a:avLst/>
          </a:prstGeom>
        </p:spPr>
      </p:pic>
    </p:spTree>
    <p:extLst>
      <p:ext uri="{BB962C8B-B14F-4D97-AF65-F5344CB8AC3E}">
        <p14:creationId xmlns:p14="http://schemas.microsoft.com/office/powerpoint/2010/main" val="6695905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taitstics bright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4384571"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4384571"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4384571"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4384571"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4384570"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8" name="Picture 17">
            <a:extLst>
              <a:ext uri="{FF2B5EF4-FFF2-40B4-BE49-F238E27FC236}">
                <a16:creationId xmlns:a16="http://schemas.microsoft.com/office/drawing/2014/main" id="{821F1327-4B04-B34F-AF41-FE0C55EF9AC1}"/>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1431484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itstics dark-circle">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10%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40%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25%</a:t>
            </a:r>
            <a:endParaRPr lang="en-LT" dirty="0"/>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174618653"/>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Tree>
    <p:extLst>
      <p:ext uri="{BB962C8B-B14F-4D97-AF65-F5344CB8AC3E}">
        <p14:creationId xmlns:p14="http://schemas.microsoft.com/office/powerpoint/2010/main" val="87193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itstics dark-circle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Tree>
    <p:extLst>
      <p:ext uri="{BB962C8B-B14F-4D97-AF65-F5344CB8AC3E}">
        <p14:creationId xmlns:p14="http://schemas.microsoft.com/office/powerpoint/2010/main" val="51590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taitstics bright-circ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10%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40%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25%</a:t>
            </a:r>
            <a:endParaRPr lang="en-LT" dirty="0">
              <a:solidFill>
                <a:srgbClr val="302757"/>
              </a:solidFill>
            </a:endParaRPr>
          </a:p>
        </p:txBody>
      </p:sp>
      <p:graphicFrame>
        <p:nvGraphicFramePr>
          <p:cNvPr id="4" name="Chart 3">
            <a:extLst>
              <a:ext uri="{FF2B5EF4-FFF2-40B4-BE49-F238E27FC236}">
                <a16:creationId xmlns:a16="http://schemas.microsoft.com/office/drawing/2014/main" id="{8AAEB978-A201-1E44-B111-2BFE76D3E234}"/>
              </a:ext>
            </a:extLst>
          </p:cNvPr>
          <p:cNvGraphicFramePr/>
          <p:nvPr userDrawn="1">
            <p:extLst>
              <p:ext uri="{D42A27DB-BD31-4B8C-83A1-F6EECF244321}">
                <p14:modId xmlns:p14="http://schemas.microsoft.com/office/powerpoint/2010/main" val="3768252175"/>
              </p:ext>
            </p:extLst>
          </p:nvPr>
        </p:nvGraphicFramePr>
        <p:xfrm>
          <a:off x="-170426" y="1921248"/>
          <a:ext cx="5372919" cy="3581946"/>
        </p:xfrm>
        <a:graphic>
          <a:graphicData uri="http://schemas.openxmlformats.org/drawingml/2006/chart">
            <c:chart xmlns:c="http://schemas.openxmlformats.org/drawingml/2006/chart" xmlns:r="http://schemas.openxmlformats.org/officeDocument/2006/relationships" r:id="rId2"/>
          </a:graphicData>
        </a:graphic>
      </p:graphicFrame>
      <p:sp>
        <p:nvSpPr>
          <p:cNvPr id="17" name="Title 1">
            <a:extLst>
              <a:ext uri="{FF2B5EF4-FFF2-40B4-BE49-F238E27FC236}">
                <a16:creationId xmlns:a16="http://schemas.microsoft.com/office/drawing/2014/main" id="{BB0F89A9-7F8E-814F-8AD4-ED4479EE6193}"/>
              </a:ext>
            </a:extLst>
          </p:cNvPr>
          <p:cNvSpPr txBox="1">
            <a:spLocks/>
          </p:cNvSpPr>
          <p:nvPr userDrawn="1"/>
        </p:nvSpPr>
        <p:spPr>
          <a:xfrm>
            <a:off x="2455628" y="2428860"/>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rgbClr val="302757"/>
                </a:solidFill>
              </a:rPr>
              <a:t>10%</a:t>
            </a:r>
            <a:endParaRPr lang="en-LT" sz="2000" dirty="0">
              <a:solidFill>
                <a:srgbClr val="302757"/>
              </a:solidFill>
            </a:endParaRPr>
          </a:p>
        </p:txBody>
      </p:sp>
      <p:sp>
        <p:nvSpPr>
          <p:cNvPr id="18" name="Title 1">
            <a:extLst>
              <a:ext uri="{FF2B5EF4-FFF2-40B4-BE49-F238E27FC236}">
                <a16:creationId xmlns:a16="http://schemas.microsoft.com/office/drawing/2014/main" id="{7EF864C2-0A30-9D44-872B-F3009BA7FB1C}"/>
              </a:ext>
            </a:extLst>
          </p:cNvPr>
          <p:cNvSpPr txBox="1">
            <a:spLocks/>
          </p:cNvSpPr>
          <p:nvPr userDrawn="1"/>
        </p:nvSpPr>
        <p:spPr>
          <a:xfrm>
            <a:off x="1560820" y="2871994"/>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19" name="Title 1">
            <a:extLst>
              <a:ext uri="{FF2B5EF4-FFF2-40B4-BE49-F238E27FC236}">
                <a16:creationId xmlns:a16="http://schemas.microsoft.com/office/drawing/2014/main" id="{80978C34-186B-AD45-BEF8-54894DD86E1F}"/>
              </a:ext>
            </a:extLst>
          </p:cNvPr>
          <p:cNvSpPr txBox="1">
            <a:spLocks/>
          </p:cNvSpPr>
          <p:nvPr userDrawn="1"/>
        </p:nvSpPr>
        <p:spPr>
          <a:xfrm>
            <a:off x="1560820" y="3882495"/>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sp>
        <p:nvSpPr>
          <p:cNvPr id="20" name="Title 1">
            <a:extLst>
              <a:ext uri="{FF2B5EF4-FFF2-40B4-BE49-F238E27FC236}">
                <a16:creationId xmlns:a16="http://schemas.microsoft.com/office/drawing/2014/main" id="{0E77ACB9-A6B3-8C42-BA26-61350B85540D}"/>
              </a:ext>
            </a:extLst>
          </p:cNvPr>
          <p:cNvSpPr txBox="1">
            <a:spLocks/>
          </p:cNvSpPr>
          <p:nvPr userDrawn="1"/>
        </p:nvSpPr>
        <p:spPr>
          <a:xfrm>
            <a:off x="2757565" y="3606887"/>
            <a:ext cx="796255" cy="522696"/>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sz="2000" dirty="0">
                <a:solidFill>
                  <a:schemeClr val="bg1"/>
                </a:solidFill>
              </a:rPr>
              <a:t>25%</a:t>
            </a:r>
            <a:endParaRPr lang="en-LT" sz="2000" dirty="0">
              <a:solidFill>
                <a:schemeClr val="bg1"/>
              </a:solidFill>
            </a:endParaRP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28067496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tatstics bright-circl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25" name="Picture 24">
            <a:extLst>
              <a:ext uri="{FF2B5EF4-FFF2-40B4-BE49-F238E27FC236}">
                <a16:creationId xmlns:a16="http://schemas.microsoft.com/office/drawing/2014/main" id="{F2FAFDB3-CD7F-F943-A0F7-6D9BF522D5EF}"/>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7188143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istics dark-columns">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20%</a:t>
            </a:r>
            <a:endParaRPr lang="en-LT" dirty="0"/>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30%</a:t>
            </a:r>
            <a:endParaRPr lang="en-LT" dirty="0"/>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t>50%</a:t>
            </a:r>
            <a:endParaRPr lang="en-LT" dirty="0"/>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1426876880"/>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9313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istics dark-columns_blank">
    <p:bg>
      <p:bgPr>
        <a:solidFill>
          <a:srgbClr val="30275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chemeClr val="bg1"/>
                </a:solidFill>
              </a:defRPr>
            </a:lvl1pPr>
          </a:lstStyle>
          <a:p>
            <a:r>
              <a:rPr lang="en-GB" dirty="0" err="1"/>
              <a:t>Statistikos</a:t>
            </a:r>
            <a:r>
              <a:rPr lang="en-GB" dirty="0"/>
              <a:t> </a:t>
            </a:r>
            <a:r>
              <a:rPr lang="en-GB" dirty="0" err="1"/>
              <a:t>duomenys</a:t>
            </a:r>
            <a:endParaRPr lang="en-LT" dirty="0"/>
          </a:p>
        </p:txBody>
      </p:sp>
      <p:pic>
        <p:nvPicPr>
          <p:cNvPr id="9" name="Picture 8">
            <a:extLst>
              <a:ext uri="{FF2B5EF4-FFF2-40B4-BE49-F238E27FC236}">
                <a16:creationId xmlns:a16="http://schemas.microsoft.com/office/drawing/2014/main" id="{FEAFD233-017A-9C42-80C3-B9D7DF2673D5}"/>
              </a:ext>
            </a:extLst>
          </p:cNvPr>
          <p:cNvPicPr>
            <a:picLocks noChangeAspect="1"/>
          </p:cNvPicPr>
          <p:nvPr userDrawn="1"/>
        </p:nvPicPr>
        <p:blipFill>
          <a:blip r:embed="rId2"/>
          <a:stretch>
            <a:fillRect/>
          </a:stretch>
        </p:blipFill>
        <p:spPr>
          <a:xfrm>
            <a:off x="408494" y="358014"/>
            <a:ext cx="313725" cy="395293"/>
          </a:xfrm>
          <a:prstGeom prst="rect">
            <a:avLst/>
          </a:prstGeom>
        </p:spPr>
      </p:pic>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Tree>
    <p:extLst>
      <p:ext uri="{BB962C8B-B14F-4D97-AF65-F5344CB8AC3E}">
        <p14:creationId xmlns:p14="http://schemas.microsoft.com/office/powerpoint/2010/main" val="41907654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istics bright-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6" name="Title 1">
            <a:extLst>
              <a:ext uri="{FF2B5EF4-FFF2-40B4-BE49-F238E27FC236}">
                <a16:creationId xmlns:a16="http://schemas.microsoft.com/office/drawing/2014/main" id="{2F70140A-D1B1-194E-A6F2-0136DC52A05A}"/>
              </a:ext>
            </a:extLst>
          </p:cNvPr>
          <p:cNvSpPr txBox="1">
            <a:spLocks/>
          </p:cNvSpPr>
          <p:nvPr userDrawn="1"/>
        </p:nvSpPr>
        <p:spPr>
          <a:xfrm>
            <a:off x="4750566" y="1720036"/>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20%</a:t>
            </a:r>
            <a:endParaRPr lang="en-LT" dirty="0">
              <a:solidFill>
                <a:srgbClr val="302757"/>
              </a:solidFill>
            </a:endParaRPr>
          </a:p>
        </p:txBody>
      </p:sp>
      <p:sp>
        <p:nvSpPr>
          <p:cNvPr id="27" name="Title 1">
            <a:extLst>
              <a:ext uri="{FF2B5EF4-FFF2-40B4-BE49-F238E27FC236}">
                <a16:creationId xmlns:a16="http://schemas.microsoft.com/office/drawing/2014/main" id="{F79A2590-E6EE-0A42-91CB-F612C492DE01}"/>
              </a:ext>
            </a:extLst>
          </p:cNvPr>
          <p:cNvSpPr txBox="1">
            <a:spLocks/>
          </p:cNvSpPr>
          <p:nvPr userDrawn="1"/>
        </p:nvSpPr>
        <p:spPr>
          <a:xfrm>
            <a:off x="4750566" y="2782581"/>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30%</a:t>
            </a:r>
            <a:endParaRPr lang="en-LT" dirty="0">
              <a:solidFill>
                <a:srgbClr val="302757"/>
              </a:solidFill>
            </a:endParaRPr>
          </a:p>
        </p:txBody>
      </p:sp>
      <p:sp>
        <p:nvSpPr>
          <p:cNvPr id="28" name="Title 1">
            <a:extLst>
              <a:ext uri="{FF2B5EF4-FFF2-40B4-BE49-F238E27FC236}">
                <a16:creationId xmlns:a16="http://schemas.microsoft.com/office/drawing/2014/main" id="{D68BCF95-5A33-9546-8DDB-E02B0B4F83DB}"/>
              </a:ext>
            </a:extLst>
          </p:cNvPr>
          <p:cNvSpPr txBox="1">
            <a:spLocks/>
          </p:cNvSpPr>
          <p:nvPr userDrawn="1"/>
        </p:nvSpPr>
        <p:spPr>
          <a:xfrm>
            <a:off x="4750566" y="379705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sp>
        <p:nvSpPr>
          <p:cNvPr id="29" name="Title 1">
            <a:extLst>
              <a:ext uri="{FF2B5EF4-FFF2-40B4-BE49-F238E27FC236}">
                <a16:creationId xmlns:a16="http://schemas.microsoft.com/office/drawing/2014/main" id="{C09F40E0-24F5-3D4F-A309-E113322D8130}"/>
              </a:ext>
            </a:extLst>
          </p:cNvPr>
          <p:cNvSpPr txBox="1">
            <a:spLocks/>
          </p:cNvSpPr>
          <p:nvPr userDrawn="1"/>
        </p:nvSpPr>
        <p:spPr>
          <a:xfrm>
            <a:off x="4750566" y="4812205"/>
            <a:ext cx="1341315" cy="929640"/>
          </a:xfrm>
          <a:prstGeom prst="rect">
            <a:avLst/>
          </a:prstGeom>
        </p:spPr>
        <p:txBody>
          <a:bodyPr vert="horz" lIns="91440" tIns="45720" rIns="91440" bIns="45720" rtlCol="0" anchor="b">
            <a:noAutofit/>
          </a:bodyPr>
          <a:lstStyle>
            <a:lvl1pPr algn="l" defTabSz="914400" rtl="0" eaLnBrk="1" latinLnBrk="0" hangingPunct="1">
              <a:lnSpc>
                <a:spcPct val="100000"/>
              </a:lnSpc>
              <a:spcBef>
                <a:spcPct val="0"/>
              </a:spcBef>
              <a:buNone/>
              <a:defRPr sz="35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dirty="0">
                <a:solidFill>
                  <a:srgbClr val="302757"/>
                </a:solidFill>
              </a:rPr>
              <a:t>50%</a:t>
            </a:r>
            <a:endParaRPr lang="en-LT" dirty="0">
              <a:solidFill>
                <a:srgbClr val="302757"/>
              </a:solidFill>
            </a:endParaRPr>
          </a:p>
        </p:txBody>
      </p:sp>
      <p:graphicFrame>
        <p:nvGraphicFramePr>
          <p:cNvPr id="7" name="Chart 6">
            <a:extLst>
              <a:ext uri="{FF2B5EF4-FFF2-40B4-BE49-F238E27FC236}">
                <a16:creationId xmlns:a16="http://schemas.microsoft.com/office/drawing/2014/main" id="{2AD45C9C-EF72-EA46-AEB6-A8416426AE51}"/>
              </a:ext>
            </a:extLst>
          </p:cNvPr>
          <p:cNvGraphicFramePr/>
          <p:nvPr userDrawn="1">
            <p:extLst>
              <p:ext uri="{D42A27DB-BD31-4B8C-83A1-F6EECF244321}">
                <p14:modId xmlns:p14="http://schemas.microsoft.com/office/powerpoint/2010/main" val="2972002168"/>
              </p:ext>
            </p:extLst>
          </p:nvPr>
        </p:nvGraphicFramePr>
        <p:xfrm>
          <a:off x="408495" y="2045795"/>
          <a:ext cx="3878370" cy="3988038"/>
        </p:xfrm>
        <a:graphic>
          <a:graphicData uri="http://schemas.openxmlformats.org/drawingml/2006/chart">
            <c:chart xmlns:c="http://schemas.openxmlformats.org/drawingml/2006/chart" xmlns:r="http://schemas.openxmlformats.org/officeDocument/2006/relationships" r:id="rId2"/>
          </a:graphicData>
        </a:graphic>
      </p:graphicFrame>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3"/>
          <a:stretch>
            <a:fillRect/>
          </a:stretch>
        </p:blipFill>
        <p:spPr>
          <a:xfrm>
            <a:off x="408494" y="364935"/>
            <a:ext cx="313724" cy="395293"/>
          </a:xfrm>
          <a:prstGeom prst="rect">
            <a:avLst/>
          </a:prstGeom>
        </p:spPr>
      </p:pic>
    </p:spTree>
    <p:extLst>
      <p:ext uri="{BB962C8B-B14F-4D97-AF65-F5344CB8AC3E}">
        <p14:creationId xmlns:p14="http://schemas.microsoft.com/office/powerpoint/2010/main" val="211886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more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6121715"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2" name="Text Placeholder 3">
            <a:extLst>
              <a:ext uri="{FF2B5EF4-FFF2-40B4-BE49-F238E27FC236}">
                <a16:creationId xmlns:a16="http://schemas.microsoft.com/office/drawing/2014/main" id="{8B797235-AC31-C74E-82C0-94A1FC49E987}"/>
              </a:ext>
            </a:extLst>
          </p:cNvPr>
          <p:cNvSpPr>
            <a:spLocks noGrp="1"/>
          </p:cNvSpPr>
          <p:nvPr>
            <p:ph type="body" sz="half" idx="12" hasCustomPrompt="1"/>
          </p:nvPr>
        </p:nvSpPr>
        <p:spPr>
          <a:xfrm>
            <a:off x="7913614"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sp>
        <p:nvSpPr>
          <p:cNvPr id="14" name="Text Placeholder 3">
            <a:extLst>
              <a:ext uri="{FF2B5EF4-FFF2-40B4-BE49-F238E27FC236}">
                <a16:creationId xmlns:a16="http://schemas.microsoft.com/office/drawing/2014/main" id="{25B6226E-73DE-C642-A2D7-37FBA265AC47}"/>
              </a:ext>
            </a:extLst>
          </p:cNvPr>
          <p:cNvSpPr>
            <a:spLocks noGrp="1"/>
          </p:cNvSpPr>
          <p:nvPr>
            <p:ph type="body" sz="half" idx="13" hasCustomPrompt="1"/>
          </p:nvPr>
        </p:nvSpPr>
        <p:spPr>
          <a:xfrm>
            <a:off x="9705513" y="3534452"/>
            <a:ext cx="1892836" cy="723567"/>
          </a:xfrm>
        </p:spPr>
        <p:txBody>
          <a:bodyPr>
            <a:normAutofit/>
          </a:bodyPr>
          <a:lstStyle>
            <a:lvl1pPr marL="0" indent="0" algn="ctr">
              <a:lnSpc>
                <a:spcPts val="114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endParaRPr lang="en-GB" dirty="0"/>
          </a:p>
          <a:p>
            <a:pPr lvl="0"/>
            <a:r>
              <a:rPr lang="en-GB" dirty="0"/>
              <a:t>ipsum</a:t>
            </a:r>
          </a:p>
        </p:txBody>
      </p:sp>
      <p:pic>
        <p:nvPicPr>
          <p:cNvPr id="3" name="Picture 6">
            <a:extLst>
              <a:ext uri="{FF2B5EF4-FFF2-40B4-BE49-F238E27FC236}">
                <a16:creationId xmlns:a16="http://schemas.microsoft.com/office/drawing/2014/main" id="{979C96A0-93A6-9A55-B4ED-803485A4A4DC}"/>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24109660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tistics bright-columns_blan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01CA-B547-A442-ACFC-3D6CF3FAB361}"/>
              </a:ext>
            </a:extLst>
          </p:cNvPr>
          <p:cNvSpPr>
            <a:spLocks noGrp="1"/>
          </p:cNvSpPr>
          <p:nvPr>
            <p:ph type="ctrTitle" hasCustomPrompt="1"/>
          </p:nvPr>
        </p:nvSpPr>
        <p:spPr>
          <a:xfrm>
            <a:off x="6195854" y="358014"/>
            <a:ext cx="5587652" cy="1341926"/>
          </a:xfrm>
        </p:spPr>
        <p:txBody>
          <a:bodyPr anchor="b">
            <a:noAutofit/>
          </a:bodyPr>
          <a:lstStyle>
            <a:lvl1pPr algn="l">
              <a:lnSpc>
                <a:spcPct val="100000"/>
              </a:lnSpc>
              <a:defRPr sz="3500">
                <a:solidFill>
                  <a:srgbClr val="302757"/>
                </a:solidFill>
              </a:defRPr>
            </a:lvl1pPr>
          </a:lstStyle>
          <a:p>
            <a:r>
              <a:rPr lang="en-GB" dirty="0" err="1"/>
              <a:t>Statistikos</a:t>
            </a:r>
            <a:r>
              <a:rPr lang="en-GB" dirty="0"/>
              <a:t> </a:t>
            </a:r>
            <a:r>
              <a:rPr lang="en-GB" dirty="0" err="1"/>
              <a:t>duomenys</a:t>
            </a:r>
            <a:endParaRPr lang="en-LT" dirty="0"/>
          </a:p>
        </p:txBody>
      </p:sp>
      <p:sp>
        <p:nvSpPr>
          <p:cNvPr id="10" name="Text Placeholder 3">
            <a:extLst>
              <a:ext uri="{FF2B5EF4-FFF2-40B4-BE49-F238E27FC236}">
                <a16:creationId xmlns:a16="http://schemas.microsoft.com/office/drawing/2014/main" id="{E7ADD6BD-4A4D-854D-85EE-FEAF60690FEB}"/>
              </a:ext>
            </a:extLst>
          </p:cNvPr>
          <p:cNvSpPr>
            <a:spLocks noGrp="1"/>
          </p:cNvSpPr>
          <p:nvPr>
            <p:ph type="body" sz="half" idx="10" hasCustomPrompt="1"/>
          </p:nvPr>
        </p:nvSpPr>
        <p:spPr>
          <a:xfrm>
            <a:off x="6195854" y="2059763"/>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2" name="Text Placeholder 3">
            <a:extLst>
              <a:ext uri="{FF2B5EF4-FFF2-40B4-BE49-F238E27FC236}">
                <a16:creationId xmlns:a16="http://schemas.microsoft.com/office/drawing/2014/main" id="{534E0444-467E-1F48-9723-76B15FF379BA}"/>
              </a:ext>
            </a:extLst>
          </p:cNvPr>
          <p:cNvSpPr>
            <a:spLocks noGrp="1"/>
          </p:cNvSpPr>
          <p:nvPr>
            <p:ph type="body" sz="half" idx="11" hasCustomPrompt="1"/>
          </p:nvPr>
        </p:nvSpPr>
        <p:spPr>
          <a:xfrm>
            <a:off x="6195854" y="3110645"/>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3" name="Text Placeholder 3">
            <a:extLst>
              <a:ext uri="{FF2B5EF4-FFF2-40B4-BE49-F238E27FC236}">
                <a16:creationId xmlns:a16="http://schemas.microsoft.com/office/drawing/2014/main" id="{920053FD-1BCE-FD44-8B67-FE19AEC0D03E}"/>
              </a:ext>
            </a:extLst>
          </p:cNvPr>
          <p:cNvSpPr>
            <a:spLocks noGrp="1"/>
          </p:cNvSpPr>
          <p:nvPr>
            <p:ph type="body" sz="half" idx="12" hasCustomPrompt="1"/>
          </p:nvPr>
        </p:nvSpPr>
        <p:spPr>
          <a:xfrm>
            <a:off x="6195854" y="4121146"/>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sp>
        <p:nvSpPr>
          <p:cNvPr id="24" name="Text Placeholder 3">
            <a:extLst>
              <a:ext uri="{FF2B5EF4-FFF2-40B4-BE49-F238E27FC236}">
                <a16:creationId xmlns:a16="http://schemas.microsoft.com/office/drawing/2014/main" id="{818B7215-47CD-6348-855A-50C9B9829008}"/>
              </a:ext>
            </a:extLst>
          </p:cNvPr>
          <p:cNvSpPr>
            <a:spLocks noGrp="1"/>
          </p:cNvSpPr>
          <p:nvPr>
            <p:ph type="body" sz="half" idx="13" hasCustomPrompt="1"/>
          </p:nvPr>
        </p:nvSpPr>
        <p:spPr>
          <a:xfrm>
            <a:off x="6195853" y="5131647"/>
            <a:ext cx="4317301" cy="691059"/>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a:t>
            </a:r>
          </a:p>
        </p:txBody>
      </p:sp>
      <p:pic>
        <p:nvPicPr>
          <p:cNvPr id="14" name="Picture 13">
            <a:extLst>
              <a:ext uri="{FF2B5EF4-FFF2-40B4-BE49-F238E27FC236}">
                <a16:creationId xmlns:a16="http://schemas.microsoft.com/office/drawing/2014/main" id="{3D836F99-D1F4-EA43-BB41-6ACFE926C462}"/>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41978715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rgbClr val="302857"/>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8F41B1-0096-7440-92A9-FC44A99223B3}"/>
              </a:ext>
            </a:extLst>
          </p:cNvPr>
          <p:cNvPicPr>
            <a:picLocks noChangeAspect="1"/>
          </p:cNvPicPr>
          <p:nvPr userDrawn="1"/>
        </p:nvPicPr>
        <p:blipFill>
          <a:blip r:embed="rId2"/>
          <a:stretch>
            <a:fillRect/>
          </a:stretch>
        </p:blipFill>
        <p:spPr>
          <a:xfrm>
            <a:off x="4694271" y="2602081"/>
            <a:ext cx="2803458" cy="1168640"/>
          </a:xfrm>
          <a:prstGeom prst="rect">
            <a:avLst/>
          </a:prstGeom>
        </p:spPr>
      </p:pic>
    </p:spTree>
    <p:extLst>
      <p:ext uri="{BB962C8B-B14F-4D97-AF65-F5344CB8AC3E}">
        <p14:creationId xmlns:p14="http://schemas.microsoft.com/office/powerpoint/2010/main" val="20078342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inal slide2">
    <p:bg>
      <p:bgPr>
        <a:solidFill>
          <a:srgbClr val="302857"/>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A8019B-23CF-5049-AC40-C8CA7DC7E2C4}"/>
              </a:ext>
            </a:extLst>
          </p:cNvPr>
          <p:cNvSpPr/>
          <p:nvPr userDrawn="1"/>
        </p:nvSpPr>
        <p:spPr>
          <a:xfrm>
            <a:off x="0" y="0"/>
            <a:ext cx="12192000" cy="6858000"/>
          </a:xfrm>
          <a:prstGeom prst="rect">
            <a:avLst/>
          </a:prstGeom>
          <a:solidFill>
            <a:srgbClr val="302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5" name="Picture Placeholder 2">
            <a:extLst>
              <a:ext uri="{FF2B5EF4-FFF2-40B4-BE49-F238E27FC236}">
                <a16:creationId xmlns:a16="http://schemas.microsoft.com/office/drawing/2014/main" id="{99D1C85B-C1BA-F942-AA3D-8ABDA4BDC876}"/>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dirty="0"/>
          </a:p>
        </p:txBody>
      </p:sp>
      <p:pic>
        <p:nvPicPr>
          <p:cNvPr id="3" name="Picture 2">
            <a:extLst>
              <a:ext uri="{FF2B5EF4-FFF2-40B4-BE49-F238E27FC236}">
                <a16:creationId xmlns:a16="http://schemas.microsoft.com/office/drawing/2014/main" id="{E9FA9F3D-DB9D-F74B-83B0-5A6088EE9C31}"/>
              </a:ext>
            </a:extLst>
          </p:cNvPr>
          <p:cNvPicPr>
            <a:picLocks noChangeAspect="1"/>
          </p:cNvPicPr>
          <p:nvPr userDrawn="1"/>
        </p:nvPicPr>
        <p:blipFill>
          <a:blip r:embed="rId2"/>
          <a:stretch>
            <a:fillRect/>
          </a:stretch>
        </p:blipFill>
        <p:spPr>
          <a:xfrm>
            <a:off x="395477" y="360178"/>
            <a:ext cx="317500" cy="400050"/>
          </a:xfrm>
          <a:prstGeom prst="rect">
            <a:avLst/>
          </a:prstGeom>
        </p:spPr>
      </p:pic>
      <p:sp>
        <p:nvSpPr>
          <p:cNvPr id="6" name="Title 1">
            <a:extLst>
              <a:ext uri="{FF2B5EF4-FFF2-40B4-BE49-F238E27FC236}">
                <a16:creationId xmlns:a16="http://schemas.microsoft.com/office/drawing/2014/main" id="{881B3020-1657-6B49-A9E1-55575778D52E}"/>
              </a:ext>
            </a:extLst>
          </p:cNvPr>
          <p:cNvSpPr>
            <a:spLocks noGrp="1"/>
          </p:cNvSpPr>
          <p:nvPr>
            <p:ph type="title" hasCustomPrompt="1"/>
          </p:nvPr>
        </p:nvSpPr>
        <p:spPr>
          <a:xfrm>
            <a:off x="4129881" y="2628900"/>
            <a:ext cx="3932237" cy="1600200"/>
          </a:xfrm>
        </p:spPr>
        <p:txBody>
          <a:bodyPr anchor="b"/>
          <a:lstStyle>
            <a:lvl1pPr algn="ctr">
              <a:lnSpc>
                <a:spcPct val="110000"/>
              </a:lnSpc>
              <a:defRPr sz="3200">
                <a:solidFill>
                  <a:schemeClr val="bg1"/>
                </a:solidFill>
              </a:defRPr>
            </a:lvl1pPr>
          </a:lstStyle>
          <a:p>
            <a:r>
              <a:rPr lang="en-GB" dirty="0"/>
              <a:t>About our</a:t>
            </a:r>
            <a:br>
              <a:rPr lang="en-GB" dirty="0"/>
            </a:br>
            <a:r>
              <a:rPr lang="en-GB" dirty="0"/>
              <a:t>Lorem ipsum</a:t>
            </a:r>
            <a:br>
              <a:rPr lang="en-GB" dirty="0"/>
            </a:br>
            <a:r>
              <a:rPr lang="en-GB" dirty="0" err="1"/>
              <a:t>dolor</a:t>
            </a:r>
            <a:r>
              <a:rPr lang="en-GB" dirty="0"/>
              <a:t> sit</a:t>
            </a:r>
            <a:endParaRPr lang="en-LT" dirty="0"/>
          </a:p>
        </p:txBody>
      </p:sp>
    </p:spTree>
    <p:extLst>
      <p:ext uri="{BB962C8B-B14F-4D97-AF65-F5344CB8AC3E}">
        <p14:creationId xmlns:p14="http://schemas.microsoft.com/office/powerpoint/2010/main" val="17796546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5A17AD-2019-FF49-B507-9DE671DB5CF7}"/>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428411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more ico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E444-E3F9-0148-A523-2F263BB7B9FD}"/>
              </a:ext>
            </a:extLst>
          </p:cNvPr>
          <p:cNvSpPr>
            <a:spLocks noGrp="1"/>
          </p:cNvSpPr>
          <p:nvPr>
            <p:ph type="title" hasCustomPrompt="1"/>
          </p:nvPr>
        </p:nvSpPr>
        <p:spPr>
          <a:xfrm>
            <a:off x="1329872" y="637495"/>
            <a:ext cx="4184189" cy="2791506"/>
          </a:xfrm>
        </p:spPr>
        <p:txBody>
          <a:bodyPr>
            <a:normAutofit/>
          </a:bodyPr>
          <a:lstStyle>
            <a:lvl1pPr>
              <a:lnSpc>
                <a:spcPct val="100000"/>
              </a:lnSpc>
              <a:defRPr sz="3500"/>
            </a:lvl1pPr>
          </a:lstStyle>
          <a:p>
            <a:r>
              <a:rPr lang="en-GB" dirty="0" err="1"/>
              <a:t>Temos</a:t>
            </a:r>
            <a:r>
              <a:rPr lang="en-GB" dirty="0"/>
              <a:t> </a:t>
            </a:r>
            <a:r>
              <a:rPr lang="en-GB" dirty="0" err="1"/>
              <a:t>pavadinimas</a:t>
            </a:r>
            <a:r>
              <a:rPr lang="en-GB" dirty="0"/>
              <a:t> business</a:t>
            </a:r>
            <a:endParaRPr lang="en-LT" dirty="0"/>
          </a:p>
        </p:txBody>
      </p:sp>
      <p:pic>
        <p:nvPicPr>
          <p:cNvPr id="7" name="Picture 6">
            <a:extLst>
              <a:ext uri="{FF2B5EF4-FFF2-40B4-BE49-F238E27FC236}">
                <a16:creationId xmlns:a16="http://schemas.microsoft.com/office/drawing/2014/main" id="{C860C4B2-6137-D948-9403-5A742964DC6E}"/>
              </a:ext>
            </a:extLst>
          </p:cNvPr>
          <p:cNvPicPr>
            <a:picLocks noChangeAspect="1"/>
          </p:cNvPicPr>
          <p:nvPr/>
        </p:nvPicPr>
        <p:blipFill>
          <a:blip r:embed="rId2"/>
          <a:stretch>
            <a:fillRect/>
          </a:stretch>
        </p:blipFill>
        <p:spPr>
          <a:xfrm>
            <a:off x="408494" y="364935"/>
            <a:ext cx="313724" cy="395293"/>
          </a:xfrm>
          <a:prstGeom prst="rect">
            <a:avLst/>
          </a:prstGeom>
        </p:spPr>
      </p:pic>
      <p:sp>
        <p:nvSpPr>
          <p:cNvPr id="10" name="Text Placeholder 3">
            <a:extLst>
              <a:ext uri="{FF2B5EF4-FFF2-40B4-BE49-F238E27FC236}">
                <a16:creationId xmlns:a16="http://schemas.microsoft.com/office/drawing/2014/main" id="{C7124E3A-97A3-8944-B35B-874803A7F9F5}"/>
              </a:ext>
            </a:extLst>
          </p:cNvPr>
          <p:cNvSpPr>
            <a:spLocks noGrp="1"/>
          </p:cNvSpPr>
          <p:nvPr>
            <p:ph type="body" sz="half" idx="10" hasCustomPrompt="1"/>
          </p:nvPr>
        </p:nvSpPr>
        <p:spPr>
          <a:xfrm>
            <a:off x="1329872" y="3687052"/>
            <a:ext cx="4053786" cy="2533453"/>
          </a:xfrm>
        </p:spPr>
        <p:txBody>
          <a:bodyPr>
            <a:normAutofit/>
          </a:bodyPr>
          <a:lstStyle>
            <a:lvl1pPr marL="0" indent="0">
              <a:lnSpc>
                <a:spcPct val="130000"/>
              </a:lnSpc>
              <a:buNone/>
              <a:defRPr sz="12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 </a:t>
            </a:r>
            <a:r>
              <a:rPr lang="en-GB" dirty="0" err="1"/>
              <a:t>iaculis</a:t>
            </a:r>
            <a:r>
              <a:rPr lang="en-GB" dirty="0"/>
              <a:t> </a:t>
            </a:r>
            <a:r>
              <a:rPr lang="en-GB" dirty="0" err="1"/>
              <a:t>vel</a:t>
            </a:r>
            <a:r>
              <a:rPr lang="en-GB" dirty="0"/>
              <a:t> </a:t>
            </a:r>
            <a:r>
              <a:rPr lang="en-GB" dirty="0" err="1"/>
              <a:t>condimentum</a:t>
            </a:r>
            <a:r>
              <a:rPr lang="en-GB" dirty="0"/>
              <a:t> </a:t>
            </a:r>
            <a:r>
              <a:rPr lang="en-GB" dirty="0" err="1"/>
              <a:t>vel</a:t>
            </a:r>
            <a:r>
              <a:rPr lang="en-GB" dirty="0"/>
              <a:t>, </a:t>
            </a:r>
            <a:r>
              <a:rPr lang="en-GB" dirty="0" err="1"/>
              <a:t>eleifend</a:t>
            </a:r>
            <a:r>
              <a:rPr lang="en-GB" dirty="0"/>
              <a:t> sit </a:t>
            </a:r>
            <a:r>
              <a:rPr lang="en-GB" dirty="0" err="1"/>
              <a:t>amet</a:t>
            </a:r>
            <a:r>
              <a:rPr lang="en-GB" dirty="0"/>
              <a:t> </a:t>
            </a:r>
            <a:r>
              <a:rPr lang="en-GB" dirty="0" err="1"/>
              <a:t>felis</a:t>
            </a:r>
            <a:r>
              <a:rPr lang="en-GB" dirty="0"/>
              <a:t>. In </a:t>
            </a:r>
            <a:r>
              <a:rPr lang="en-GB" dirty="0" err="1"/>
              <a:t>mauris</a:t>
            </a:r>
            <a:r>
              <a:rPr lang="en-GB" dirty="0"/>
              <a:t> </a:t>
            </a:r>
            <a:r>
              <a:rPr lang="en-GB" dirty="0" err="1"/>
              <a:t>nunc</a:t>
            </a:r>
            <a:r>
              <a:rPr lang="en-GB" dirty="0"/>
              <a:t>, </a:t>
            </a:r>
            <a:r>
              <a:rPr lang="en-GB" dirty="0" err="1"/>
              <a:t>scelerisque</a:t>
            </a:r>
            <a:r>
              <a:rPr lang="en-GB" dirty="0"/>
              <a:t> non </a:t>
            </a:r>
            <a:r>
              <a:rPr lang="en-GB" dirty="0" err="1"/>
              <a:t>massa</a:t>
            </a:r>
            <a:r>
              <a:rPr lang="en-GB" dirty="0"/>
              <a:t> </a:t>
            </a:r>
            <a:r>
              <a:rPr lang="en-GB" dirty="0" err="1"/>
              <a:t>quis</a:t>
            </a:r>
            <a:r>
              <a:rPr lang="en-GB" dirty="0"/>
              <a:t>, </a:t>
            </a:r>
            <a:r>
              <a:rPr lang="en-GB" dirty="0" err="1"/>
              <a:t>bibendum</a:t>
            </a:r>
            <a:r>
              <a:rPr lang="en-GB" dirty="0"/>
              <a:t> </a:t>
            </a:r>
            <a:r>
              <a:rPr lang="en-GB" dirty="0" err="1"/>
              <a:t>suscipit</a:t>
            </a:r>
            <a:r>
              <a:rPr lang="en-GB" dirty="0"/>
              <a:t> </a:t>
            </a:r>
            <a:r>
              <a:rPr lang="en-GB" dirty="0" err="1"/>
              <a:t>risus</a:t>
            </a:r>
            <a:r>
              <a:rPr lang="en-GB" dirty="0"/>
              <a:t>.</a:t>
            </a:r>
          </a:p>
          <a:p>
            <a:pPr lvl="0"/>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et </a:t>
            </a:r>
            <a:r>
              <a:rPr lang="en-GB" dirty="0" err="1"/>
              <a:t>netus</a:t>
            </a:r>
            <a:r>
              <a:rPr lang="en-GB" dirty="0"/>
              <a:t> et </a:t>
            </a:r>
            <a:r>
              <a:rPr lang="en-GB" dirty="0" err="1"/>
              <a:t>malesuada</a:t>
            </a:r>
            <a:r>
              <a:rPr lang="en-GB" dirty="0"/>
              <a:t> fames ac </a:t>
            </a:r>
            <a:r>
              <a:rPr lang="en-GB" dirty="0" err="1"/>
              <a:t>turpis</a:t>
            </a:r>
            <a:r>
              <a:rPr lang="en-GB" dirty="0"/>
              <a:t> </a:t>
            </a:r>
            <a:r>
              <a:rPr lang="en-GB" dirty="0" err="1"/>
              <a:t>egestas</a:t>
            </a:r>
            <a:r>
              <a:rPr lang="en-GB" dirty="0"/>
              <a:t> </a:t>
            </a:r>
            <a:r>
              <a:rPr lang="en-GB" dirty="0" err="1"/>
              <a:t>pretium</a:t>
            </a:r>
            <a:r>
              <a:rPr lang="en-GB" dirty="0"/>
              <a:t> </a:t>
            </a:r>
            <a:r>
              <a:rPr lang="en-GB" dirty="0" err="1"/>
              <a:t>blandit</a:t>
            </a:r>
            <a:r>
              <a:rPr lang="en-GB" dirty="0"/>
              <a:t>.</a:t>
            </a:r>
          </a:p>
        </p:txBody>
      </p:sp>
      <p:sp>
        <p:nvSpPr>
          <p:cNvPr id="9" name="Text Placeholder 3">
            <a:extLst>
              <a:ext uri="{FF2B5EF4-FFF2-40B4-BE49-F238E27FC236}">
                <a16:creationId xmlns:a16="http://schemas.microsoft.com/office/drawing/2014/main" id="{EA07DEDC-0B2B-2D41-89F9-07D962351078}"/>
              </a:ext>
            </a:extLst>
          </p:cNvPr>
          <p:cNvSpPr>
            <a:spLocks noGrp="1"/>
          </p:cNvSpPr>
          <p:nvPr>
            <p:ph type="body" sz="half" idx="11" hasCustomPrompt="1"/>
          </p:nvPr>
        </p:nvSpPr>
        <p:spPr>
          <a:xfrm>
            <a:off x="7724483" y="2630328"/>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1" name="Text Placeholder 3">
            <a:extLst>
              <a:ext uri="{FF2B5EF4-FFF2-40B4-BE49-F238E27FC236}">
                <a16:creationId xmlns:a16="http://schemas.microsoft.com/office/drawing/2014/main" id="{B6A95EFD-E010-F34A-B233-308064CA9D7E}"/>
              </a:ext>
            </a:extLst>
          </p:cNvPr>
          <p:cNvSpPr>
            <a:spLocks noGrp="1"/>
          </p:cNvSpPr>
          <p:nvPr>
            <p:ph type="body" sz="half" idx="12" hasCustomPrompt="1"/>
          </p:nvPr>
        </p:nvSpPr>
        <p:spPr>
          <a:xfrm>
            <a:off x="7724483" y="3647470"/>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sp>
        <p:nvSpPr>
          <p:cNvPr id="15" name="Text Placeholder 3">
            <a:extLst>
              <a:ext uri="{FF2B5EF4-FFF2-40B4-BE49-F238E27FC236}">
                <a16:creationId xmlns:a16="http://schemas.microsoft.com/office/drawing/2014/main" id="{A68C9AC0-0832-7C48-A502-43BBA46A1269}"/>
              </a:ext>
            </a:extLst>
          </p:cNvPr>
          <p:cNvSpPr>
            <a:spLocks noGrp="1"/>
          </p:cNvSpPr>
          <p:nvPr>
            <p:ph type="body" sz="half" idx="13" hasCustomPrompt="1"/>
          </p:nvPr>
        </p:nvSpPr>
        <p:spPr>
          <a:xfrm>
            <a:off x="7724483" y="4664612"/>
            <a:ext cx="3795191" cy="528050"/>
          </a:xfrm>
        </p:spPr>
        <p:txBody>
          <a:bodyPr>
            <a:normAutofit/>
          </a:bodyPr>
          <a:lstStyle>
            <a:lvl1pPr marL="0" indent="0" algn="l">
              <a:lnSpc>
                <a:spcPts val="1140"/>
              </a:lnSpc>
              <a:buNone/>
              <a:defRPr sz="1500">
                <a:solidFill>
                  <a:srgbClr val="30275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a:t>Phasellus</a:t>
            </a:r>
            <a:r>
              <a:rPr lang="en-GB" dirty="0"/>
              <a:t> </a:t>
            </a:r>
            <a:r>
              <a:rPr lang="en-GB" dirty="0" err="1"/>
              <a:t>erat</a:t>
            </a:r>
            <a:r>
              <a:rPr lang="en-GB" dirty="0"/>
              <a:t> ipsum</a:t>
            </a:r>
          </a:p>
        </p:txBody>
      </p:sp>
      <p:pic>
        <p:nvPicPr>
          <p:cNvPr id="3" name="Picture 6">
            <a:extLst>
              <a:ext uri="{FF2B5EF4-FFF2-40B4-BE49-F238E27FC236}">
                <a16:creationId xmlns:a16="http://schemas.microsoft.com/office/drawing/2014/main" id="{9EB38287-C16F-7CC3-7015-5814F1B29F3C}"/>
              </a:ext>
            </a:extLst>
          </p:cNvPr>
          <p:cNvPicPr>
            <a:picLocks noChangeAspect="1"/>
          </p:cNvPicPr>
          <p:nvPr userDrawn="1"/>
        </p:nvPicPr>
        <p:blipFill>
          <a:blip r:embed="rId2"/>
          <a:stretch>
            <a:fillRect/>
          </a:stretch>
        </p:blipFill>
        <p:spPr>
          <a:xfrm>
            <a:off x="408494" y="364935"/>
            <a:ext cx="313724" cy="395293"/>
          </a:xfrm>
          <a:prstGeom prst="rect">
            <a:avLst/>
          </a:prstGeom>
        </p:spPr>
      </p:pic>
    </p:spTree>
    <p:extLst>
      <p:ext uri="{BB962C8B-B14F-4D97-AF65-F5344CB8AC3E}">
        <p14:creationId xmlns:p14="http://schemas.microsoft.com/office/powerpoint/2010/main" val="7861653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theme" Target="../theme/theme2.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62386-6262-E440-9CE5-565BAEEBA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en-LT" dirty="0"/>
          </a:p>
        </p:txBody>
      </p:sp>
      <p:sp>
        <p:nvSpPr>
          <p:cNvPr id="3" name="Text Placeholder 2">
            <a:extLst>
              <a:ext uri="{FF2B5EF4-FFF2-40B4-BE49-F238E27FC236}">
                <a16:creationId xmlns:a16="http://schemas.microsoft.com/office/drawing/2014/main" id="{0341DD1D-A5D1-FB48-A538-E297E564A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LT" dirty="0"/>
          </a:p>
        </p:txBody>
      </p:sp>
      <p:sp>
        <p:nvSpPr>
          <p:cNvPr id="4" name="Date Placeholder 3">
            <a:extLst>
              <a:ext uri="{FF2B5EF4-FFF2-40B4-BE49-F238E27FC236}">
                <a16:creationId xmlns:a16="http://schemas.microsoft.com/office/drawing/2014/main" id="{7900D542-9650-7546-897C-755FCA82B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02/25</a:t>
            </a:r>
            <a:endParaRPr lang="en-LT"/>
          </a:p>
        </p:txBody>
      </p:sp>
      <p:sp>
        <p:nvSpPr>
          <p:cNvPr id="5" name="Footer Placeholder 4">
            <a:extLst>
              <a:ext uri="{FF2B5EF4-FFF2-40B4-BE49-F238E27FC236}">
                <a16:creationId xmlns:a16="http://schemas.microsoft.com/office/drawing/2014/main" id="{329CAC18-1AEE-9848-A7D6-012C0C3C6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D73852C8-0043-C749-8726-1D08F3779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5081F-BF14-DE4F-AC4E-3A8AAFFFE81B}" type="slidenum">
              <a:rPr lang="en-LT" smtClean="0"/>
              <a:t>‹#›</a:t>
            </a:fld>
            <a:endParaRPr lang="en-LT"/>
          </a:p>
        </p:txBody>
      </p:sp>
    </p:spTree>
    <p:extLst>
      <p:ext uri="{BB962C8B-B14F-4D97-AF65-F5344CB8AC3E}">
        <p14:creationId xmlns:p14="http://schemas.microsoft.com/office/powerpoint/2010/main" val="288721011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649" r:id="rId29"/>
    <p:sldLayoutId id="2147483667" r:id="rId30"/>
    <p:sldLayoutId id="2147483650" r:id="rId31"/>
    <p:sldLayoutId id="2147483668" r:id="rId32"/>
    <p:sldLayoutId id="2147483669" r:id="rId33"/>
    <p:sldLayoutId id="2147483670" r:id="rId34"/>
    <p:sldLayoutId id="2147483671" r:id="rId35"/>
    <p:sldLayoutId id="2147483672" r:id="rId36"/>
    <p:sldLayoutId id="2147483673" r:id="rId37"/>
    <p:sldLayoutId id="2147483674" r:id="rId38"/>
    <p:sldLayoutId id="2147483675" r:id="rId39"/>
    <p:sldLayoutId id="2147483676" r:id="rId40"/>
    <p:sldLayoutId id="2147483677" r:id="rId41"/>
    <p:sldLayoutId id="2147483678" r:id="rId42"/>
    <p:sldLayoutId id="2147483679" r:id="rId43"/>
    <p:sldLayoutId id="2147483680" r:id="rId44"/>
    <p:sldLayoutId id="2147483681" r:id="rId45"/>
    <p:sldLayoutId id="2147483682" r:id="rId46"/>
    <p:sldLayoutId id="2147483683" r:id="rId47"/>
    <p:sldLayoutId id="2147483684" r:id="rId48"/>
    <p:sldLayoutId id="2147483685" r:id="rId49"/>
    <p:sldLayoutId id="2147483686" r:id="rId50"/>
    <p:sldLayoutId id="2147483687" r:id="rId51"/>
    <p:sldLayoutId id="2147483688" r:id="rId52"/>
    <p:sldLayoutId id="2147483689" r:id="rId53"/>
    <p:sldLayoutId id="2147483666" r:id="rId54"/>
    <p:sldLayoutId id="2147483690" r:id="rId55"/>
  </p:sldLayoutIdLst>
  <p:hf sldNum="0" hdr="0" ftr="0"/>
  <p:txStyles>
    <p:title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562386-6262-E440-9CE5-565BAEEBA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LT" dirty="0"/>
          </a:p>
        </p:txBody>
      </p:sp>
      <p:sp>
        <p:nvSpPr>
          <p:cNvPr id="3" name="Text Placeholder 2">
            <a:extLst>
              <a:ext uri="{FF2B5EF4-FFF2-40B4-BE49-F238E27FC236}">
                <a16:creationId xmlns:a16="http://schemas.microsoft.com/office/drawing/2014/main" id="{0341DD1D-A5D1-FB48-A538-E297E564A0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T" dirty="0"/>
          </a:p>
        </p:txBody>
      </p:sp>
      <p:sp>
        <p:nvSpPr>
          <p:cNvPr id="4" name="Date Placeholder 3">
            <a:extLst>
              <a:ext uri="{FF2B5EF4-FFF2-40B4-BE49-F238E27FC236}">
                <a16:creationId xmlns:a16="http://schemas.microsoft.com/office/drawing/2014/main" id="{7900D542-9650-7546-897C-755FCA82B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02/25</a:t>
            </a:r>
            <a:endParaRPr lang="en-LT"/>
          </a:p>
        </p:txBody>
      </p:sp>
      <p:sp>
        <p:nvSpPr>
          <p:cNvPr id="5" name="Footer Placeholder 4">
            <a:extLst>
              <a:ext uri="{FF2B5EF4-FFF2-40B4-BE49-F238E27FC236}">
                <a16:creationId xmlns:a16="http://schemas.microsoft.com/office/drawing/2014/main" id="{329CAC18-1AEE-9848-A7D6-012C0C3C6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T"/>
          </a:p>
        </p:txBody>
      </p:sp>
      <p:sp>
        <p:nvSpPr>
          <p:cNvPr id="6" name="Slide Number Placeholder 5">
            <a:extLst>
              <a:ext uri="{FF2B5EF4-FFF2-40B4-BE49-F238E27FC236}">
                <a16:creationId xmlns:a16="http://schemas.microsoft.com/office/drawing/2014/main" id="{D73852C8-0043-C749-8726-1D08F37795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5081F-BF14-DE4F-AC4E-3A8AAFFFE81B}" type="slidenum">
              <a:rPr lang="en-LT" smtClean="0"/>
              <a:t>‹#›</a:t>
            </a:fld>
            <a:endParaRPr lang="en-LT"/>
          </a:p>
        </p:txBody>
      </p:sp>
    </p:spTree>
    <p:extLst>
      <p:ext uri="{BB962C8B-B14F-4D97-AF65-F5344CB8AC3E}">
        <p14:creationId xmlns:p14="http://schemas.microsoft.com/office/powerpoint/2010/main" val="195345431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Lst>
  <p:hf sldNum="0" hdr="0" ftr="0"/>
  <p:txStyles>
    <p:title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image" Target="../media/image28.svg"/><Relationship Id="rId5" Type="http://schemas.openxmlformats.org/officeDocument/2006/relationships/diagramQuickStyle" Target="../diagrams/quickStyle1.xm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5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hyperlink" Target="https://ec.europa.eu/eurostat/web/products-manuals-and-guidelines/-/ks-01-18-852"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2021.esinvesticijos.lt/dokumentai/rekomendacijos-del-projektu-islaidu-atitikties-europos-sajungos-fondu-reikalavimams?version=1#prevVersion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s://esinvesticijos.lt/uploads/documents/docs/2024-08/d8a40b446278453e9b4027d0199f9c7c0bd0218b3569e711e20a4ba3bdffd9ed.pdf" TargetMode="Externa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hyperlink" Target="https://esinvesticijos.lt/uploads/documents/docs/2024-08/d8a40b446278453e9b4027d0199f9c7c0bd0218b3569e711e20a4ba3bdffd9ed.pdf" TargetMode="External"/><Relationship Id="rId3" Type="http://schemas.openxmlformats.org/officeDocument/2006/relationships/hyperlink" Target="https://esinvesticijos.lt/dokumentai/projekto-igyvendinimo-plano-forma" TargetMode="External"/><Relationship Id="rId7" Type="http://schemas.openxmlformats.org/officeDocument/2006/relationships/hyperlink" Target="https://2021.esinvesticijos.lt/dokumentai/pazyma-darbo-uzmokescio-apskaiciavimui" TargetMode="External"/><Relationship Id="rId12" Type="http://schemas.openxmlformats.org/officeDocument/2006/relationships/hyperlink" Target="https://eimin.lrv.lt/media/viesa/saugykla/2024/3/j-k9U2Og-XA.docx"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esinvesticijos.lt/uploads/documents/docs/2025-11/bda6e093ea1b8bd19180342aa4d6764fe100b60fc3a253fdb1eaf1071ed02a0b.docx" TargetMode="External"/><Relationship Id="rId11" Type="http://schemas.openxmlformats.org/officeDocument/2006/relationships/hyperlink" Target="https://svv.registrucentras.lt/" TargetMode="External"/><Relationship Id="rId5" Type="http://schemas.openxmlformats.org/officeDocument/2006/relationships/hyperlink" Target="https://esinvesticijos.lt/uploads/documents/docs/2025-11/410260f85107ebac40a2217a1e6c361e7c5c752dfce4b629562d2a5f0b387b53.xlsx" TargetMode="External"/><Relationship Id="rId10" Type="http://schemas.openxmlformats.org/officeDocument/2006/relationships/hyperlink" Target="https://2021.esinvesticijos.lt/uploads/documents/docs/2024-11/3f3cd5e12df66c7311205c4d6beec06e1116037f419b607c0d4e97f3b27029f3.xlsx" TargetMode="External"/><Relationship Id="rId4" Type="http://schemas.openxmlformats.org/officeDocument/2006/relationships/hyperlink" Target="https://esinvesticijos.lt/uploads/documents/docs/2025-11/045998d6fb852ce9ef6caab129a32e052302c0a71e14e3faa38267bd4a4bd67a.docx" TargetMode="External"/><Relationship Id="rId9" Type="http://schemas.openxmlformats.org/officeDocument/2006/relationships/hyperlink" Target="https://2021.esinvesticijos.lt/dokumentai/informacijos-apie-pareiskejui-partneriui-suteikta-valstybes-pagalba-isskyrus-de-minimis-forma-1"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hdphoto" Target="../media/hdphoto1.wdp"/><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image" Target="../media/image54.png"/><Relationship Id="rId5" Type="http://schemas.openxmlformats.org/officeDocument/2006/relationships/diagramQuickStyle" Target="../diagrams/quickStyle2.xml"/><Relationship Id="rId10" Type="http://schemas.openxmlformats.org/officeDocument/2006/relationships/image" Target="../media/image53.png"/><Relationship Id="rId4" Type="http://schemas.openxmlformats.org/officeDocument/2006/relationships/diagramLayout" Target="../diagrams/layout2.xml"/><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hyperlink" Target="https://inovacijuagentura.lt/turinys/valstyb4s-pagalbos-mokomoji-medziaga.html"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2021.esinvesticijos.lt/dokumentai/projekto-igyvendinimo-plano-forma"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dms.investis.l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hyperlink" Target="mailto:divystymas@inovacijuagentura.lt" TargetMode="External"/><Relationship Id="rId7"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60.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hyperlink" Target="https://esinvesticijos.lt/kvietimai/dirbtinio-intelekto-sprendimu-vystymas" TargetMode="External"/><Relationship Id="rId9" Type="http://schemas.openxmlformats.org/officeDocument/2006/relationships/image" Target="../media/image60.png"/></Relationships>
</file>

<file path=ppt/slides/_rels/slide31.xml.rels><?xml version="1.0" encoding="UTF-8" standalone="yes"?>
<Relationships xmlns="http://schemas.openxmlformats.org/package/2006/relationships"><Relationship Id="rId2" Type="http://schemas.openxmlformats.org/officeDocument/2006/relationships/hyperlink" Target="http://www.inovacijuagentura.lt/" TargetMode="Externa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E5008FF-6678-5D07-106B-805EEAEE32E7}"/>
              </a:ext>
            </a:extLst>
          </p:cNvPr>
          <p:cNvSpPr>
            <a:spLocks noGrp="1"/>
          </p:cNvSpPr>
          <p:nvPr>
            <p:ph type="ctrTitle"/>
          </p:nvPr>
        </p:nvSpPr>
        <p:spPr>
          <a:xfrm>
            <a:off x="938842" y="870012"/>
            <a:ext cx="5941352" cy="2558988"/>
          </a:xfrm>
        </p:spPr>
        <p:txBody>
          <a:bodyPr/>
          <a:lstStyle/>
          <a:p>
            <a:r>
              <a:rPr lang="lt-LT" sz="2800" dirty="0">
                <a:latin typeface="Verdana"/>
                <a:ea typeface="Calibri"/>
                <a:cs typeface="Calibri"/>
              </a:rPr>
              <a:t>Kvietimo</a:t>
            </a:r>
            <a:r>
              <a:rPr lang="lt-LT" sz="2800" noProof="0" dirty="0">
                <a:effectLst/>
                <a:latin typeface="Verdana"/>
                <a:ea typeface="Calibri"/>
                <a:cs typeface="Calibri"/>
              </a:rPr>
              <a:t> “Dirbtinio intelekto sprendimų vystymas” pristatymas</a:t>
            </a:r>
            <a:r>
              <a:rPr lang="en-US" sz="2800" dirty="0">
                <a:latin typeface="Verdana"/>
                <a:ea typeface="Calibri"/>
                <a:cs typeface="Calibri"/>
              </a:rPr>
              <a:t> </a:t>
            </a:r>
            <a:r>
              <a:rPr lang="en-US" sz="2800" dirty="0" err="1">
                <a:latin typeface="Verdana"/>
                <a:ea typeface="Calibri"/>
                <a:cs typeface="Calibri"/>
              </a:rPr>
              <a:t>pareiškėjams</a:t>
            </a:r>
            <a:br>
              <a:rPr lang="lt-LT" sz="2800" noProof="0" dirty="0">
                <a:effectLst/>
                <a:cs typeface="Calibri" panose="020F0502020204030204" pitchFamily="34" charset="0"/>
              </a:rPr>
            </a:br>
            <a:endParaRPr lang="lt-LT" sz="2800" noProof="0" dirty="0">
              <a:solidFill>
                <a:srgbClr val="05194C"/>
              </a:solidFill>
            </a:endParaRPr>
          </a:p>
        </p:txBody>
      </p:sp>
      <p:sp>
        <p:nvSpPr>
          <p:cNvPr id="3" name="Antrinis pavadinimas 2">
            <a:extLst>
              <a:ext uri="{FF2B5EF4-FFF2-40B4-BE49-F238E27FC236}">
                <a16:creationId xmlns:a16="http://schemas.microsoft.com/office/drawing/2014/main" id="{3CF1A57C-5DEB-904F-6934-B4795C13DA59}"/>
              </a:ext>
            </a:extLst>
          </p:cNvPr>
          <p:cNvSpPr>
            <a:spLocks noGrp="1"/>
          </p:cNvSpPr>
          <p:nvPr>
            <p:ph type="subTitle" idx="1"/>
          </p:nvPr>
        </p:nvSpPr>
        <p:spPr>
          <a:xfrm>
            <a:off x="938842" y="4110559"/>
            <a:ext cx="4697381" cy="749369"/>
          </a:xfrm>
        </p:spPr>
        <p:txBody>
          <a:bodyPr>
            <a:normAutofit fontScale="92500" lnSpcReduction="20000"/>
          </a:bodyPr>
          <a:lstStyle/>
          <a:p>
            <a:r>
              <a:rPr lang="lt-LT" noProof="0" dirty="0"/>
              <a:t>Neringa Juškienė</a:t>
            </a:r>
          </a:p>
          <a:p>
            <a:r>
              <a:rPr lang="lt-LT" noProof="0" dirty="0"/>
              <a:t>Verslo produktyvumo skyriaus vyr. projektų vadovė</a:t>
            </a:r>
          </a:p>
        </p:txBody>
      </p:sp>
    </p:spTree>
    <p:extLst>
      <p:ext uri="{BB962C8B-B14F-4D97-AF65-F5344CB8AC3E}">
        <p14:creationId xmlns:p14="http://schemas.microsoft.com/office/powerpoint/2010/main" val="226028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5D41A-285C-0E1B-EDDD-B56D2932E02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28C13C86-5F74-429B-4C95-5A74D1415EBF}"/>
              </a:ext>
            </a:extLst>
          </p:cNvPr>
          <p:cNvSpPr>
            <a:spLocks noGrp="1"/>
          </p:cNvSpPr>
          <p:nvPr>
            <p:ph type="title"/>
          </p:nvPr>
        </p:nvSpPr>
        <p:spPr>
          <a:xfrm>
            <a:off x="1098548" y="412226"/>
            <a:ext cx="4184189" cy="1812814"/>
          </a:xfrm>
        </p:spPr>
        <p:txBody>
          <a:bodyPr/>
          <a:lstStyle/>
          <a:p>
            <a:r>
              <a:rPr lang="lt-LT" noProof="0" dirty="0"/>
              <a:t>Reikalavimai pareiškėjams</a:t>
            </a:r>
            <a:r>
              <a:rPr lang="en-US" noProof="0" dirty="0"/>
              <a:t> II</a:t>
            </a:r>
            <a:endParaRPr lang="lt-LT" noProof="0" dirty="0"/>
          </a:p>
        </p:txBody>
      </p:sp>
      <p:pic>
        <p:nvPicPr>
          <p:cNvPr id="6" name="Turinio vietos rezervavimo ženklas 5" descr="Label with solid fill">
            <a:extLst>
              <a:ext uri="{FF2B5EF4-FFF2-40B4-BE49-F238E27FC236}">
                <a16:creationId xmlns:a16="http://schemas.microsoft.com/office/drawing/2014/main" id="{BCC23A28-D6E8-44CA-BC4A-EFA27096AEE5}"/>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4400894" y="1461439"/>
            <a:ext cx="1148918" cy="1148918"/>
          </a:xfrm>
        </p:spPr>
      </p:pic>
      <p:sp>
        <p:nvSpPr>
          <p:cNvPr id="4" name="Teksto vietos rezervavimo ženklas 3">
            <a:extLst>
              <a:ext uri="{FF2B5EF4-FFF2-40B4-BE49-F238E27FC236}">
                <a16:creationId xmlns:a16="http://schemas.microsoft.com/office/drawing/2014/main" id="{1D43AD41-94C8-F1D8-5928-FAB292333506}"/>
              </a:ext>
            </a:extLst>
          </p:cNvPr>
          <p:cNvSpPr>
            <a:spLocks noGrp="1"/>
          </p:cNvSpPr>
          <p:nvPr>
            <p:ph type="body" sz="half" idx="2"/>
          </p:nvPr>
        </p:nvSpPr>
        <p:spPr>
          <a:xfrm>
            <a:off x="439575" y="2553770"/>
            <a:ext cx="5326602" cy="3400301"/>
          </a:xfrm>
        </p:spPr>
        <p:txBody>
          <a:bodyPr>
            <a:noAutofit/>
          </a:bodyPr>
          <a:lstStyle/>
          <a:p>
            <a:r>
              <a:rPr lang="lt-LT" sz="1600" b="1" noProof="0" dirty="0"/>
              <a:t>Tinkamas pareiškėjas:</a:t>
            </a:r>
          </a:p>
          <a:p>
            <a:pPr marL="285750" indent="-285750">
              <a:spcBef>
                <a:spcPts val="600"/>
              </a:spcBef>
              <a:buFont typeface="Wingdings" panose="05000000000000000000" pitchFamily="2" charset="2"/>
              <a:buChar char="Ø"/>
            </a:pPr>
            <a:r>
              <a:rPr lang="en-US" sz="1600" dirty="0"/>
              <a:t>Į</a:t>
            </a:r>
            <a:r>
              <a:rPr lang="lt-LT" sz="1600" dirty="0" err="1"/>
              <a:t>monės</a:t>
            </a:r>
            <a:r>
              <a:rPr lang="lt-LT" sz="1600" dirty="0"/>
              <a:t> pardavimo pajamos iš pramonės ar IRT įmonės veiklos bent 2 metus (iki PĮP pateikimo) sudaro ne mažiau kaip 51 procentą visų įmonės veiklų pardavimo pajamų kiekvienais metais; </a:t>
            </a:r>
            <a:endParaRPr lang="en-US" sz="1600" dirty="0"/>
          </a:p>
          <a:p>
            <a:pPr marL="285750" indent="-285750">
              <a:spcBef>
                <a:spcPts val="600"/>
              </a:spcBef>
              <a:buFont typeface="Wingdings" panose="05000000000000000000" pitchFamily="2" charset="2"/>
              <a:buChar char="Ø"/>
            </a:pPr>
            <a:r>
              <a:rPr lang="lt-LT" sz="1600" dirty="0"/>
              <a:t>nėra pritaikytos tarptautinės</a:t>
            </a:r>
            <a:r>
              <a:rPr lang="en-US" sz="1600" dirty="0"/>
              <a:t> </a:t>
            </a:r>
            <a:r>
              <a:rPr lang="en-US" sz="1600" dirty="0" err="1"/>
              <a:t>sankcijos</a:t>
            </a:r>
            <a:r>
              <a:rPr lang="en-US" sz="1600" dirty="0"/>
              <a:t>, </a:t>
            </a:r>
            <a:r>
              <a:rPr lang="en-US" sz="1600" dirty="0" err="1"/>
              <a:t>priimtos</a:t>
            </a:r>
            <a:r>
              <a:rPr lang="en-US" sz="1600" dirty="0"/>
              <a:t> ES</a:t>
            </a:r>
            <a:r>
              <a:rPr lang="lt-LT" sz="1600" dirty="0"/>
              <a:t> sankcijos</a:t>
            </a:r>
            <a:r>
              <a:rPr lang="en-US" sz="1600" dirty="0"/>
              <a:t>.</a:t>
            </a:r>
          </a:p>
          <a:p>
            <a:pPr>
              <a:spcBef>
                <a:spcPts val="600"/>
              </a:spcBef>
            </a:pPr>
            <a:endParaRPr lang="lt-LT" sz="1600" dirty="0"/>
          </a:p>
        </p:txBody>
      </p:sp>
      <p:sp>
        <p:nvSpPr>
          <p:cNvPr id="5" name="TextBox 4">
            <a:extLst>
              <a:ext uri="{FF2B5EF4-FFF2-40B4-BE49-F238E27FC236}">
                <a16:creationId xmlns:a16="http://schemas.microsoft.com/office/drawing/2014/main" id="{B5232AE2-8EDE-C13A-AEC0-AF1D9D2F8F77}"/>
              </a:ext>
            </a:extLst>
          </p:cNvPr>
          <p:cNvSpPr txBox="1"/>
          <p:nvPr/>
        </p:nvSpPr>
        <p:spPr>
          <a:xfrm>
            <a:off x="6701434" y="1691998"/>
            <a:ext cx="5326602" cy="3939540"/>
          </a:xfrm>
          <a:prstGeom prst="rect">
            <a:avLst/>
          </a:prstGeom>
          <a:noFill/>
        </p:spPr>
        <p:txBody>
          <a:bodyPr wrap="square">
            <a:spAutoFit/>
          </a:bodyPr>
          <a:lstStyle/>
          <a:p>
            <a:pPr algn="just">
              <a:spcBef>
                <a:spcPts val="600"/>
              </a:spcBef>
            </a:pPr>
            <a:r>
              <a:rPr lang="lt-LT" sz="1600" b="1" dirty="0">
                <a:solidFill>
                  <a:srgbClr val="05194C"/>
                </a:solidFill>
                <a:latin typeface="Verdana" panose="020B0604030504040204" pitchFamily="34" charset="0"/>
                <a:ea typeface="Verdana" panose="020B0604030504040204" pitchFamily="34" charset="0"/>
              </a:rPr>
              <a:t>Pramonės įmone </a:t>
            </a:r>
            <a:r>
              <a:rPr lang="lt-LT" sz="1600" dirty="0">
                <a:solidFill>
                  <a:srgbClr val="05194C"/>
                </a:solidFill>
                <a:latin typeface="Verdana" panose="020B0604030504040204" pitchFamily="34" charset="0"/>
                <a:ea typeface="Verdana" panose="020B0604030504040204" pitchFamily="34" charset="0"/>
              </a:rPr>
              <a:t>laikoma įmonė, kurios pardavimo pajamos iš pramonės įmonės veiklos (-ų) bent dvejus metus iki PĮP pateikimo sudaro ne mažiau kaip 51 procentą visų įmonės veiklų pardavimo pajamų kiekvienais metais</a:t>
            </a:r>
            <a:r>
              <a:rPr lang="en-US" sz="1600" dirty="0">
                <a:solidFill>
                  <a:srgbClr val="05194C"/>
                </a:solidFill>
                <a:latin typeface="Verdana" panose="020B0604030504040204" pitchFamily="34" charset="0"/>
                <a:ea typeface="Verdana" panose="020B0604030504040204" pitchFamily="34" charset="0"/>
              </a:rPr>
              <a:t>.</a:t>
            </a:r>
          </a:p>
          <a:p>
            <a:pPr algn="just">
              <a:spcBef>
                <a:spcPts val="600"/>
              </a:spcBef>
            </a:pPr>
            <a:r>
              <a:rPr lang="lt-LT" sz="1600" b="1" dirty="0">
                <a:solidFill>
                  <a:srgbClr val="05194C"/>
                </a:solidFill>
                <a:latin typeface="Verdana" panose="020B0604030504040204" pitchFamily="34" charset="0"/>
                <a:ea typeface="Verdana" panose="020B0604030504040204" pitchFamily="34" charset="0"/>
              </a:rPr>
              <a:t>IRT įmone </a:t>
            </a:r>
            <a:r>
              <a:rPr lang="lt-LT" sz="1600" dirty="0">
                <a:solidFill>
                  <a:srgbClr val="05194C"/>
                </a:solidFill>
                <a:latin typeface="Verdana" panose="020B0604030504040204" pitchFamily="34" charset="0"/>
                <a:ea typeface="Verdana" panose="020B0604030504040204" pitchFamily="34" charset="0"/>
              </a:rPr>
              <a:t>laikoma įmonė, kurios pardavimo pajamos iš IRT įmonės veiklos (-ų) bent dvejus metus iki PĮP pateikimo sudaro ne mažiau kaip 51 procentą visų įmonės veiklų pardavimo pajamų kiekvienais metais</a:t>
            </a:r>
            <a:endParaRPr lang="en-US" sz="1600" dirty="0">
              <a:solidFill>
                <a:srgbClr val="05194C"/>
              </a:solidFill>
              <a:latin typeface="Verdana" panose="020B0604030504040204" pitchFamily="34" charset="0"/>
              <a:ea typeface="Verdana" panose="020B0604030504040204" pitchFamily="34" charset="0"/>
            </a:endParaRPr>
          </a:p>
          <a:p>
            <a:pPr algn="just">
              <a:spcBef>
                <a:spcPts val="600"/>
              </a:spcBef>
            </a:pPr>
            <a:r>
              <a:rPr lang="lt-LT" sz="1600" dirty="0">
                <a:solidFill>
                  <a:srgbClr val="05194C"/>
                </a:solidFill>
                <a:latin typeface="Verdana" panose="020B0604030504040204" pitchFamily="34" charset="0"/>
                <a:ea typeface="Verdana" panose="020B0604030504040204" pitchFamily="34" charset="0"/>
              </a:rPr>
              <a:t>Jei įmonė </a:t>
            </a:r>
            <a:r>
              <a:rPr lang="lt-LT" sz="1600" b="1" dirty="0">
                <a:solidFill>
                  <a:srgbClr val="05194C"/>
                </a:solidFill>
                <a:latin typeface="Verdana" panose="020B0604030504040204" pitchFamily="34" charset="0"/>
                <a:ea typeface="Verdana" panose="020B0604030504040204" pitchFamily="34" charset="0"/>
              </a:rPr>
              <a:t>vykdo abi </a:t>
            </a:r>
            <a:r>
              <a:rPr lang="lt-LT" sz="1600" dirty="0">
                <a:solidFill>
                  <a:srgbClr val="05194C"/>
                </a:solidFill>
                <a:latin typeface="Verdana" panose="020B0604030504040204" pitchFamily="34" charset="0"/>
                <a:ea typeface="Verdana" panose="020B0604030504040204" pitchFamily="34" charset="0"/>
              </a:rPr>
              <a:t>– pramonės ir IRT – </a:t>
            </a:r>
            <a:r>
              <a:rPr lang="lt-LT" sz="1600" b="1" dirty="0">
                <a:solidFill>
                  <a:srgbClr val="05194C"/>
                </a:solidFill>
                <a:latin typeface="Verdana" panose="020B0604030504040204" pitchFamily="34" charset="0"/>
                <a:ea typeface="Verdana" panose="020B0604030504040204" pitchFamily="34" charset="0"/>
              </a:rPr>
              <a:t>veiklas</a:t>
            </a:r>
            <a:r>
              <a:rPr lang="lt-LT" sz="1600" dirty="0">
                <a:solidFill>
                  <a:srgbClr val="05194C"/>
                </a:solidFill>
                <a:latin typeface="Verdana" panose="020B0604030504040204" pitchFamily="34" charset="0"/>
                <a:ea typeface="Verdana" panose="020B0604030504040204" pitchFamily="34" charset="0"/>
              </a:rPr>
              <a:t>, bendros</a:t>
            </a:r>
            <a:r>
              <a:rPr lang="en-US" sz="1600" dirty="0">
                <a:solidFill>
                  <a:srgbClr val="05194C"/>
                </a:solidFill>
                <a:latin typeface="Verdana" panose="020B0604030504040204" pitchFamily="34" charset="0"/>
                <a:ea typeface="Verdana" panose="020B0604030504040204" pitchFamily="34" charset="0"/>
              </a:rPr>
              <a:t> </a:t>
            </a:r>
            <a:r>
              <a:rPr lang="lt-LT" sz="1600" dirty="0">
                <a:solidFill>
                  <a:srgbClr val="05194C"/>
                </a:solidFill>
                <a:latin typeface="Verdana" panose="020B0604030504040204" pitchFamily="34" charset="0"/>
                <a:ea typeface="Verdana" panose="020B0604030504040204" pitchFamily="34" charset="0"/>
              </a:rPr>
              <a:t>pardavimo pajamos iš šių veiklų bent dvejus metus iki PĮP pateikimo sudaro ne mažiau kaip 51 procentą visų įmonės veiklų pardavimo pajamų kiekvienais metais.</a:t>
            </a:r>
            <a:r>
              <a:rPr lang="en-US" sz="1600" dirty="0">
                <a:solidFill>
                  <a:srgbClr val="05194C"/>
                </a:solidFill>
                <a:latin typeface="Verdana" panose="020B0604030504040204" pitchFamily="34" charset="0"/>
                <a:ea typeface="Verdana" panose="020B0604030504040204" pitchFamily="34" charset="0"/>
              </a:rPr>
              <a:t> </a:t>
            </a:r>
            <a:endParaRPr lang="lt-LT" sz="1600" dirty="0">
              <a:solidFill>
                <a:srgbClr val="05194C"/>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4573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B9C2DC-F132-B2F3-BC79-20F3586E076D}"/>
              </a:ext>
            </a:extLst>
          </p:cNvPr>
          <p:cNvSpPr txBox="1"/>
          <p:nvPr/>
        </p:nvSpPr>
        <p:spPr>
          <a:xfrm>
            <a:off x="2343705" y="5923571"/>
            <a:ext cx="9330430" cy="677108"/>
          </a:xfrm>
          <a:prstGeom prst="rect">
            <a:avLst/>
          </a:prstGeom>
          <a:solidFill>
            <a:srgbClr val="D7E2FD"/>
          </a:solidFill>
        </p:spPr>
        <p:txBody>
          <a:bodyPr wrap="square" rtlCol="0">
            <a:spAutoFit/>
          </a:bodyPr>
          <a:lstStyle/>
          <a:p>
            <a:r>
              <a:rPr lang="lt-LT" sz="2000" b="1" noProof="0" dirty="0">
                <a:solidFill>
                  <a:srgbClr val="302957"/>
                </a:solidFill>
                <a:effectLst/>
                <a:latin typeface="Verdana" panose="020B0604030504040204" pitchFamily="34" charset="0"/>
              </a:rPr>
              <a:t>SVARBU</a:t>
            </a:r>
          </a:p>
          <a:p>
            <a:r>
              <a:rPr lang="lt-LT" b="0" noProof="0" dirty="0">
                <a:solidFill>
                  <a:srgbClr val="302957"/>
                </a:solidFill>
                <a:effectLst/>
                <a:latin typeface="Verdana" panose="020B0604030504040204" pitchFamily="34" charset="0"/>
              </a:rPr>
              <a:t>Neatitikus nors vieno specialiojo kriterijaus PĮP atmetamas.</a:t>
            </a:r>
            <a:endParaRPr lang="lt-LT" noProof="0" dirty="0">
              <a:solidFill>
                <a:srgbClr val="302857"/>
              </a:solidFill>
              <a:latin typeface="Verdana" panose="020B0604030504040204" pitchFamily="34" charset="0"/>
              <a:ea typeface="Verdana" panose="020B0604030504040204" pitchFamily="34" charset="0"/>
            </a:endParaRPr>
          </a:p>
        </p:txBody>
      </p:sp>
      <p:sp>
        <p:nvSpPr>
          <p:cNvPr id="2" name="Pavadinimas 1">
            <a:extLst>
              <a:ext uri="{FF2B5EF4-FFF2-40B4-BE49-F238E27FC236}">
                <a16:creationId xmlns:a16="http://schemas.microsoft.com/office/drawing/2014/main" id="{A613FE4E-69AF-713E-D969-C13C803E893D}"/>
              </a:ext>
            </a:extLst>
          </p:cNvPr>
          <p:cNvSpPr txBox="1">
            <a:spLocks/>
          </p:cNvSpPr>
          <p:nvPr/>
        </p:nvSpPr>
        <p:spPr>
          <a:xfrm>
            <a:off x="966579" y="285036"/>
            <a:ext cx="8399362" cy="61921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noProof="0" dirty="0"/>
              <a:t>Projektų atrankos specialieji kriterijai</a:t>
            </a:r>
          </a:p>
        </p:txBody>
      </p:sp>
      <p:graphicFrame>
        <p:nvGraphicFramePr>
          <p:cNvPr id="4" name="Lentelė 3">
            <a:extLst>
              <a:ext uri="{FF2B5EF4-FFF2-40B4-BE49-F238E27FC236}">
                <a16:creationId xmlns:a16="http://schemas.microsoft.com/office/drawing/2014/main" id="{F48908A1-3670-7934-D3BF-7E90A7B27E61}"/>
              </a:ext>
            </a:extLst>
          </p:cNvPr>
          <p:cNvGraphicFramePr>
            <a:graphicFrameLocks noGrp="1"/>
          </p:cNvGraphicFramePr>
          <p:nvPr>
            <p:extLst>
              <p:ext uri="{D42A27DB-BD31-4B8C-83A1-F6EECF244321}">
                <p14:modId xmlns:p14="http://schemas.microsoft.com/office/powerpoint/2010/main" val="585935222"/>
              </p:ext>
            </p:extLst>
          </p:nvPr>
        </p:nvGraphicFramePr>
        <p:xfrm>
          <a:off x="577242" y="1749295"/>
          <a:ext cx="11159231" cy="3960021"/>
        </p:xfrm>
        <a:graphic>
          <a:graphicData uri="http://schemas.openxmlformats.org/drawingml/2006/table">
            <a:tbl>
              <a:tblPr firstRow="1" bandRow="1">
                <a:tableStyleId>{5C22544A-7EE6-4342-B048-85BDC9FD1C3A}</a:tableStyleId>
              </a:tblPr>
              <a:tblGrid>
                <a:gridCol w="1811045">
                  <a:extLst>
                    <a:ext uri="{9D8B030D-6E8A-4147-A177-3AD203B41FA5}">
                      <a16:colId xmlns:a16="http://schemas.microsoft.com/office/drawing/2014/main" val="2168220384"/>
                    </a:ext>
                  </a:extLst>
                </a:gridCol>
                <a:gridCol w="9348186">
                  <a:extLst>
                    <a:ext uri="{9D8B030D-6E8A-4147-A177-3AD203B41FA5}">
                      <a16:colId xmlns:a16="http://schemas.microsoft.com/office/drawing/2014/main" val="1305369424"/>
                    </a:ext>
                  </a:extLst>
                </a:gridCol>
              </a:tblGrid>
              <a:tr h="752507">
                <a:tc>
                  <a:txBody>
                    <a:bodyPr/>
                    <a:lstStyle/>
                    <a:p>
                      <a:pPr algn="ctr" rtl="0" fontAlgn="ctr"/>
                      <a:r>
                        <a:rPr lang="lt-LT" sz="1800" u="none" strike="noStrike" noProof="0" dirty="0">
                          <a:solidFill>
                            <a:schemeClr val="bg1"/>
                          </a:solidFill>
                          <a:effectLst/>
                          <a:latin typeface="Verdana" panose="020B0604030504040204" pitchFamily="34" charset="0"/>
                          <a:ea typeface="Verdana" panose="020B0604030504040204" pitchFamily="34" charset="0"/>
                        </a:rPr>
                        <a:t>Kriterijaus tipas </a:t>
                      </a:r>
                      <a:endParaRPr lang="lt-LT" sz="1800" b="0" i="0" u="none" strike="noStrike" noProof="0" dirty="0">
                        <a:solidFill>
                          <a:schemeClr val="bg1"/>
                        </a:solidFill>
                        <a:effectLst/>
                        <a:latin typeface="Verdana" panose="020B0604030504040204" pitchFamily="34" charset="0"/>
                        <a:ea typeface="Verdana" panose="020B0604030504040204" pitchFamily="34" charset="0"/>
                      </a:endParaRPr>
                    </a:p>
                  </a:txBody>
                  <a:tcPr marL="6874" marR="6874" marT="6874" marB="0" anchor="ctr">
                    <a:solidFill>
                      <a:srgbClr val="302957"/>
                    </a:solidFill>
                  </a:tcPr>
                </a:tc>
                <a:tc>
                  <a:txBody>
                    <a:bodyPr/>
                    <a:lstStyle/>
                    <a:p>
                      <a:pPr algn="ctr" rtl="0" fontAlgn="ctr"/>
                      <a:r>
                        <a:rPr lang="lt-LT" sz="1800" u="none" strike="noStrike" noProof="0" dirty="0">
                          <a:solidFill>
                            <a:schemeClr val="bg1"/>
                          </a:solidFill>
                          <a:effectLst/>
                          <a:latin typeface="Verdana" panose="020B0604030504040204" pitchFamily="34" charset="0"/>
                          <a:ea typeface="Verdana" panose="020B0604030504040204" pitchFamily="34" charset="0"/>
                        </a:rPr>
                        <a:t>Kriterijus</a:t>
                      </a:r>
                      <a:endParaRPr lang="lt-LT" sz="1800" b="0" i="0" u="none" strike="noStrike" noProof="0" dirty="0">
                        <a:solidFill>
                          <a:schemeClr val="bg1"/>
                        </a:solidFill>
                        <a:effectLst/>
                        <a:latin typeface="Verdana" panose="020B0604030504040204" pitchFamily="34" charset="0"/>
                        <a:ea typeface="Verdana" panose="020B0604030504040204" pitchFamily="34" charset="0"/>
                      </a:endParaRPr>
                    </a:p>
                  </a:txBody>
                  <a:tcPr marL="6874" marR="6874" marT="6874" marB="0" anchor="ctr">
                    <a:solidFill>
                      <a:srgbClr val="302957"/>
                    </a:solidFill>
                  </a:tcPr>
                </a:tc>
                <a:extLst>
                  <a:ext uri="{0D108BD9-81ED-4DB2-BD59-A6C34878D82A}">
                    <a16:rowId xmlns:a16="http://schemas.microsoft.com/office/drawing/2014/main" val="4101067393"/>
                  </a:ext>
                </a:extLst>
              </a:tr>
              <a:tr h="910375">
                <a:tc>
                  <a:txBody>
                    <a:bodyPr/>
                    <a:lstStyle/>
                    <a:p>
                      <a:pPr algn="l" rtl="0" fontAlgn="ctr"/>
                      <a:r>
                        <a:rPr lang="lt-LT" sz="1800" b="1" i="0" u="none" strike="noStrike" noProof="0" dirty="0">
                          <a:solidFill>
                            <a:srgbClr val="302957"/>
                          </a:solidFill>
                          <a:effectLst/>
                          <a:latin typeface="Verdana" panose="020B0604030504040204" pitchFamily="34" charset="0"/>
                          <a:ea typeface="Verdana" panose="020B0604030504040204" pitchFamily="34" charset="0"/>
                        </a:rPr>
                        <a:t>  Specialusis</a:t>
                      </a:r>
                    </a:p>
                  </a:txBody>
                  <a:tcPr marL="6874" marR="6874" marT="6874" marB="0" anchor="ctr">
                    <a:solidFill>
                      <a:srgbClr val="EDE731"/>
                    </a:solidFill>
                  </a:tcPr>
                </a:tc>
                <a:tc>
                  <a:txBody>
                    <a:bodyPr/>
                    <a:lstStyle/>
                    <a:p>
                      <a:pPr algn="l" rtl="0" fontAlgn="ctr"/>
                      <a:r>
                        <a:rPr lang="lt-LT" sz="1600" i="0" kern="1200" noProof="0" dirty="0">
                          <a:solidFill>
                            <a:schemeClr val="accent2"/>
                          </a:solidFill>
                          <a:effectLst/>
                          <a:latin typeface="Verdana" panose="020B0604030504040204" pitchFamily="34" charset="0"/>
                          <a:ea typeface="Verdana" panose="020B0604030504040204" pitchFamily="34" charset="0"/>
                          <a:cs typeface="+mn-cs"/>
                        </a:rPr>
                        <a:t>Pareiškėjas iki PĮP pateikimo yra ne trumpiau kaip 2 metus veikianti MVĮ ir jos metinės pardavimo pajamos per pastaruosius dvejus finansinius metus iki PĮP pateikimo yra ne mažesnės kaip 145 000 Eur.</a:t>
                      </a:r>
                      <a:r>
                        <a:rPr lang="en-US" sz="1600" i="0" kern="1200" noProof="0" dirty="0">
                          <a:solidFill>
                            <a:schemeClr val="accent2"/>
                          </a:solidFill>
                          <a:effectLst/>
                          <a:latin typeface="Verdana" panose="020B0604030504040204" pitchFamily="34" charset="0"/>
                          <a:ea typeface="Verdana" panose="020B0604030504040204" pitchFamily="34" charset="0"/>
                          <a:cs typeface="+mn-cs"/>
                        </a:rPr>
                        <a:t> </a:t>
                      </a:r>
                      <a:endParaRPr lang="lt-LT" sz="1600" b="0" i="0" u="none" strike="noStrike" noProof="0" dirty="0">
                        <a:solidFill>
                          <a:schemeClr val="accent2"/>
                        </a:solidFill>
                        <a:effectLst/>
                        <a:latin typeface="Verdana" panose="020B0604030504040204" pitchFamily="34" charset="0"/>
                        <a:ea typeface="Verdana" panose="020B0604030504040204" pitchFamily="34" charset="0"/>
                      </a:endParaRPr>
                    </a:p>
                  </a:txBody>
                  <a:tcPr marL="6874" marR="6874" marT="6874" marB="0" anchor="ctr">
                    <a:solidFill>
                      <a:srgbClr val="EDE731"/>
                    </a:solidFill>
                  </a:tcPr>
                </a:tc>
                <a:extLst>
                  <a:ext uri="{0D108BD9-81ED-4DB2-BD59-A6C34878D82A}">
                    <a16:rowId xmlns:a16="http://schemas.microsoft.com/office/drawing/2014/main" val="4042872002"/>
                  </a:ext>
                </a:extLst>
              </a:tr>
              <a:tr h="910441">
                <a:tc>
                  <a:txBody>
                    <a:bodyPr/>
                    <a:lstStyle/>
                    <a:p>
                      <a:pPr algn="l" rtl="0" fontAlgn="ctr"/>
                      <a:r>
                        <a:rPr lang="lt-LT" sz="1800" b="1" i="0" u="none" strike="noStrike" noProof="0" dirty="0">
                          <a:solidFill>
                            <a:srgbClr val="302957"/>
                          </a:solidFill>
                          <a:effectLst/>
                          <a:latin typeface="Verdana" panose="020B0604030504040204" pitchFamily="34" charset="0"/>
                          <a:ea typeface="Verdana" panose="020B0604030504040204" pitchFamily="34" charset="0"/>
                        </a:rPr>
                        <a:t>  Specialusis</a:t>
                      </a:r>
                    </a:p>
                  </a:txBody>
                  <a:tcPr marL="6874" marR="6874" marT="6874" marB="0" anchor="ctr">
                    <a:solidFill>
                      <a:srgbClr val="EDE731"/>
                    </a:solidFill>
                  </a:tcPr>
                </a:tc>
                <a:tc>
                  <a:txBody>
                    <a:bodyPr/>
                    <a:lstStyle/>
                    <a:p>
                      <a:pPr algn="l" rtl="0" fontAlgn="ctr">
                        <a:buClr>
                          <a:srgbClr val="302857"/>
                        </a:buClr>
                        <a:buSzPts val="1400"/>
                        <a:buFont typeface="Verdana" panose="020B0604030504040204" pitchFamily="34" charset="0"/>
                        <a:buNone/>
                      </a:pPr>
                      <a:r>
                        <a:rPr lang="lt-LT" sz="1600" i="0" kern="1200" noProof="0" dirty="0">
                          <a:solidFill>
                            <a:schemeClr val="accent2"/>
                          </a:solidFill>
                          <a:effectLst/>
                          <a:latin typeface="Verdana" panose="020B0604030504040204" pitchFamily="34" charset="0"/>
                          <a:ea typeface="Verdana" panose="020B0604030504040204" pitchFamily="34" charset="0"/>
                          <a:cs typeface="+mn-cs"/>
                        </a:rPr>
                        <a:t>Pareiškėjo pagrindinė vykdoma veikla pagal EVRK 2</a:t>
                      </a:r>
                      <a:r>
                        <a:rPr lang="en-US" sz="1600" i="0" kern="1200" noProof="0">
                          <a:solidFill>
                            <a:schemeClr val="accent2"/>
                          </a:solidFill>
                          <a:effectLst/>
                          <a:latin typeface="Verdana" panose="020B0604030504040204" pitchFamily="34" charset="0"/>
                          <a:ea typeface="Verdana" panose="020B0604030504040204" pitchFamily="34" charset="0"/>
                          <a:cs typeface="+mn-cs"/>
                        </a:rPr>
                        <a:t>.1</a:t>
                      </a:r>
                      <a:r>
                        <a:rPr lang="lt-LT" sz="1600" i="0" kern="1200" noProof="0">
                          <a:solidFill>
                            <a:schemeClr val="accent2"/>
                          </a:solidFill>
                          <a:effectLst/>
                          <a:latin typeface="Verdana" panose="020B0604030504040204" pitchFamily="34" charset="0"/>
                          <a:ea typeface="Verdana" panose="020B0604030504040204" pitchFamily="34" charset="0"/>
                          <a:cs typeface="+mn-cs"/>
                        </a:rPr>
                        <a:t> </a:t>
                      </a:r>
                      <a:r>
                        <a:rPr lang="lt-LT" sz="1600" i="0" kern="1200" noProof="0" dirty="0">
                          <a:solidFill>
                            <a:schemeClr val="accent2"/>
                          </a:solidFill>
                          <a:effectLst/>
                          <a:latin typeface="Verdana" panose="020B0604030504040204" pitchFamily="34" charset="0"/>
                          <a:ea typeface="Verdana" panose="020B0604030504040204" pitchFamily="34" charset="0"/>
                          <a:cs typeface="+mn-cs"/>
                        </a:rPr>
                        <a:t>red. klasifikatorių yra informacinių ir ryšių technologijų (toliau – IRT) ir (arba) pramonės srityje. </a:t>
                      </a:r>
                      <a:endParaRPr lang="lt-LT" sz="1600" b="0" i="0" u="none" strike="noStrike" kern="1200" noProof="0" dirty="0">
                        <a:solidFill>
                          <a:schemeClr val="accent2"/>
                        </a:solidFill>
                        <a:effectLst/>
                        <a:latin typeface="Verdana" panose="020B0604030504040204" pitchFamily="34" charset="0"/>
                        <a:ea typeface="Verdana" panose="020B0604030504040204" pitchFamily="34" charset="0"/>
                        <a:cs typeface="+mn-cs"/>
                      </a:endParaRPr>
                    </a:p>
                  </a:txBody>
                  <a:tcPr marL="6874" marR="6874" marT="6874" marB="0" anchor="ctr">
                    <a:solidFill>
                      <a:srgbClr val="EDE731"/>
                    </a:solidFill>
                  </a:tcPr>
                </a:tc>
                <a:extLst>
                  <a:ext uri="{0D108BD9-81ED-4DB2-BD59-A6C34878D82A}">
                    <a16:rowId xmlns:a16="http://schemas.microsoft.com/office/drawing/2014/main" val="1221735734"/>
                  </a:ext>
                </a:extLst>
              </a:tr>
              <a:tr h="1386698">
                <a:tc>
                  <a:txBody>
                    <a:bodyPr/>
                    <a:lstStyle/>
                    <a:p>
                      <a:pPr algn="l" rtl="0" fontAlgn="ctr"/>
                      <a:r>
                        <a:rPr lang="lt-LT" sz="1800" b="1" i="0" u="none" strike="noStrike" noProof="0" dirty="0">
                          <a:solidFill>
                            <a:srgbClr val="302957"/>
                          </a:solidFill>
                          <a:effectLst/>
                          <a:latin typeface="Verdana" panose="020B0604030504040204" pitchFamily="34" charset="0"/>
                          <a:ea typeface="Verdana" panose="020B0604030504040204" pitchFamily="34" charset="0"/>
                        </a:rPr>
                        <a:t>  Specialusis</a:t>
                      </a:r>
                    </a:p>
                  </a:txBody>
                  <a:tcPr marL="6874" marR="6874" marT="6874" marB="0" anchor="ctr">
                    <a:solidFill>
                      <a:srgbClr val="EDE731"/>
                    </a:solidFill>
                  </a:tcPr>
                </a:tc>
                <a:tc>
                  <a:txBody>
                    <a:bodyPr/>
                    <a:lstStyle/>
                    <a:p>
                      <a:pPr algn="l" rtl="0" fontAlgn="ctr">
                        <a:buClr>
                          <a:srgbClr val="302857"/>
                        </a:buClr>
                        <a:buSzPts val="1400"/>
                        <a:buFont typeface="Verdana" panose="020B0604030504040204" pitchFamily="34" charset="0"/>
                        <a:buNone/>
                      </a:pPr>
                      <a:r>
                        <a:rPr lang="lt-LT" sz="1600" i="0" kern="1200" noProof="0" dirty="0">
                          <a:solidFill>
                            <a:schemeClr val="accent2"/>
                          </a:solidFill>
                          <a:effectLst/>
                          <a:latin typeface="Verdana" panose="020B0604030504040204" pitchFamily="34" charset="0"/>
                          <a:ea typeface="Verdana" panose="020B0604030504040204" pitchFamily="34" charset="0"/>
                          <a:cs typeface="+mn-cs"/>
                        </a:rPr>
                        <a:t>Numatomas (-i) kurti DI produktas (-ai) ir (arba) sprendimas (-ai) atitinka vieną iš DI sričių (mašininis mokymasis, kompiuterinė rega, išmanioji </a:t>
                      </a:r>
                      <a:r>
                        <a:rPr lang="lt-LT" sz="1600" i="0" kern="1200" noProof="0" dirty="0" err="1">
                          <a:solidFill>
                            <a:schemeClr val="accent2"/>
                          </a:solidFill>
                          <a:effectLst/>
                          <a:latin typeface="Verdana" panose="020B0604030504040204" pitchFamily="34" charset="0"/>
                          <a:ea typeface="Verdana" panose="020B0604030504040204" pitchFamily="34" charset="0"/>
                          <a:cs typeface="+mn-cs"/>
                        </a:rPr>
                        <a:t>robotika</a:t>
                      </a:r>
                      <a:r>
                        <a:rPr lang="lt-LT" sz="1600" i="0" kern="1200" noProof="0" dirty="0">
                          <a:solidFill>
                            <a:schemeClr val="accent2"/>
                          </a:solidFill>
                          <a:effectLst/>
                          <a:latin typeface="Verdana" panose="020B0604030504040204" pitchFamily="34" charset="0"/>
                          <a:ea typeface="Verdana" panose="020B0604030504040204" pitchFamily="34" charset="0"/>
                          <a:cs typeface="+mn-cs"/>
                        </a:rPr>
                        <a:t> ir automatizavimas, natūralios kalbos apdorojimas, skaitmeniniai dvyniai).</a:t>
                      </a:r>
                      <a:endParaRPr lang="lt-LT" sz="1600" b="0" i="0" u="none" strike="noStrike" kern="1200" noProof="0" dirty="0">
                        <a:solidFill>
                          <a:schemeClr val="accent2"/>
                        </a:solidFill>
                        <a:effectLst/>
                        <a:latin typeface="Verdana" panose="020B0604030504040204" pitchFamily="34" charset="0"/>
                        <a:ea typeface="Verdana" panose="020B0604030504040204" pitchFamily="34" charset="0"/>
                        <a:cs typeface="+mn-cs"/>
                      </a:endParaRPr>
                    </a:p>
                  </a:txBody>
                  <a:tcPr marL="6874" marR="6874" marT="6874" marB="0" anchor="ctr">
                    <a:solidFill>
                      <a:srgbClr val="EDE731"/>
                    </a:solidFill>
                  </a:tcPr>
                </a:tc>
                <a:extLst>
                  <a:ext uri="{0D108BD9-81ED-4DB2-BD59-A6C34878D82A}">
                    <a16:rowId xmlns:a16="http://schemas.microsoft.com/office/drawing/2014/main" val="3012761924"/>
                  </a:ext>
                </a:extLst>
              </a:tr>
            </a:tbl>
          </a:graphicData>
        </a:graphic>
      </p:graphicFrame>
      <p:sp>
        <p:nvSpPr>
          <p:cNvPr id="5" name="Rectangle: Rounded Corners 8">
            <a:extLst>
              <a:ext uri="{FF2B5EF4-FFF2-40B4-BE49-F238E27FC236}">
                <a16:creationId xmlns:a16="http://schemas.microsoft.com/office/drawing/2014/main" id="{EFA38BFE-8AFB-1D05-E467-EDE7C14EB536}"/>
              </a:ext>
            </a:extLst>
          </p:cNvPr>
          <p:cNvSpPr/>
          <p:nvPr/>
        </p:nvSpPr>
        <p:spPr>
          <a:xfrm>
            <a:off x="577242" y="5410323"/>
            <a:ext cx="11159231" cy="5132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lt-LT" sz="1200" b="1" dirty="0">
                <a:latin typeface="Verdana" panose="020B0604030504040204" pitchFamily="34" charset="0"/>
                <a:ea typeface="Verdana" panose="020B0604030504040204" pitchFamily="34" charset="0"/>
              </a:rPr>
              <a:t>Kriterijaus atitiktis vertinama</a:t>
            </a:r>
            <a:r>
              <a:rPr lang="en-US" sz="1200" dirty="0">
                <a:latin typeface="Verdana" panose="020B0604030504040204" pitchFamily="34" charset="0"/>
                <a:ea typeface="Verdana" panose="020B0604030504040204" pitchFamily="34" charset="0"/>
              </a:rPr>
              <a:t>:</a:t>
            </a:r>
            <a:r>
              <a:rPr lang="lt-LT" sz="1200" dirty="0">
                <a:latin typeface="Verdana" panose="020B0604030504040204" pitchFamily="34" charset="0"/>
                <a:ea typeface="Verdana" panose="020B0604030504040204" pitchFamily="34" charset="0"/>
              </a:rPr>
              <a:t> pagal kartu su PĮP pateikiamą užpildytą Aprašo 3 priedą.</a:t>
            </a:r>
            <a:endParaRPr lang="en-US" sz="1200" dirty="0">
              <a:latin typeface="Verdana" panose="020B0604030504040204" pitchFamily="34" charset="0"/>
              <a:ea typeface="Verdana" panose="020B0604030504040204" pitchFamily="34" charset="0"/>
              <a:cs typeface="Calibri"/>
            </a:endParaRPr>
          </a:p>
        </p:txBody>
      </p:sp>
      <p:sp>
        <p:nvSpPr>
          <p:cNvPr id="6" name="Rectangle: Rounded Corners 8">
            <a:extLst>
              <a:ext uri="{FF2B5EF4-FFF2-40B4-BE49-F238E27FC236}">
                <a16:creationId xmlns:a16="http://schemas.microsoft.com/office/drawing/2014/main" id="{AE5069B8-78DB-0AB4-65AC-E3FF1A6BF914}"/>
              </a:ext>
            </a:extLst>
          </p:cNvPr>
          <p:cNvSpPr/>
          <p:nvPr/>
        </p:nvSpPr>
        <p:spPr>
          <a:xfrm>
            <a:off x="577241" y="4158736"/>
            <a:ext cx="11159231" cy="5132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bg1"/>
              </a:solidFill>
              <a:cs typeface="Calibri"/>
            </a:endParaRPr>
          </a:p>
          <a:p>
            <a:r>
              <a:rPr lang="en-US" sz="1200" b="1" dirty="0" err="1">
                <a:solidFill>
                  <a:schemeClr val="bg1"/>
                </a:solidFill>
                <a:latin typeface="Verdana"/>
                <a:ea typeface="Verdana"/>
              </a:rPr>
              <a:t>Kriterijų</a:t>
            </a:r>
            <a:r>
              <a:rPr lang="en-US" sz="1200" b="1" dirty="0">
                <a:solidFill>
                  <a:schemeClr val="bg1"/>
                </a:solidFill>
                <a:latin typeface="Verdana"/>
                <a:ea typeface="Verdana"/>
              </a:rPr>
              <a:t> </a:t>
            </a:r>
            <a:r>
              <a:rPr lang="en-US" sz="1200" b="1" dirty="0" err="1">
                <a:solidFill>
                  <a:schemeClr val="bg1"/>
                </a:solidFill>
                <a:latin typeface="Verdana"/>
                <a:ea typeface="Verdana"/>
              </a:rPr>
              <a:t>atitiktis</a:t>
            </a:r>
            <a:r>
              <a:rPr lang="en-US" sz="1200" b="1" dirty="0">
                <a:solidFill>
                  <a:schemeClr val="bg1"/>
                </a:solidFill>
                <a:latin typeface="Verdana"/>
                <a:ea typeface="Verdana"/>
              </a:rPr>
              <a:t> </a:t>
            </a:r>
            <a:r>
              <a:rPr lang="en-US" sz="1200" b="1" dirty="0" err="1">
                <a:solidFill>
                  <a:schemeClr val="bg1"/>
                </a:solidFill>
                <a:latin typeface="Verdana"/>
                <a:ea typeface="Verdana"/>
              </a:rPr>
              <a:t>vertinama</a:t>
            </a:r>
            <a:r>
              <a:rPr lang="en-US" sz="1200" dirty="0">
                <a:solidFill>
                  <a:schemeClr val="bg1"/>
                </a:solidFill>
                <a:latin typeface="Verdana"/>
                <a:ea typeface="Verdana"/>
              </a:rPr>
              <a:t>: </a:t>
            </a:r>
            <a:r>
              <a:rPr lang="en-US" sz="1200" dirty="0" err="1">
                <a:solidFill>
                  <a:schemeClr val="bg1"/>
                </a:solidFill>
                <a:latin typeface="Verdana"/>
                <a:ea typeface="Verdana"/>
              </a:rPr>
              <a:t>pagal</a:t>
            </a:r>
            <a:r>
              <a:rPr lang="en-US" sz="1200" dirty="0">
                <a:solidFill>
                  <a:schemeClr val="bg1"/>
                </a:solidFill>
                <a:latin typeface="Verdana"/>
                <a:ea typeface="Verdana"/>
              </a:rPr>
              <a:t> PĮP </a:t>
            </a:r>
            <a:r>
              <a:rPr lang="en-US" sz="1200" dirty="0" err="1">
                <a:solidFill>
                  <a:schemeClr val="bg1"/>
                </a:solidFill>
                <a:latin typeface="Verdana"/>
                <a:ea typeface="Verdana"/>
              </a:rPr>
              <a:t>pateiktą</a:t>
            </a:r>
            <a:r>
              <a:rPr lang="en-US" sz="1200" dirty="0">
                <a:solidFill>
                  <a:schemeClr val="bg1"/>
                </a:solidFill>
                <a:latin typeface="Verdana"/>
                <a:ea typeface="Verdana"/>
              </a:rPr>
              <a:t> </a:t>
            </a:r>
            <a:r>
              <a:rPr lang="en-US" sz="1200" dirty="0" err="1">
                <a:solidFill>
                  <a:schemeClr val="bg1"/>
                </a:solidFill>
                <a:latin typeface="Verdana"/>
                <a:ea typeface="Verdana"/>
              </a:rPr>
              <a:t>informaciją</a:t>
            </a:r>
            <a:r>
              <a:rPr lang="en-US" sz="1200" dirty="0">
                <a:solidFill>
                  <a:schemeClr val="bg1"/>
                </a:solidFill>
                <a:latin typeface="Verdana"/>
                <a:ea typeface="Verdana"/>
              </a:rPr>
              <a:t>, </a:t>
            </a:r>
            <a:r>
              <a:rPr lang="lt-LT" sz="1200" dirty="0">
                <a:latin typeface="Verdana" panose="020B0604030504040204" pitchFamily="34" charset="0"/>
                <a:ea typeface="Verdana" panose="020B0604030504040204" pitchFamily="34" charset="0"/>
              </a:rPr>
              <a:t>Valstybės duomenų agentūros, Juridinių asmenų registro duomenis. </a:t>
            </a:r>
            <a:endParaRPr lang="en-US" sz="1200" dirty="0">
              <a:solidFill>
                <a:schemeClr val="bg1"/>
              </a:solidFill>
              <a:latin typeface="Verdana" panose="020B0604030504040204" pitchFamily="34" charset="0"/>
              <a:ea typeface="Verdana" panose="020B0604030504040204" pitchFamily="34" charset="0"/>
            </a:endParaRPr>
          </a:p>
          <a:p>
            <a:pPr algn="ctr"/>
            <a:endParaRPr lang="en-US" dirty="0">
              <a:cs typeface="Calibri"/>
            </a:endParaRPr>
          </a:p>
        </p:txBody>
      </p:sp>
    </p:spTree>
    <p:extLst>
      <p:ext uri="{BB962C8B-B14F-4D97-AF65-F5344CB8AC3E}">
        <p14:creationId xmlns:p14="http://schemas.microsoft.com/office/powerpoint/2010/main" val="3449703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a 22">
            <a:extLst>
              <a:ext uri="{FF2B5EF4-FFF2-40B4-BE49-F238E27FC236}">
                <a16:creationId xmlns:a16="http://schemas.microsoft.com/office/drawing/2014/main" id="{EF9FD93D-7BF7-4AEC-4C5E-59CEA22EDCD0}"/>
              </a:ext>
            </a:extLst>
          </p:cNvPr>
          <p:cNvGraphicFramePr/>
          <p:nvPr/>
        </p:nvGraphicFramePr>
        <p:xfrm>
          <a:off x="1074396" y="975695"/>
          <a:ext cx="1004320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Grafinis elementas 24" descr="Clipboard Checked outline">
            <a:extLst>
              <a:ext uri="{FF2B5EF4-FFF2-40B4-BE49-F238E27FC236}">
                <a16:creationId xmlns:a16="http://schemas.microsoft.com/office/drawing/2014/main" id="{8E83B15A-B996-470A-588A-879D454100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40265" y="1613019"/>
            <a:ext cx="914400" cy="914400"/>
          </a:xfrm>
          <a:prstGeom prst="rect">
            <a:avLst/>
          </a:prstGeom>
        </p:spPr>
      </p:pic>
      <p:pic>
        <p:nvPicPr>
          <p:cNvPr id="27" name="Grafinis elementas 26" descr="Browser window outline">
            <a:extLst>
              <a:ext uri="{FF2B5EF4-FFF2-40B4-BE49-F238E27FC236}">
                <a16:creationId xmlns:a16="http://schemas.microsoft.com/office/drawing/2014/main" id="{68E4D985-1EFD-95E0-DC0B-C0070B1678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97465" y="3227828"/>
            <a:ext cx="914400" cy="914400"/>
          </a:xfrm>
          <a:prstGeom prst="rect">
            <a:avLst/>
          </a:prstGeom>
        </p:spPr>
      </p:pic>
      <p:pic>
        <p:nvPicPr>
          <p:cNvPr id="29" name="Grafinis elementas 28" descr="Badge Tick outline">
            <a:extLst>
              <a:ext uri="{FF2B5EF4-FFF2-40B4-BE49-F238E27FC236}">
                <a16:creationId xmlns:a16="http://schemas.microsoft.com/office/drawing/2014/main" id="{D071932B-66B9-688E-1D66-5EDC9238D5C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340265" y="4855960"/>
            <a:ext cx="914400" cy="914400"/>
          </a:xfrm>
          <a:prstGeom prst="rect">
            <a:avLst/>
          </a:prstGeom>
        </p:spPr>
      </p:pic>
      <p:sp>
        <p:nvSpPr>
          <p:cNvPr id="2" name="Pavadinimas 1">
            <a:extLst>
              <a:ext uri="{FF2B5EF4-FFF2-40B4-BE49-F238E27FC236}">
                <a16:creationId xmlns:a16="http://schemas.microsoft.com/office/drawing/2014/main" id="{8A05C6CA-86F0-4669-CBA8-35291BDFD393}"/>
              </a:ext>
            </a:extLst>
          </p:cNvPr>
          <p:cNvSpPr txBox="1">
            <a:spLocks/>
          </p:cNvSpPr>
          <p:nvPr/>
        </p:nvSpPr>
        <p:spPr>
          <a:xfrm>
            <a:off x="932391" y="182966"/>
            <a:ext cx="6712192"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en-US" sz="3200" dirty="0">
                <a:solidFill>
                  <a:srgbClr val="302957"/>
                </a:solidFill>
              </a:rPr>
              <a:t>PROJEKTŲ ATRANKA</a:t>
            </a:r>
            <a:endParaRPr lang="lt-LT" sz="3200" dirty="0">
              <a:solidFill>
                <a:srgbClr val="302957"/>
              </a:solidFill>
            </a:endParaRPr>
          </a:p>
        </p:txBody>
      </p:sp>
    </p:spTree>
    <p:extLst>
      <p:ext uri="{BB962C8B-B14F-4D97-AF65-F5344CB8AC3E}">
        <p14:creationId xmlns:p14="http://schemas.microsoft.com/office/powerpoint/2010/main" val="84113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B9C2DC-F132-B2F3-BC79-20F3586E076D}"/>
              </a:ext>
            </a:extLst>
          </p:cNvPr>
          <p:cNvSpPr txBox="1"/>
          <p:nvPr/>
        </p:nvSpPr>
        <p:spPr>
          <a:xfrm>
            <a:off x="334045" y="5658401"/>
            <a:ext cx="10326037" cy="800219"/>
          </a:xfrm>
          <a:prstGeom prst="rect">
            <a:avLst/>
          </a:prstGeom>
          <a:solidFill>
            <a:schemeClr val="accent2">
              <a:lumMod val="10000"/>
              <a:lumOff val="90000"/>
            </a:schemeClr>
          </a:solidFill>
        </p:spPr>
        <p:txBody>
          <a:bodyPr wrap="square" rtlCol="0">
            <a:spAutoFit/>
          </a:bodyPr>
          <a:lstStyle/>
          <a:p>
            <a:pPr algn="ctr"/>
            <a:r>
              <a:rPr lang="lt-LT" sz="1600" b="1" noProof="0" dirty="0">
                <a:solidFill>
                  <a:schemeClr val="accent2"/>
                </a:solidFill>
                <a:effectLst/>
                <a:latin typeface="Verdana" panose="020B0604030504040204" pitchFamily="34" charset="0"/>
                <a:ea typeface="Verdana" panose="020B0604030504040204" pitchFamily="34" charset="0"/>
              </a:rPr>
              <a:t>Minimali privaloma surinkti balų suma – 40 balų.</a:t>
            </a:r>
          </a:p>
          <a:p>
            <a:pPr algn="ctr"/>
            <a:r>
              <a:rPr lang="lt-LT" sz="1600" noProof="0" dirty="0">
                <a:solidFill>
                  <a:schemeClr val="accent2"/>
                </a:solidFill>
                <a:effectLst/>
                <a:latin typeface="Verdana" panose="020B0604030504040204" pitchFamily="34" charset="0"/>
                <a:ea typeface="Verdana" panose="020B0604030504040204" pitchFamily="34" charset="0"/>
              </a:rPr>
              <a:t>Maksimali galima balų suma – 100 balų.</a:t>
            </a:r>
          </a:p>
          <a:p>
            <a:pPr algn="ctr"/>
            <a:endParaRPr lang="lt-LT" sz="1400" noProof="0" dirty="0">
              <a:solidFill>
                <a:srgbClr val="302857"/>
              </a:solidFill>
              <a:latin typeface="Verdana" panose="020B0604030504040204" pitchFamily="34" charset="0"/>
              <a:ea typeface="Verdana" panose="020B0604030504040204" pitchFamily="34" charset="0"/>
            </a:endParaRPr>
          </a:p>
        </p:txBody>
      </p:sp>
      <p:sp>
        <p:nvSpPr>
          <p:cNvPr id="2" name="Pavadinimas 1">
            <a:extLst>
              <a:ext uri="{FF2B5EF4-FFF2-40B4-BE49-F238E27FC236}">
                <a16:creationId xmlns:a16="http://schemas.microsoft.com/office/drawing/2014/main" id="{A613FE4E-69AF-713E-D969-C13C803E893D}"/>
              </a:ext>
            </a:extLst>
          </p:cNvPr>
          <p:cNvSpPr txBox="1">
            <a:spLocks/>
          </p:cNvSpPr>
          <p:nvPr/>
        </p:nvSpPr>
        <p:spPr>
          <a:xfrm>
            <a:off x="815659" y="71021"/>
            <a:ext cx="8399362" cy="90467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noProof="0" dirty="0"/>
              <a:t>Projektų atrankos prioritetiniai kriterijai</a:t>
            </a:r>
          </a:p>
        </p:txBody>
      </p:sp>
      <p:graphicFrame>
        <p:nvGraphicFramePr>
          <p:cNvPr id="4" name="Lentelė 3">
            <a:extLst>
              <a:ext uri="{FF2B5EF4-FFF2-40B4-BE49-F238E27FC236}">
                <a16:creationId xmlns:a16="http://schemas.microsoft.com/office/drawing/2014/main" id="{F48908A1-3670-7934-D3BF-7E90A7B27E61}"/>
              </a:ext>
            </a:extLst>
          </p:cNvPr>
          <p:cNvGraphicFramePr>
            <a:graphicFrameLocks noGrp="1"/>
          </p:cNvGraphicFramePr>
          <p:nvPr>
            <p:extLst>
              <p:ext uri="{D42A27DB-BD31-4B8C-83A1-F6EECF244321}">
                <p14:modId xmlns:p14="http://schemas.microsoft.com/office/powerpoint/2010/main" val="3119430009"/>
              </p:ext>
            </p:extLst>
          </p:nvPr>
        </p:nvGraphicFramePr>
        <p:xfrm>
          <a:off x="334046" y="1177537"/>
          <a:ext cx="10326037" cy="4467201"/>
        </p:xfrm>
        <a:graphic>
          <a:graphicData uri="http://schemas.openxmlformats.org/drawingml/2006/table">
            <a:tbl>
              <a:tblPr firstRow="1" bandRow="1">
                <a:tableStyleId>{5C22544A-7EE6-4342-B048-85BDC9FD1C3A}</a:tableStyleId>
              </a:tblPr>
              <a:tblGrid>
                <a:gridCol w="1534338">
                  <a:extLst>
                    <a:ext uri="{9D8B030D-6E8A-4147-A177-3AD203B41FA5}">
                      <a16:colId xmlns:a16="http://schemas.microsoft.com/office/drawing/2014/main" val="2168220384"/>
                    </a:ext>
                  </a:extLst>
                </a:gridCol>
                <a:gridCol w="6032665">
                  <a:extLst>
                    <a:ext uri="{9D8B030D-6E8A-4147-A177-3AD203B41FA5}">
                      <a16:colId xmlns:a16="http://schemas.microsoft.com/office/drawing/2014/main" val="1305369424"/>
                    </a:ext>
                  </a:extLst>
                </a:gridCol>
                <a:gridCol w="1353787">
                  <a:extLst>
                    <a:ext uri="{9D8B030D-6E8A-4147-A177-3AD203B41FA5}">
                      <a16:colId xmlns:a16="http://schemas.microsoft.com/office/drawing/2014/main" val="2402976718"/>
                    </a:ext>
                  </a:extLst>
                </a:gridCol>
                <a:gridCol w="1405247">
                  <a:extLst>
                    <a:ext uri="{9D8B030D-6E8A-4147-A177-3AD203B41FA5}">
                      <a16:colId xmlns:a16="http://schemas.microsoft.com/office/drawing/2014/main" val="3878486473"/>
                    </a:ext>
                  </a:extLst>
                </a:gridCol>
              </a:tblGrid>
              <a:tr h="928354">
                <a:tc>
                  <a:txBody>
                    <a:bodyPr/>
                    <a:lstStyle/>
                    <a:p>
                      <a:pPr algn="ctr" rtl="0" fontAlgn="ctr"/>
                      <a:r>
                        <a:rPr lang="lt-LT" sz="1600" u="none" strike="noStrike" noProof="0" dirty="0">
                          <a:solidFill>
                            <a:schemeClr val="bg1"/>
                          </a:solidFill>
                          <a:effectLst/>
                          <a:latin typeface="Verdana" panose="020B0604030504040204" pitchFamily="34" charset="0"/>
                          <a:ea typeface="Verdana" panose="020B0604030504040204" pitchFamily="34" charset="0"/>
                        </a:rPr>
                        <a:t>Kriterijaus</a:t>
                      </a:r>
                    </a:p>
                    <a:p>
                      <a:pPr algn="ctr" rtl="0" fontAlgn="ctr"/>
                      <a:r>
                        <a:rPr lang="lt-LT" sz="1600" u="none" strike="noStrike" noProof="0" dirty="0">
                          <a:solidFill>
                            <a:schemeClr val="bg1"/>
                          </a:solidFill>
                          <a:effectLst/>
                          <a:latin typeface="Verdana" panose="020B0604030504040204" pitchFamily="34" charset="0"/>
                          <a:ea typeface="Verdana" panose="020B0604030504040204" pitchFamily="34" charset="0"/>
                        </a:rPr>
                        <a:t> tipas</a:t>
                      </a:r>
                      <a:endParaRPr lang="lt-LT" sz="1600" b="0" i="0" u="none" strike="noStrike" noProof="0" dirty="0">
                        <a:solidFill>
                          <a:schemeClr val="bg1"/>
                        </a:solidFill>
                        <a:effectLst/>
                        <a:latin typeface="Verdana" panose="020B0604030504040204" pitchFamily="34" charset="0"/>
                        <a:ea typeface="Verdana" panose="020B0604030504040204" pitchFamily="34" charset="0"/>
                      </a:endParaRPr>
                    </a:p>
                  </a:txBody>
                  <a:tcPr marL="6874" marR="6874" marT="6874" marB="0" anchor="ctr">
                    <a:solidFill>
                      <a:srgbClr val="302957"/>
                    </a:solidFill>
                  </a:tcPr>
                </a:tc>
                <a:tc>
                  <a:txBody>
                    <a:bodyPr/>
                    <a:lstStyle/>
                    <a:p>
                      <a:pPr algn="ctr" rtl="0" fontAlgn="ctr"/>
                      <a:r>
                        <a:rPr lang="lt-LT" sz="1600" u="none" strike="noStrike" noProof="0" dirty="0">
                          <a:solidFill>
                            <a:schemeClr val="bg1"/>
                          </a:solidFill>
                          <a:effectLst/>
                          <a:latin typeface="Verdana" panose="020B0604030504040204" pitchFamily="34" charset="0"/>
                          <a:ea typeface="Verdana" panose="020B0604030504040204" pitchFamily="34" charset="0"/>
                        </a:rPr>
                        <a:t>Kriterijus</a:t>
                      </a:r>
                      <a:endParaRPr lang="lt-LT" sz="1600" b="0" i="0" u="none" strike="noStrike" noProof="0" dirty="0">
                        <a:solidFill>
                          <a:schemeClr val="bg1"/>
                        </a:solidFill>
                        <a:effectLst/>
                        <a:latin typeface="Verdana" panose="020B0604030504040204" pitchFamily="34" charset="0"/>
                        <a:ea typeface="Verdana" panose="020B0604030504040204" pitchFamily="34" charset="0"/>
                      </a:endParaRPr>
                    </a:p>
                  </a:txBody>
                  <a:tcPr marL="6874" marR="6874" marT="6874" marB="0" anchor="ctr">
                    <a:solidFill>
                      <a:srgbClr val="302957"/>
                    </a:solidFill>
                  </a:tcPr>
                </a:tc>
                <a:tc>
                  <a:txBody>
                    <a:bodyPr/>
                    <a:lstStyle/>
                    <a:p>
                      <a:pPr algn="ctr" rtl="0" fontAlgn="ctr"/>
                      <a:r>
                        <a:rPr lang="lt-LT" sz="1400" u="none" strike="noStrike" noProof="0" dirty="0">
                          <a:solidFill>
                            <a:schemeClr val="bg1"/>
                          </a:solidFill>
                          <a:effectLst/>
                          <a:latin typeface="Verdana" panose="020B0604030504040204" pitchFamily="34" charset="0"/>
                          <a:ea typeface="Verdana" panose="020B0604030504040204" pitchFamily="34" charset="0"/>
                        </a:rPr>
                        <a:t>Didžiausias galimas kriterijaus balas</a:t>
                      </a:r>
                      <a:endParaRPr lang="lt-LT" sz="1400" b="0" i="0" u="none" strike="noStrike" noProof="0" dirty="0">
                        <a:solidFill>
                          <a:schemeClr val="bg1"/>
                        </a:solidFill>
                        <a:effectLst/>
                        <a:latin typeface="Verdana" panose="020B0604030504040204" pitchFamily="34" charset="0"/>
                        <a:ea typeface="Verdana" panose="020B0604030504040204" pitchFamily="34" charset="0"/>
                      </a:endParaRPr>
                    </a:p>
                  </a:txBody>
                  <a:tcPr marL="6874" marR="6874" marT="6874" marB="0" anchor="ctr">
                    <a:solidFill>
                      <a:srgbClr val="302957"/>
                    </a:solidFill>
                  </a:tcPr>
                </a:tc>
                <a:tc>
                  <a:txBody>
                    <a:bodyPr/>
                    <a:lstStyle/>
                    <a:p>
                      <a:pPr algn="ctr" rtl="0" fontAlgn="ctr"/>
                      <a:r>
                        <a:rPr lang="lt-LT" sz="1400" u="none" strike="noStrike" noProof="0" dirty="0">
                          <a:solidFill>
                            <a:schemeClr val="bg1"/>
                          </a:solidFill>
                          <a:effectLst/>
                          <a:latin typeface="Verdana" panose="020B0604030504040204" pitchFamily="34" charset="0"/>
                          <a:ea typeface="Verdana" panose="020B0604030504040204" pitchFamily="34" charset="0"/>
                        </a:rPr>
                        <a:t>Kriterijaus svorio koeficientas</a:t>
                      </a:r>
                      <a:endParaRPr lang="lt-LT" sz="1400" b="0" i="0" u="none" strike="noStrike" noProof="0" dirty="0">
                        <a:solidFill>
                          <a:schemeClr val="bg1"/>
                        </a:solidFill>
                        <a:effectLst/>
                        <a:latin typeface="Verdana" panose="020B0604030504040204" pitchFamily="34" charset="0"/>
                        <a:ea typeface="Verdana" panose="020B0604030504040204" pitchFamily="34" charset="0"/>
                      </a:endParaRPr>
                    </a:p>
                  </a:txBody>
                  <a:tcPr marL="6874" marR="6874" marT="6874" marB="0" anchor="ctr">
                    <a:solidFill>
                      <a:srgbClr val="302957"/>
                    </a:solidFill>
                  </a:tcPr>
                </a:tc>
                <a:extLst>
                  <a:ext uri="{0D108BD9-81ED-4DB2-BD59-A6C34878D82A}">
                    <a16:rowId xmlns:a16="http://schemas.microsoft.com/office/drawing/2014/main" val="4101067393"/>
                  </a:ext>
                </a:extLst>
              </a:tr>
              <a:tr h="641369">
                <a:tc>
                  <a:txBody>
                    <a:bodyPr/>
                    <a:lstStyle/>
                    <a:p>
                      <a:pPr algn="l" rtl="0" fontAlgn="ctr"/>
                      <a:r>
                        <a:rPr lang="lt-LT" sz="1600" b="1" u="none" strike="noStrike" noProof="0" dirty="0">
                          <a:solidFill>
                            <a:srgbClr val="302957"/>
                          </a:solidFill>
                          <a:effectLst/>
                          <a:latin typeface="Verdana" panose="020B0604030504040204" pitchFamily="34" charset="0"/>
                          <a:ea typeface="Verdana" panose="020B0604030504040204" pitchFamily="34" charset="0"/>
                        </a:rPr>
                        <a:t> Prioritetinis</a:t>
                      </a:r>
                      <a:endParaRPr lang="lt-LT" sz="1600" b="1" i="0" u="none" strike="noStrike" noProof="0" dirty="0">
                        <a:solidFill>
                          <a:srgbClr val="302957"/>
                        </a:solidFill>
                        <a:effectLst/>
                        <a:latin typeface="Verdana" panose="020B0604030504040204" pitchFamily="34" charset="0"/>
                        <a:ea typeface="Verdana" panose="020B0604030504040204" pitchFamily="34" charset="0"/>
                      </a:endParaRPr>
                    </a:p>
                  </a:txBody>
                  <a:tcPr marL="6874" marR="6874" marT="6874" marB="0" anchor="ctr">
                    <a:solidFill>
                      <a:schemeClr val="accent1"/>
                    </a:solidFill>
                  </a:tcPr>
                </a:tc>
                <a:tc>
                  <a:txBody>
                    <a:bodyPr/>
                    <a:lstStyle/>
                    <a:p>
                      <a:pPr algn="l" rtl="0" fontAlgn="ctr"/>
                      <a:r>
                        <a:rPr lang="lt-LT" sz="1600" i="0" kern="1200" noProof="0" dirty="0">
                          <a:solidFill>
                            <a:schemeClr val="accent2"/>
                          </a:solidFill>
                          <a:effectLst/>
                          <a:latin typeface="Verdana" panose="020B0604030504040204" pitchFamily="34" charset="0"/>
                          <a:ea typeface="Verdana" panose="020B0604030504040204" pitchFamily="34" charset="0"/>
                          <a:cs typeface="+mn-cs"/>
                        </a:rPr>
                        <a:t>Numatomo kurti DI produkto ir (arba) sprendimo išvystymo lygis pagal pasiektą stadiją.</a:t>
                      </a:r>
                      <a:endParaRPr lang="lt-LT" sz="1600" b="0" i="0" u="none" strike="noStrike" noProof="0" dirty="0">
                        <a:solidFill>
                          <a:schemeClr val="accent2"/>
                        </a:solidFill>
                        <a:effectLst/>
                        <a:latin typeface="Verdana" panose="020B0604030504040204" pitchFamily="34" charset="0"/>
                        <a:ea typeface="Verdana" panose="020B0604030504040204" pitchFamily="34" charset="0"/>
                      </a:endParaRPr>
                    </a:p>
                  </a:txBody>
                  <a:tcPr marL="6874" marR="6874" marT="6874" marB="0" anchor="ctr">
                    <a:solidFill>
                      <a:schemeClr val="accent1"/>
                    </a:solidFill>
                  </a:tcPr>
                </a:tc>
                <a:tc>
                  <a:txBody>
                    <a:bodyPr/>
                    <a:lstStyle/>
                    <a:p>
                      <a:pPr algn="ctr" fontAlgn="b"/>
                      <a:r>
                        <a:rPr lang="lt-LT" sz="1600" b="0" u="none" strike="noStrike" noProof="0" dirty="0">
                          <a:solidFill>
                            <a:srgbClr val="302957"/>
                          </a:solidFill>
                          <a:effectLst/>
                          <a:latin typeface="Verdana" panose="020B0604030504040204" pitchFamily="34" charset="0"/>
                          <a:ea typeface="Verdana" panose="020B0604030504040204" pitchFamily="34" charset="0"/>
                        </a:rPr>
                        <a:t>5</a:t>
                      </a:r>
                      <a:endParaRPr lang="lt-LT" sz="1600" b="0" i="0" u="none" strike="noStrike" noProof="0" dirty="0">
                        <a:solidFill>
                          <a:srgbClr val="302957"/>
                        </a:solidFill>
                        <a:effectLst/>
                        <a:latin typeface="Verdana" panose="020B0604030504040204" pitchFamily="34" charset="0"/>
                        <a:ea typeface="Verdana" panose="020B0604030504040204" pitchFamily="34" charset="0"/>
                      </a:endParaRPr>
                    </a:p>
                  </a:txBody>
                  <a:tcPr marL="6874" marR="6874" marT="6874" marB="0" anchor="b">
                    <a:solidFill>
                      <a:schemeClr val="accent1"/>
                    </a:solidFill>
                  </a:tcPr>
                </a:tc>
                <a:tc>
                  <a:txBody>
                    <a:bodyPr/>
                    <a:lstStyle/>
                    <a:p>
                      <a:pPr algn="ctr" fontAlgn="b"/>
                      <a:r>
                        <a:rPr lang="lt-LT" sz="1600" b="0" i="0" u="none" strike="noStrike" noProof="0" dirty="0">
                          <a:solidFill>
                            <a:srgbClr val="302957"/>
                          </a:solidFill>
                          <a:effectLst/>
                          <a:latin typeface="Verdana" panose="020B0604030504040204" pitchFamily="34" charset="0"/>
                          <a:ea typeface="Verdana" panose="020B0604030504040204" pitchFamily="34" charset="0"/>
                        </a:rPr>
                        <a:t>6</a:t>
                      </a:r>
                    </a:p>
                  </a:txBody>
                  <a:tcPr marL="6874" marR="6874" marT="6874" marB="0" anchor="b">
                    <a:solidFill>
                      <a:schemeClr val="accent1"/>
                    </a:solidFill>
                  </a:tcPr>
                </a:tc>
                <a:extLst>
                  <a:ext uri="{0D108BD9-81ED-4DB2-BD59-A6C34878D82A}">
                    <a16:rowId xmlns:a16="http://schemas.microsoft.com/office/drawing/2014/main" val="702975019"/>
                  </a:ext>
                </a:extLst>
              </a:tr>
              <a:tr h="941179">
                <a:tc>
                  <a:txBody>
                    <a:bodyPr/>
                    <a:lstStyle/>
                    <a:p>
                      <a:pPr algn="l" rtl="0" fontAlgn="ctr"/>
                      <a:r>
                        <a:rPr lang="lt-LT" sz="1600" b="1" u="none" strike="noStrike" noProof="0" dirty="0">
                          <a:solidFill>
                            <a:srgbClr val="302957"/>
                          </a:solidFill>
                          <a:effectLst/>
                          <a:latin typeface="Verdana" panose="020B0604030504040204" pitchFamily="34" charset="0"/>
                          <a:ea typeface="Verdana" panose="020B0604030504040204" pitchFamily="34" charset="0"/>
                        </a:rPr>
                        <a:t> Prioritetinis</a:t>
                      </a:r>
                      <a:endParaRPr lang="lt-LT" sz="1600" b="1" i="0" u="none" strike="noStrike" noProof="0" dirty="0">
                        <a:solidFill>
                          <a:srgbClr val="302957"/>
                        </a:solidFill>
                        <a:effectLst/>
                        <a:latin typeface="Verdana" panose="020B0604030504040204" pitchFamily="34" charset="0"/>
                        <a:ea typeface="Verdana" panose="020B0604030504040204" pitchFamily="34" charset="0"/>
                      </a:endParaRPr>
                    </a:p>
                  </a:txBody>
                  <a:tcPr marL="6874" marR="6874" marT="6874" marB="0" anchor="ctr">
                    <a:solidFill>
                      <a:schemeClr val="accent1"/>
                    </a:solidFill>
                  </a:tcPr>
                </a:tc>
                <a:tc>
                  <a:txBody>
                    <a:bodyPr/>
                    <a:lstStyle/>
                    <a:p>
                      <a:pPr algn="l" rtl="0" fontAlgn="ctr"/>
                      <a:r>
                        <a:rPr lang="lt-LT" sz="1600" i="0" kern="1200" noProof="0" dirty="0">
                          <a:solidFill>
                            <a:schemeClr val="accent2"/>
                          </a:solidFill>
                          <a:effectLst/>
                          <a:latin typeface="Verdana" panose="020B0604030504040204" pitchFamily="34" charset="0"/>
                          <a:ea typeface="Verdana" panose="020B0604030504040204" pitchFamily="34" charset="0"/>
                          <a:cs typeface="+mn-cs"/>
                        </a:rPr>
                        <a:t>Kuriant DI produktą ir (arba) sprendimą, bus naudojama didelio našumo skaičiavimo (HPC) infrastruktūra ir (arba) didieji duomenys</a:t>
                      </a:r>
                      <a:endParaRPr lang="lt-LT" sz="1600" b="0" i="0" u="none" strike="noStrike" noProof="0" dirty="0">
                        <a:solidFill>
                          <a:schemeClr val="accent2"/>
                        </a:solidFill>
                        <a:effectLst/>
                        <a:latin typeface="Verdana" panose="020B0604030504040204" pitchFamily="34" charset="0"/>
                        <a:ea typeface="Verdana" panose="020B0604030504040204" pitchFamily="34" charset="0"/>
                      </a:endParaRPr>
                    </a:p>
                  </a:txBody>
                  <a:tcPr marL="6874" marR="6874" marT="6874" marB="0" anchor="ctr">
                    <a:solidFill>
                      <a:schemeClr val="accent1"/>
                    </a:solidFill>
                  </a:tcPr>
                </a:tc>
                <a:tc>
                  <a:txBody>
                    <a:bodyPr/>
                    <a:lstStyle/>
                    <a:p>
                      <a:pPr algn="ctr" fontAlgn="b"/>
                      <a:r>
                        <a:rPr lang="lt-LT" sz="1600" b="0" u="none" strike="noStrike" noProof="0" dirty="0">
                          <a:solidFill>
                            <a:srgbClr val="302957"/>
                          </a:solidFill>
                          <a:effectLst/>
                          <a:latin typeface="Verdana" panose="020B0604030504040204" pitchFamily="34" charset="0"/>
                          <a:ea typeface="Verdana" panose="020B0604030504040204" pitchFamily="34" charset="0"/>
                        </a:rPr>
                        <a:t>5</a:t>
                      </a:r>
                      <a:endParaRPr lang="lt-LT" sz="1600" b="0" i="0" u="none" strike="noStrike" noProof="0" dirty="0">
                        <a:solidFill>
                          <a:srgbClr val="302957"/>
                        </a:solidFill>
                        <a:effectLst/>
                        <a:latin typeface="Verdana" panose="020B0604030504040204" pitchFamily="34" charset="0"/>
                        <a:ea typeface="Verdana" panose="020B0604030504040204" pitchFamily="34" charset="0"/>
                      </a:endParaRPr>
                    </a:p>
                  </a:txBody>
                  <a:tcPr marL="6874" marR="6874" marT="6874" marB="0" anchor="b">
                    <a:solidFill>
                      <a:schemeClr val="accent1"/>
                    </a:solidFill>
                  </a:tcPr>
                </a:tc>
                <a:tc>
                  <a:txBody>
                    <a:bodyPr/>
                    <a:lstStyle/>
                    <a:p>
                      <a:pPr algn="ctr" fontAlgn="b"/>
                      <a:r>
                        <a:rPr lang="lt-LT" sz="1600" b="0" i="0" u="none" strike="noStrike" noProof="0" dirty="0">
                          <a:solidFill>
                            <a:srgbClr val="302957"/>
                          </a:solidFill>
                          <a:effectLst/>
                          <a:latin typeface="Verdana" panose="020B0604030504040204" pitchFamily="34" charset="0"/>
                          <a:ea typeface="Verdana" panose="020B0604030504040204" pitchFamily="34" charset="0"/>
                        </a:rPr>
                        <a:t>5</a:t>
                      </a:r>
                    </a:p>
                  </a:txBody>
                  <a:tcPr marL="6874" marR="6874" marT="6874" marB="0" anchor="b">
                    <a:solidFill>
                      <a:schemeClr val="accent1"/>
                    </a:solidFill>
                  </a:tcPr>
                </a:tc>
                <a:extLst>
                  <a:ext uri="{0D108BD9-81ED-4DB2-BD59-A6C34878D82A}">
                    <a16:rowId xmlns:a16="http://schemas.microsoft.com/office/drawing/2014/main" val="2136191143"/>
                  </a:ext>
                </a:extLst>
              </a:tr>
              <a:tr h="69148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t-LT" sz="1600" b="1" u="none" strike="noStrike" noProof="0" dirty="0">
                          <a:solidFill>
                            <a:srgbClr val="302957"/>
                          </a:solidFill>
                          <a:effectLst/>
                          <a:latin typeface="Verdana" panose="020B0604030504040204" pitchFamily="34" charset="0"/>
                          <a:ea typeface="Verdana" panose="020B0604030504040204" pitchFamily="34" charset="0"/>
                        </a:rPr>
                        <a:t> Prioritetinis</a:t>
                      </a:r>
                      <a:endParaRPr lang="lt-LT" sz="1600" b="1" i="0" u="none" strike="noStrike" noProof="0" dirty="0">
                        <a:solidFill>
                          <a:srgbClr val="302957"/>
                        </a:solidFill>
                        <a:effectLst/>
                        <a:latin typeface="Verdana" panose="020B0604030504040204" pitchFamily="34" charset="0"/>
                        <a:ea typeface="Verdana" panose="020B0604030504040204" pitchFamily="34" charset="0"/>
                      </a:endParaRPr>
                    </a:p>
                    <a:p>
                      <a:pPr algn="l" rtl="0" fontAlgn="ctr"/>
                      <a:endParaRPr lang="lt-LT" sz="1600" b="1" i="0" u="none" strike="noStrike" noProof="0" dirty="0">
                        <a:solidFill>
                          <a:srgbClr val="302957"/>
                        </a:solidFill>
                        <a:effectLst/>
                        <a:latin typeface="Verdana" panose="020B0604030504040204" pitchFamily="34" charset="0"/>
                        <a:ea typeface="Verdana" panose="020B0604030504040204" pitchFamily="34" charset="0"/>
                      </a:endParaRPr>
                    </a:p>
                  </a:txBody>
                  <a:tcPr marL="6874" marR="6874" marT="6874" marB="0" anchor="ctr">
                    <a:solidFill>
                      <a:schemeClr val="accent1"/>
                    </a:solidFill>
                  </a:tcPr>
                </a:tc>
                <a:tc>
                  <a:txBody>
                    <a:bodyPr/>
                    <a:lstStyle/>
                    <a:p>
                      <a:pPr algn="l" rtl="0" fontAlgn="ctr"/>
                      <a:r>
                        <a:rPr lang="lt-LT" sz="1600" i="0" kern="1200" noProof="0" dirty="0">
                          <a:solidFill>
                            <a:schemeClr val="accent2"/>
                          </a:solidFill>
                          <a:effectLst/>
                          <a:latin typeface="Verdana" panose="020B0604030504040204" pitchFamily="34" charset="0"/>
                          <a:ea typeface="Verdana" panose="020B0604030504040204" pitchFamily="34" charset="0"/>
                          <a:cs typeface="+mn-cs"/>
                        </a:rPr>
                        <a:t>Pareiškėjas per paskutinius 2 metus iki PĮP pateikimo yra įgyvendinęs bent 1 projektą, skirtą inovatyvių DI produktų ir (arba) sprendimų kūrimui, ir už tų DI produktų ir (arba) sprendimų pardavimą gavęs ne mažiau kaip 50 000 Eur pardavimo pajamų.</a:t>
                      </a:r>
                      <a:endParaRPr lang="lt-LT" sz="1600" b="0" i="0" u="none" strike="noStrike" noProof="0" dirty="0">
                        <a:solidFill>
                          <a:schemeClr val="accent2"/>
                        </a:solidFill>
                        <a:effectLst/>
                        <a:latin typeface="Verdana" panose="020B0604030504040204" pitchFamily="34" charset="0"/>
                        <a:ea typeface="Verdana" panose="020B0604030504040204" pitchFamily="34" charset="0"/>
                      </a:endParaRPr>
                    </a:p>
                  </a:txBody>
                  <a:tcPr marL="6874" marR="6874" marT="6874" marB="0" anchor="ctr">
                    <a:solidFill>
                      <a:schemeClr val="accent1"/>
                    </a:solidFill>
                  </a:tcPr>
                </a:tc>
                <a:tc>
                  <a:txBody>
                    <a:bodyPr/>
                    <a:lstStyle/>
                    <a:p>
                      <a:pPr algn="ctr" fontAlgn="b"/>
                      <a:r>
                        <a:rPr lang="lt-LT" sz="1600" b="0" i="0" u="none" strike="noStrike" noProof="0" dirty="0">
                          <a:solidFill>
                            <a:srgbClr val="302957"/>
                          </a:solidFill>
                          <a:effectLst/>
                          <a:latin typeface="Verdana" panose="020B0604030504040204" pitchFamily="34" charset="0"/>
                          <a:ea typeface="Verdana" panose="020B0604030504040204" pitchFamily="34" charset="0"/>
                        </a:rPr>
                        <a:t>5</a:t>
                      </a:r>
                    </a:p>
                  </a:txBody>
                  <a:tcPr marL="6874" marR="6874" marT="6874" marB="0" anchor="b">
                    <a:solidFill>
                      <a:schemeClr val="accent1"/>
                    </a:solidFill>
                  </a:tcPr>
                </a:tc>
                <a:tc>
                  <a:txBody>
                    <a:bodyPr/>
                    <a:lstStyle/>
                    <a:p>
                      <a:pPr algn="ctr" fontAlgn="b"/>
                      <a:r>
                        <a:rPr lang="lt-LT" sz="1600" b="0" i="0" u="none" strike="noStrike" noProof="0" dirty="0">
                          <a:solidFill>
                            <a:srgbClr val="302957"/>
                          </a:solidFill>
                          <a:effectLst/>
                          <a:latin typeface="Verdana" panose="020B0604030504040204" pitchFamily="34" charset="0"/>
                          <a:ea typeface="Verdana" panose="020B0604030504040204" pitchFamily="34" charset="0"/>
                        </a:rPr>
                        <a:t>5</a:t>
                      </a:r>
                    </a:p>
                  </a:txBody>
                  <a:tcPr marL="6874" marR="6874" marT="6874" marB="0" anchor="b">
                    <a:solidFill>
                      <a:schemeClr val="accent1"/>
                    </a:solidFill>
                  </a:tcPr>
                </a:tc>
                <a:extLst>
                  <a:ext uri="{0D108BD9-81ED-4DB2-BD59-A6C34878D82A}">
                    <a16:rowId xmlns:a16="http://schemas.microsoft.com/office/drawing/2014/main" val="706747791"/>
                  </a:ext>
                </a:extLst>
              </a:tr>
              <a:tr h="7302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t-LT" sz="1600" b="1" u="none" strike="noStrike" noProof="0" dirty="0">
                          <a:solidFill>
                            <a:srgbClr val="302957"/>
                          </a:solidFill>
                          <a:effectLst/>
                          <a:latin typeface="Verdana" panose="020B0604030504040204" pitchFamily="34" charset="0"/>
                          <a:ea typeface="Verdana" panose="020B0604030504040204" pitchFamily="34" charset="0"/>
                        </a:rPr>
                        <a:t> Prioritetinis</a:t>
                      </a:r>
                      <a:endParaRPr lang="lt-LT" sz="1600" b="1" i="0" u="none" strike="noStrike" noProof="0" dirty="0">
                        <a:solidFill>
                          <a:srgbClr val="302957"/>
                        </a:solidFill>
                        <a:effectLst/>
                        <a:latin typeface="Verdana" panose="020B0604030504040204" pitchFamily="34" charset="0"/>
                        <a:ea typeface="Verdana" panose="020B0604030504040204" pitchFamily="34" charset="0"/>
                      </a:endParaRPr>
                    </a:p>
                    <a:p>
                      <a:pPr algn="l" rtl="0" fontAlgn="ctr"/>
                      <a:endParaRPr lang="lt-LT" sz="1600" b="1" i="0" u="none" strike="noStrike" noProof="0" dirty="0">
                        <a:solidFill>
                          <a:srgbClr val="302957"/>
                        </a:solidFill>
                        <a:effectLst/>
                        <a:latin typeface="Verdana" panose="020B0604030504040204" pitchFamily="34" charset="0"/>
                        <a:ea typeface="Verdana" panose="020B0604030504040204" pitchFamily="34" charset="0"/>
                      </a:endParaRPr>
                    </a:p>
                  </a:txBody>
                  <a:tcPr marL="6874" marR="6874" marT="6874" marB="0" anchor="ctr">
                    <a:solidFill>
                      <a:schemeClr val="accent1"/>
                    </a:solidFill>
                  </a:tcPr>
                </a:tc>
                <a:tc>
                  <a:txBody>
                    <a:bodyPr/>
                    <a:lstStyle/>
                    <a:p>
                      <a:pPr algn="l" rtl="0" fontAlgn="ctr"/>
                      <a:r>
                        <a:rPr lang="lt-LT" sz="1600" i="0" kern="1200" noProof="0" dirty="0">
                          <a:solidFill>
                            <a:schemeClr val="accent2"/>
                          </a:solidFill>
                          <a:effectLst/>
                          <a:latin typeface="Verdana" panose="020B0604030504040204" pitchFamily="34" charset="0"/>
                          <a:ea typeface="Verdana" panose="020B0604030504040204" pitchFamily="34" charset="0"/>
                          <a:cs typeface="+mn-cs"/>
                        </a:rPr>
                        <a:t>Projekto įgyvendinimo metu numatomo sukurti DI produkto ir (arba) sprendimo naujumo lygis.</a:t>
                      </a:r>
                      <a:endParaRPr lang="lt-LT" sz="1600" b="0" i="0" u="none" strike="noStrike" noProof="0" dirty="0">
                        <a:solidFill>
                          <a:schemeClr val="accent2"/>
                        </a:solidFill>
                        <a:effectLst/>
                        <a:latin typeface="Verdana" panose="020B0604030504040204" pitchFamily="34" charset="0"/>
                        <a:ea typeface="Verdana" panose="020B0604030504040204" pitchFamily="34" charset="0"/>
                      </a:endParaRPr>
                    </a:p>
                  </a:txBody>
                  <a:tcPr marL="6874" marR="6874" marT="6874" marB="0" anchor="ctr">
                    <a:solidFill>
                      <a:schemeClr val="accent1"/>
                    </a:solidFill>
                  </a:tcPr>
                </a:tc>
                <a:tc>
                  <a:txBody>
                    <a:bodyPr/>
                    <a:lstStyle/>
                    <a:p>
                      <a:pPr algn="ctr" fontAlgn="b"/>
                      <a:r>
                        <a:rPr lang="lt-LT" sz="1600" b="0" i="0" u="none" strike="noStrike" noProof="0" dirty="0">
                          <a:solidFill>
                            <a:srgbClr val="302957"/>
                          </a:solidFill>
                          <a:effectLst/>
                          <a:latin typeface="Verdana" panose="020B0604030504040204" pitchFamily="34" charset="0"/>
                          <a:ea typeface="Verdana" panose="020B0604030504040204" pitchFamily="34" charset="0"/>
                        </a:rPr>
                        <a:t>5</a:t>
                      </a:r>
                    </a:p>
                  </a:txBody>
                  <a:tcPr marL="6874" marR="6874" marT="6874" marB="0" anchor="b">
                    <a:solidFill>
                      <a:schemeClr val="accent1"/>
                    </a:solidFill>
                  </a:tcPr>
                </a:tc>
                <a:tc>
                  <a:txBody>
                    <a:bodyPr/>
                    <a:lstStyle/>
                    <a:p>
                      <a:pPr algn="ctr" fontAlgn="b"/>
                      <a:r>
                        <a:rPr lang="lt-LT" sz="1600" b="0" i="0" u="none" strike="noStrike" noProof="0" dirty="0">
                          <a:solidFill>
                            <a:srgbClr val="302957"/>
                          </a:solidFill>
                          <a:effectLst/>
                          <a:latin typeface="Verdana" panose="020B0604030504040204" pitchFamily="34" charset="0"/>
                          <a:ea typeface="Verdana" panose="020B0604030504040204" pitchFamily="34" charset="0"/>
                        </a:rPr>
                        <a:t>4</a:t>
                      </a:r>
                    </a:p>
                  </a:txBody>
                  <a:tcPr marL="6874" marR="6874" marT="6874" marB="0" anchor="b">
                    <a:solidFill>
                      <a:schemeClr val="accent1"/>
                    </a:solidFill>
                  </a:tcPr>
                </a:tc>
                <a:extLst>
                  <a:ext uri="{0D108BD9-81ED-4DB2-BD59-A6C34878D82A}">
                    <a16:rowId xmlns:a16="http://schemas.microsoft.com/office/drawing/2014/main" val="4190216202"/>
                  </a:ext>
                </a:extLst>
              </a:tr>
            </a:tbl>
          </a:graphicData>
        </a:graphic>
      </p:graphicFrame>
    </p:spTree>
    <p:extLst>
      <p:ext uri="{BB962C8B-B14F-4D97-AF65-F5344CB8AC3E}">
        <p14:creationId xmlns:p14="http://schemas.microsoft.com/office/powerpoint/2010/main" val="295952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8F9B06B6-A915-044B-5B17-BB2EFD83ED3F}"/>
              </a:ext>
            </a:extLst>
          </p:cNvPr>
          <p:cNvSpPr>
            <a:spLocks noGrp="1"/>
          </p:cNvSpPr>
          <p:nvPr>
            <p:ph type="body" sz="half" idx="2"/>
          </p:nvPr>
        </p:nvSpPr>
        <p:spPr>
          <a:xfrm>
            <a:off x="969507" y="221684"/>
            <a:ext cx="6051356" cy="806378"/>
          </a:xfrm>
        </p:spPr>
        <p:txBody>
          <a:bodyPr>
            <a:noAutofit/>
          </a:bodyPr>
          <a:lstStyle/>
          <a:p>
            <a:r>
              <a:rPr lang="lt-LT" sz="3200" b="1" noProof="0" dirty="0">
                <a:solidFill>
                  <a:srgbClr val="302757"/>
                </a:solidFill>
              </a:rPr>
              <a:t>Prioritetiniai kriterijai (I)</a:t>
            </a:r>
          </a:p>
        </p:txBody>
      </p:sp>
      <p:sp>
        <p:nvSpPr>
          <p:cNvPr id="2" name="TextBox 1">
            <a:extLst>
              <a:ext uri="{FF2B5EF4-FFF2-40B4-BE49-F238E27FC236}">
                <a16:creationId xmlns:a16="http://schemas.microsoft.com/office/drawing/2014/main" id="{140AEA4B-D3B8-A867-7BCA-14E5A8C20801}"/>
              </a:ext>
            </a:extLst>
          </p:cNvPr>
          <p:cNvSpPr txBox="1"/>
          <p:nvPr/>
        </p:nvSpPr>
        <p:spPr>
          <a:xfrm>
            <a:off x="3393498" y="1243352"/>
            <a:ext cx="3935434" cy="1107996"/>
          </a:xfrm>
          <a:prstGeom prst="rect">
            <a:avLst/>
          </a:prstGeom>
          <a:noFill/>
        </p:spPr>
        <p:txBody>
          <a:bodyPr wrap="square">
            <a:spAutoFit/>
          </a:bodyPr>
          <a:lstStyle/>
          <a:p>
            <a:pPr>
              <a:buClr>
                <a:schemeClr val="accent1"/>
              </a:buClr>
            </a:pPr>
            <a:r>
              <a:rPr lang="lt-LT" sz="2200" noProof="0" dirty="0">
                <a:solidFill>
                  <a:schemeClr val="accent2"/>
                </a:solidFill>
                <a:latin typeface="Verdana" panose="020B0604030504040204" pitchFamily="34" charset="0"/>
                <a:ea typeface="Verdana" panose="020B0604030504040204" pitchFamily="34" charset="0"/>
              </a:rPr>
              <a:t>Numatomo kurti DI produkto ir (arba) sprendimo išvystymo lygis</a:t>
            </a:r>
          </a:p>
        </p:txBody>
      </p:sp>
      <p:pic>
        <p:nvPicPr>
          <p:cNvPr id="5" name="Picture 12">
            <a:extLst>
              <a:ext uri="{FF2B5EF4-FFF2-40B4-BE49-F238E27FC236}">
                <a16:creationId xmlns:a16="http://schemas.microsoft.com/office/drawing/2014/main" id="{ECC7B39D-B557-1E55-90A4-566AE9C5130C}"/>
              </a:ext>
            </a:extLst>
          </p:cNvPr>
          <p:cNvPicPr>
            <a:picLocks noChangeAspect="1"/>
          </p:cNvPicPr>
          <p:nvPr/>
        </p:nvPicPr>
        <p:blipFill>
          <a:blip r:embed="rId3"/>
          <a:stretch>
            <a:fillRect/>
          </a:stretch>
        </p:blipFill>
        <p:spPr>
          <a:xfrm>
            <a:off x="285113" y="1243352"/>
            <a:ext cx="3048000" cy="1146633"/>
          </a:xfrm>
          <a:prstGeom prst="rect">
            <a:avLst/>
          </a:prstGeom>
        </p:spPr>
      </p:pic>
      <p:sp>
        <p:nvSpPr>
          <p:cNvPr id="10" name="TextBox 9">
            <a:extLst>
              <a:ext uri="{FF2B5EF4-FFF2-40B4-BE49-F238E27FC236}">
                <a16:creationId xmlns:a16="http://schemas.microsoft.com/office/drawing/2014/main" id="{F2F0A4D0-B2F3-82FF-F40D-420C2A5F5B9C}"/>
              </a:ext>
            </a:extLst>
          </p:cNvPr>
          <p:cNvSpPr txBox="1"/>
          <p:nvPr/>
        </p:nvSpPr>
        <p:spPr>
          <a:xfrm>
            <a:off x="515218" y="1612684"/>
            <a:ext cx="2193589" cy="369332"/>
          </a:xfrm>
          <a:prstGeom prst="rect">
            <a:avLst/>
          </a:prstGeom>
          <a:noFill/>
        </p:spPr>
        <p:txBody>
          <a:bodyPr wrap="square">
            <a:spAutoFit/>
          </a:bodyPr>
          <a:lstStyle/>
          <a:p>
            <a:r>
              <a:rPr lang="lt-LT" sz="1800" b="1" noProof="0" dirty="0">
                <a:solidFill>
                  <a:schemeClr val="accent2"/>
                </a:solidFill>
                <a:effectLst/>
                <a:latin typeface="Verdana" panose="020B0604030504040204" pitchFamily="34" charset="0"/>
                <a:ea typeface="Verdana" panose="020B0604030504040204" pitchFamily="34" charset="0"/>
              </a:rPr>
              <a:t>1 KRITERIJUS</a:t>
            </a:r>
            <a:endParaRPr lang="lt-LT" sz="1800" b="1" noProof="0" dirty="0">
              <a:solidFill>
                <a:schemeClr val="accent2"/>
              </a:solidFill>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4B20E09C-ACDE-7518-E5F4-264260079896}"/>
              </a:ext>
            </a:extLst>
          </p:cNvPr>
          <p:cNvSpPr txBox="1"/>
          <p:nvPr/>
        </p:nvSpPr>
        <p:spPr>
          <a:xfrm>
            <a:off x="345498" y="2821411"/>
            <a:ext cx="6096000" cy="3293209"/>
          </a:xfrm>
          <a:prstGeom prst="rect">
            <a:avLst/>
          </a:prstGeom>
          <a:noFill/>
        </p:spPr>
        <p:txBody>
          <a:bodyPr wrap="square">
            <a:spAutoFit/>
          </a:bodyPr>
          <a:lstStyle/>
          <a:p>
            <a:pPr marL="0" marR="0" algn="just" fontAlgn="base">
              <a:spcBef>
                <a:spcPts val="0"/>
              </a:spcBef>
              <a:spcAft>
                <a:spcPts val="0"/>
              </a:spcAft>
            </a:pPr>
            <a:r>
              <a:rPr lang="lt-LT" sz="1600" noProof="0" dirty="0">
                <a:solidFill>
                  <a:schemeClr val="accent2"/>
                </a:solidFill>
                <a:latin typeface="Verdana" panose="020B0604030504040204" pitchFamily="34" charset="0"/>
                <a:ea typeface="Verdana" panose="020B0604030504040204" pitchFamily="34" charset="0"/>
              </a:rPr>
              <a:t>Vertinama numatomo kurti DI produkto ir (arba) sprendimo išsivystymo lygis pagal pasiektą stadiją, t. y. ar numatomas sukurti DI produktas ir (arba) sprendimas  atitinka tik minimaliai gyvybingo produkto stadiją (pirmąją stadiją), ar bus pasiekta ir DI produkto tinkamumo rinkai stadija (antroji stadija). </a:t>
            </a:r>
          </a:p>
          <a:p>
            <a:pPr marL="0" marR="0" algn="just" fontAlgn="base">
              <a:spcBef>
                <a:spcPts val="0"/>
              </a:spcBef>
              <a:spcAft>
                <a:spcPts val="0"/>
              </a:spcAft>
            </a:pPr>
            <a:endParaRPr lang="lt-LT" sz="1600" noProof="0" dirty="0">
              <a:solidFill>
                <a:schemeClr val="accent2"/>
              </a:solidFill>
              <a:effectLst/>
              <a:latin typeface="Verdana" panose="020B0604030504040204" pitchFamily="34" charset="0"/>
              <a:ea typeface="Verdana" panose="020B0604030504040204" pitchFamily="34" charset="0"/>
            </a:endParaRPr>
          </a:p>
          <a:p>
            <a:pPr marL="285750" marR="0" indent="-285750" algn="just" fontAlgn="base">
              <a:spcBef>
                <a:spcPts val="0"/>
              </a:spcBef>
              <a:spcAft>
                <a:spcPts val="0"/>
              </a:spcAft>
              <a:buClr>
                <a:schemeClr val="accent1"/>
              </a:buClr>
              <a:buFont typeface="Wingdings" panose="05000000000000000000" pitchFamily="2" charset="2"/>
              <a:buChar char="Ø"/>
            </a:pPr>
            <a:r>
              <a:rPr lang="lt-LT" sz="1600" u="sng" noProof="0" dirty="0">
                <a:solidFill>
                  <a:schemeClr val="accent2"/>
                </a:solidFill>
                <a:effectLst/>
                <a:latin typeface="Verdana" panose="020B0604030504040204" pitchFamily="34" charset="0"/>
                <a:ea typeface="Verdana" panose="020B0604030504040204" pitchFamily="34" charset="0"/>
              </a:rPr>
              <a:t>5 balai</a:t>
            </a:r>
            <a:r>
              <a:rPr lang="lt-LT" sz="1600" dirty="0">
                <a:solidFill>
                  <a:schemeClr val="accent2"/>
                </a:solidFill>
                <a:latin typeface="Verdana" panose="020B0604030504040204" pitchFamily="34" charset="0"/>
                <a:ea typeface="Verdana" panose="020B0604030504040204" pitchFamily="34" charset="0"/>
              </a:rPr>
              <a:t> </a:t>
            </a:r>
            <a:r>
              <a:rPr lang="lt-LT" sz="1600" noProof="0" dirty="0">
                <a:solidFill>
                  <a:schemeClr val="accent2"/>
                </a:solidFill>
                <a:effectLst/>
                <a:latin typeface="Verdana" panose="020B0604030504040204" pitchFamily="34" charset="0"/>
                <a:ea typeface="Verdana" panose="020B0604030504040204" pitchFamily="34" charset="0"/>
              </a:rPr>
              <a:t>suteikiami</a:t>
            </a:r>
            <a:r>
              <a:rPr lang="lt-LT" sz="1600" noProof="0" dirty="0">
                <a:solidFill>
                  <a:schemeClr val="accent2"/>
                </a:solidFill>
                <a:latin typeface="Verdana" panose="020B0604030504040204" pitchFamily="34" charset="0"/>
                <a:ea typeface="Verdana" panose="020B0604030504040204" pitchFamily="34" charset="0"/>
              </a:rPr>
              <a:t> projektams pasiekusiems antrąją stadiją</a:t>
            </a:r>
            <a:endParaRPr lang="lt-LT" sz="1600" noProof="0" dirty="0">
              <a:solidFill>
                <a:schemeClr val="accent2"/>
              </a:solidFill>
              <a:effectLst/>
              <a:latin typeface="Verdana" panose="020B0604030504040204" pitchFamily="34" charset="0"/>
              <a:ea typeface="Verdana" panose="020B0604030504040204" pitchFamily="34" charset="0"/>
            </a:endParaRPr>
          </a:p>
          <a:p>
            <a:pPr marL="285750" marR="0" indent="-285750" algn="just" fontAlgn="base">
              <a:spcBef>
                <a:spcPts val="0"/>
              </a:spcBef>
              <a:spcAft>
                <a:spcPts val="0"/>
              </a:spcAft>
              <a:buClr>
                <a:schemeClr val="accent1"/>
              </a:buClr>
              <a:buFont typeface="Wingdings" panose="05000000000000000000" pitchFamily="2" charset="2"/>
              <a:buChar char="Ø"/>
            </a:pPr>
            <a:r>
              <a:rPr lang="lt-LT" sz="1600" u="sng" noProof="0" dirty="0">
                <a:solidFill>
                  <a:schemeClr val="accent2"/>
                </a:solidFill>
                <a:effectLst/>
                <a:latin typeface="Verdana" panose="020B0604030504040204" pitchFamily="34" charset="0"/>
                <a:ea typeface="Verdana" panose="020B0604030504040204" pitchFamily="34" charset="0"/>
              </a:rPr>
              <a:t>3 balai</a:t>
            </a:r>
            <a:r>
              <a:rPr lang="lt-LT" sz="1600" noProof="0" dirty="0">
                <a:solidFill>
                  <a:schemeClr val="accent2"/>
                </a:solidFill>
                <a:effectLst/>
                <a:latin typeface="Verdana" panose="020B0604030504040204" pitchFamily="34" charset="0"/>
                <a:ea typeface="Verdana" panose="020B0604030504040204" pitchFamily="34" charset="0"/>
              </a:rPr>
              <a:t> suteikiami projektams pasiekusiems pirmąją stadiją.</a:t>
            </a:r>
          </a:p>
          <a:p>
            <a:pPr marL="0" marR="0" algn="just" fontAlgn="base">
              <a:spcBef>
                <a:spcPts val="0"/>
              </a:spcBef>
              <a:spcAft>
                <a:spcPts val="0"/>
              </a:spcAft>
            </a:pPr>
            <a:endParaRPr lang="lt-LT" sz="1600" noProof="0" dirty="0">
              <a:solidFill>
                <a:schemeClr val="accent2"/>
              </a:solidFill>
              <a:effectLst/>
              <a:latin typeface="Verdana" panose="020B0604030504040204" pitchFamily="34" charset="0"/>
              <a:ea typeface="Verdana" panose="020B0604030504040204" pitchFamily="34" charset="0"/>
            </a:endParaRPr>
          </a:p>
          <a:p>
            <a:pPr marL="0" marR="0" algn="just" fontAlgn="base">
              <a:spcBef>
                <a:spcPts val="0"/>
              </a:spcBef>
              <a:spcAft>
                <a:spcPts val="0"/>
              </a:spcAft>
            </a:pPr>
            <a:endParaRPr lang="lt-LT" sz="1600" noProof="0" dirty="0">
              <a:solidFill>
                <a:schemeClr val="accent2"/>
              </a:solidFill>
              <a:effectLst/>
              <a:latin typeface="Verdana" panose="020B0604030504040204" pitchFamily="34" charset="0"/>
              <a:ea typeface="Verdana" panose="020B0604030504040204" pitchFamily="34" charset="0"/>
            </a:endParaRPr>
          </a:p>
        </p:txBody>
      </p:sp>
      <p:pic>
        <p:nvPicPr>
          <p:cNvPr id="18" name="Grafinis elementas 17" descr="Cheers outline">
            <a:extLst>
              <a:ext uri="{FF2B5EF4-FFF2-40B4-BE49-F238E27FC236}">
                <a16:creationId xmlns:a16="http://schemas.microsoft.com/office/drawing/2014/main" id="{7F0F505F-511B-2F13-4E9A-35EFF6F6C6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2584" y="4468015"/>
            <a:ext cx="1330037" cy="1533682"/>
          </a:xfrm>
          <a:prstGeom prst="rect">
            <a:avLst/>
          </a:prstGeom>
        </p:spPr>
      </p:pic>
      <p:sp>
        <p:nvSpPr>
          <p:cNvPr id="4" name="Rectangle: Rounded Corners 8">
            <a:extLst>
              <a:ext uri="{FF2B5EF4-FFF2-40B4-BE49-F238E27FC236}">
                <a16:creationId xmlns:a16="http://schemas.microsoft.com/office/drawing/2014/main" id="{BC6DA5B9-4405-C65A-9A43-0D38A9B736F1}"/>
              </a:ext>
            </a:extLst>
          </p:cNvPr>
          <p:cNvSpPr/>
          <p:nvPr/>
        </p:nvSpPr>
        <p:spPr>
          <a:xfrm>
            <a:off x="7564835" y="2827174"/>
            <a:ext cx="4425537" cy="111387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lt-LT" sz="1600" b="1" dirty="0">
                <a:solidFill>
                  <a:schemeClr val="tx1"/>
                </a:solidFill>
                <a:latin typeface="Verdana" panose="020B0604030504040204" pitchFamily="34" charset="0"/>
                <a:ea typeface="Verdana" panose="020B0604030504040204" pitchFamily="34" charset="0"/>
              </a:rPr>
              <a:t>Kriterijaus atitiktis vertinama</a:t>
            </a:r>
            <a:r>
              <a:rPr lang="en-US" sz="1600" dirty="0">
                <a:solidFill>
                  <a:schemeClr val="tx1"/>
                </a:solidFill>
                <a:latin typeface="Verdana" panose="020B0604030504040204" pitchFamily="34" charset="0"/>
                <a:ea typeface="Verdana" panose="020B0604030504040204" pitchFamily="34" charset="0"/>
              </a:rPr>
              <a:t>:</a:t>
            </a:r>
            <a:r>
              <a:rPr lang="lt-LT" sz="1600" dirty="0">
                <a:solidFill>
                  <a:schemeClr val="tx1"/>
                </a:solidFill>
                <a:latin typeface="Verdana" panose="020B0604030504040204" pitchFamily="34" charset="0"/>
                <a:ea typeface="Verdana" panose="020B0604030504040204" pitchFamily="34" charset="0"/>
              </a:rPr>
              <a:t> pagal kartu su PĮP pateikiamą užpildytą Aprašo 3 priedą.</a:t>
            </a:r>
            <a:endParaRPr lang="en-US" sz="1600" dirty="0">
              <a:solidFill>
                <a:schemeClr val="tx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427489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8F9B06B6-A915-044B-5B17-BB2EFD83ED3F}"/>
              </a:ext>
            </a:extLst>
          </p:cNvPr>
          <p:cNvSpPr>
            <a:spLocks noGrp="1"/>
          </p:cNvSpPr>
          <p:nvPr>
            <p:ph type="body" sz="half" idx="2"/>
          </p:nvPr>
        </p:nvSpPr>
        <p:spPr>
          <a:xfrm>
            <a:off x="765918" y="253034"/>
            <a:ext cx="6232111" cy="806378"/>
          </a:xfrm>
        </p:spPr>
        <p:txBody>
          <a:bodyPr>
            <a:noAutofit/>
          </a:bodyPr>
          <a:lstStyle/>
          <a:p>
            <a:r>
              <a:rPr lang="lt-LT" sz="3200" b="1" dirty="0">
                <a:solidFill>
                  <a:srgbClr val="302757"/>
                </a:solidFill>
              </a:rPr>
              <a:t>Prioritetiniai kriterijai (II)</a:t>
            </a:r>
          </a:p>
        </p:txBody>
      </p:sp>
      <p:pic>
        <p:nvPicPr>
          <p:cNvPr id="2" name="Grafinis elementas 1" descr="Cheers outline">
            <a:extLst>
              <a:ext uri="{FF2B5EF4-FFF2-40B4-BE49-F238E27FC236}">
                <a16:creationId xmlns:a16="http://schemas.microsoft.com/office/drawing/2014/main" id="{AE662546-ABEC-1520-B3B3-0B4AAF3E83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0112" y="5576112"/>
            <a:ext cx="1312726" cy="1312726"/>
          </a:xfrm>
          <a:prstGeom prst="rect">
            <a:avLst/>
          </a:prstGeom>
        </p:spPr>
      </p:pic>
      <p:sp>
        <p:nvSpPr>
          <p:cNvPr id="5" name="TextBox 4">
            <a:extLst>
              <a:ext uri="{FF2B5EF4-FFF2-40B4-BE49-F238E27FC236}">
                <a16:creationId xmlns:a16="http://schemas.microsoft.com/office/drawing/2014/main" id="{EFC584EA-1179-0C63-3282-0004AA361E01}"/>
              </a:ext>
            </a:extLst>
          </p:cNvPr>
          <p:cNvSpPr txBox="1"/>
          <p:nvPr/>
        </p:nvSpPr>
        <p:spPr>
          <a:xfrm>
            <a:off x="3350054" y="1217230"/>
            <a:ext cx="3754273" cy="830997"/>
          </a:xfrm>
          <a:prstGeom prst="rect">
            <a:avLst/>
          </a:prstGeom>
          <a:noFill/>
        </p:spPr>
        <p:txBody>
          <a:bodyPr wrap="square">
            <a:spAutoFit/>
          </a:bodyPr>
          <a:lstStyle/>
          <a:p>
            <a:pPr>
              <a:buClr>
                <a:schemeClr val="accent1"/>
              </a:buClr>
            </a:pPr>
            <a:r>
              <a:rPr lang="en-US" sz="1600" dirty="0">
                <a:solidFill>
                  <a:schemeClr val="accent2"/>
                </a:solidFill>
                <a:latin typeface="Verdana" panose="020B0604030504040204" pitchFamily="34" charset="0"/>
                <a:ea typeface="Verdana" panose="020B0604030504040204" pitchFamily="34" charset="0"/>
              </a:rPr>
              <a:t>N</a:t>
            </a:r>
            <a:r>
              <a:rPr lang="lt-LT" sz="1600" dirty="0" err="1">
                <a:solidFill>
                  <a:schemeClr val="accent2"/>
                </a:solidFill>
                <a:latin typeface="Verdana" panose="020B0604030504040204" pitchFamily="34" charset="0"/>
                <a:ea typeface="Verdana" panose="020B0604030504040204" pitchFamily="34" charset="0"/>
              </a:rPr>
              <a:t>audojama</a:t>
            </a:r>
            <a:r>
              <a:rPr lang="lt-LT" sz="1600" dirty="0">
                <a:solidFill>
                  <a:schemeClr val="accent2"/>
                </a:solidFill>
                <a:latin typeface="Verdana" panose="020B0604030504040204" pitchFamily="34" charset="0"/>
                <a:ea typeface="Verdana" panose="020B0604030504040204" pitchFamily="34" charset="0"/>
              </a:rPr>
              <a:t> didelio našumo skaičiavimo (HPC) infrastruktūra ir (arba) didieji duomenys.</a:t>
            </a:r>
          </a:p>
        </p:txBody>
      </p:sp>
      <p:pic>
        <p:nvPicPr>
          <p:cNvPr id="8" name="Picture 12">
            <a:extLst>
              <a:ext uri="{FF2B5EF4-FFF2-40B4-BE49-F238E27FC236}">
                <a16:creationId xmlns:a16="http://schemas.microsoft.com/office/drawing/2014/main" id="{C6CDF05B-2ACB-A016-58B3-70B272DECF0E}"/>
              </a:ext>
            </a:extLst>
          </p:cNvPr>
          <p:cNvPicPr>
            <a:picLocks noChangeAspect="1"/>
          </p:cNvPicPr>
          <p:nvPr/>
        </p:nvPicPr>
        <p:blipFill>
          <a:blip r:embed="rId5"/>
          <a:stretch>
            <a:fillRect/>
          </a:stretch>
        </p:blipFill>
        <p:spPr>
          <a:xfrm>
            <a:off x="375369" y="1059412"/>
            <a:ext cx="2974685" cy="1146633"/>
          </a:xfrm>
          <a:prstGeom prst="rect">
            <a:avLst/>
          </a:prstGeom>
        </p:spPr>
      </p:pic>
      <p:sp>
        <p:nvSpPr>
          <p:cNvPr id="9" name="TextBox 8">
            <a:extLst>
              <a:ext uri="{FF2B5EF4-FFF2-40B4-BE49-F238E27FC236}">
                <a16:creationId xmlns:a16="http://schemas.microsoft.com/office/drawing/2014/main" id="{52BCA4A8-4E2C-95BA-7950-93E0121A8FAF}"/>
              </a:ext>
            </a:extLst>
          </p:cNvPr>
          <p:cNvSpPr txBox="1"/>
          <p:nvPr/>
        </p:nvSpPr>
        <p:spPr>
          <a:xfrm>
            <a:off x="492231" y="1430402"/>
            <a:ext cx="2193589" cy="369332"/>
          </a:xfrm>
          <a:prstGeom prst="rect">
            <a:avLst/>
          </a:prstGeom>
          <a:noFill/>
        </p:spPr>
        <p:txBody>
          <a:bodyPr wrap="square">
            <a:spAutoFit/>
          </a:bodyPr>
          <a:lstStyle/>
          <a:p>
            <a:r>
              <a:rPr lang="en-US" sz="1800" b="1" dirty="0">
                <a:solidFill>
                  <a:schemeClr val="accent2"/>
                </a:solidFill>
                <a:effectLst/>
                <a:latin typeface="Verdana" panose="020B0604030504040204" pitchFamily="34" charset="0"/>
                <a:ea typeface="Verdana" panose="020B0604030504040204" pitchFamily="34" charset="0"/>
              </a:rPr>
              <a:t>2 KRITERIJUS</a:t>
            </a:r>
          </a:p>
        </p:txBody>
      </p:sp>
      <p:sp>
        <p:nvSpPr>
          <p:cNvPr id="12" name="TextBox 11">
            <a:extLst>
              <a:ext uri="{FF2B5EF4-FFF2-40B4-BE49-F238E27FC236}">
                <a16:creationId xmlns:a16="http://schemas.microsoft.com/office/drawing/2014/main" id="{93A4EC2A-C668-5662-B89B-9F8A488649D4}"/>
              </a:ext>
            </a:extLst>
          </p:cNvPr>
          <p:cNvSpPr txBox="1"/>
          <p:nvPr/>
        </p:nvSpPr>
        <p:spPr>
          <a:xfrm>
            <a:off x="375369" y="2640130"/>
            <a:ext cx="6232111" cy="2554545"/>
          </a:xfrm>
          <a:prstGeom prst="rect">
            <a:avLst/>
          </a:prstGeom>
          <a:noFill/>
        </p:spPr>
        <p:txBody>
          <a:bodyPr wrap="square" lIns="91440" tIns="45720" rIns="91440" bIns="45720" anchor="t">
            <a:spAutoFit/>
          </a:bodyPr>
          <a:lstStyle/>
          <a:p>
            <a:pPr marL="0" marR="0" algn="just" fontAlgn="base">
              <a:spcBef>
                <a:spcPts val="0"/>
              </a:spcBef>
              <a:spcAft>
                <a:spcPts val="0"/>
              </a:spcAft>
            </a:pPr>
            <a:r>
              <a:rPr lang="lt-LT" sz="1600" noProof="0" dirty="0">
                <a:solidFill>
                  <a:schemeClr val="accent2"/>
                </a:solidFill>
                <a:latin typeface="Verdana" panose="020B0604030504040204" pitchFamily="34" charset="0"/>
                <a:ea typeface="Verdana" panose="020B0604030504040204" pitchFamily="34" charset="0"/>
              </a:rPr>
              <a:t>Vertinama, ar projektu kuriant DI produktą ir (arba) sprendimą, bus naudojama didelio našumo skaičiavimo infrastruktūra ir (arba) didieji duomenys.</a:t>
            </a:r>
          </a:p>
          <a:p>
            <a:pPr marL="0" marR="0" algn="just" fontAlgn="base">
              <a:spcBef>
                <a:spcPts val="0"/>
              </a:spcBef>
              <a:spcAft>
                <a:spcPts val="0"/>
              </a:spcAft>
            </a:pPr>
            <a:endParaRPr lang="lt-LT" sz="1600" noProof="0" dirty="0">
              <a:solidFill>
                <a:schemeClr val="accent2"/>
              </a:solidFill>
              <a:latin typeface="Verdana" panose="020B0604030504040204" pitchFamily="34" charset="0"/>
              <a:ea typeface="Verdana" panose="020B0604030504040204" pitchFamily="34" charset="0"/>
            </a:endParaRPr>
          </a:p>
          <a:p>
            <a:pPr marL="0" marR="0" algn="just" fontAlgn="base">
              <a:spcBef>
                <a:spcPts val="0"/>
              </a:spcBef>
              <a:spcAft>
                <a:spcPts val="0"/>
              </a:spcAft>
            </a:pPr>
            <a:r>
              <a:rPr lang="lt-LT" sz="1600" noProof="0" dirty="0">
                <a:solidFill>
                  <a:schemeClr val="accent2"/>
                </a:solidFill>
                <a:latin typeface="Verdana" panose="020B0604030504040204" pitchFamily="34" charset="0"/>
                <a:ea typeface="Verdana" panose="020B0604030504040204" pitchFamily="34" charset="0"/>
              </a:rPr>
              <a:t>Balų skyrimas:</a:t>
            </a:r>
          </a:p>
          <a:p>
            <a:pPr marR="0" algn="just" fontAlgn="base">
              <a:spcBef>
                <a:spcPts val="0"/>
              </a:spcBef>
              <a:spcAft>
                <a:spcPts val="0"/>
              </a:spcAft>
            </a:pPr>
            <a:endParaRPr lang="lt-LT" sz="1600" noProof="0" dirty="0">
              <a:solidFill>
                <a:schemeClr val="accent2"/>
              </a:solidFill>
              <a:latin typeface="Verdana" panose="020B0604030504040204" pitchFamily="34" charset="0"/>
              <a:ea typeface="Verdana" panose="020B0604030504040204" pitchFamily="34" charset="0"/>
            </a:endParaRPr>
          </a:p>
          <a:p>
            <a:pPr marR="0" algn="just" fontAlgn="base">
              <a:spcBef>
                <a:spcPts val="0"/>
              </a:spcBef>
              <a:spcAft>
                <a:spcPts val="0"/>
              </a:spcAft>
            </a:pPr>
            <a:r>
              <a:rPr lang="lt-LT" sz="1600" noProof="0" dirty="0">
                <a:solidFill>
                  <a:schemeClr val="accent2"/>
                </a:solidFill>
                <a:latin typeface="Verdana" panose="020B0604030504040204" pitchFamily="34" charset="0"/>
                <a:ea typeface="Verdana" panose="020B0604030504040204" pitchFamily="34" charset="0"/>
              </a:rPr>
              <a:t>Projektams, kuriantiems DI produktą ir (arba) sprendimą, naudojant didelio našumo skaičiavimo infrastruktūrą ir (arba)  didžiuosius duomenis, skiriam</a:t>
            </a:r>
            <a:r>
              <a:rPr lang="en-US" sz="1600" noProof="0" dirty="0" err="1">
                <a:solidFill>
                  <a:schemeClr val="accent2"/>
                </a:solidFill>
                <a:latin typeface="Verdana" panose="020B0604030504040204" pitchFamily="34" charset="0"/>
                <a:ea typeface="Verdana" panose="020B0604030504040204" pitchFamily="34" charset="0"/>
              </a:rPr>
              <a:t>i</a:t>
            </a:r>
            <a:r>
              <a:rPr lang="lt-LT" sz="1600" noProof="0" dirty="0">
                <a:solidFill>
                  <a:schemeClr val="accent2"/>
                </a:solidFill>
                <a:latin typeface="Verdana" panose="020B0604030504040204" pitchFamily="34" charset="0"/>
                <a:ea typeface="Verdana" panose="020B0604030504040204" pitchFamily="34" charset="0"/>
              </a:rPr>
              <a:t> </a:t>
            </a:r>
            <a:r>
              <a:rPr lang="lt-LT" sz="1600" u="sng" noProof="0" dirty="0">
                <a:solidFill>
                  <a:schemeClr val="accent2"/>
                </a:solidFill>
                <a:latin typeface="Verdana" panose="020B0604030504040204" pitchFamily="34" charset="0"/>
                <a:ea typeface="Verdana" panose="020B0604030504040204" pitchFamily="34" charset="0"/>
              </a:rPr>
              <a:t>5 </a:t>
            </a:r>
            <a:r>
              <a:rPr lang="lt-LT" sz="1600" u="sng" noProof="0" dirty="0" err="1">
                <a:solidFill>
                  <a:schemeClr val="accent2"/>
                </a:solidFill>
                <a:latin typeface="Verdana" panose="020B0604030504040204" pitchFamily="34" charset="0"/>
                <a:ea typeface="Verdana" panose="020B0604030504040204" pitchFamily="34" charset="0"/>
              </a:rPr>
              <a:t>bal</a:t>
            </a:r>
            <a:r>
              <a:rPr lang="en-US" sz="1600" u="sng" noProof="0" dirty="0">
                <a:solidFill>
                  <a:schemeClr val="accent2"/>
                </a:solidFill>
                <a:latin typeface="Verdana" panose="020B0604030504040204" pitchFamily="34" charset="0"/>
                <a:ea typeface="Verdana" panose="020B0604030504040204" pitchFamily="34" charset="0"/>
              </a:rPr>
              <a:t>ai</a:t>
            </a:r>
            <a:r>
              <a:rPr lang="lt-LT" sz="1600" noProof="0" dirty="0">
                <a:solidFill>
                  <a:schemeClr val="accent2"/>
                </a:solidFill>
                <a:latin typeface="Verdana" panose="020B0604030504040204" pitchFamily="34" charset="0"/>
                <a:ea typeface="Verdana" panose="020B0604030504040204" pitchFamily="34" charset="0"/>
              </a:rPr>
              <a:t>.</a:t>
            </a:r>
          </a:p>
          <a:p>
            <a:pPr marL="285750" indent="-285750" algn="just" fontAlgn="base">
              <a:buFont typeface="Wingdings" panose="05000000000000000000" pitchFamily="2" charset="2"/>
              <a:buChar char="Ø"/>
            </a:pPr>
            <a:endParaRPr lang="en-US" sz="1600" dirty="0">
              <a:solidFill>
                <a:schemeClr val="accent1"/>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9D73393C-532F-A898-0E37-7488DA7C99A1}"/>
              </a:ext>
            </a:extLst>
          </p:cNvPr>
          <p:cNvSpPr txBox="1"/>
          <p:nvPr/>
        </p:nvSpPr>
        <p:spPr>
          <a:xfrm>
            <a:off x="7453223" y="1605794"/>
            <a:ext cx="4606505" cy="3970318"/>
          </a:xfrm>
          <a:prstGeom prst="rect">
            <a:avLst/>
          </a:prstGeom>
          <a:noFill/>
        </p:spPr>
        <p:txBody>
          <a:bodyPr wrap="square">
            <a:spAutoFit/>
          </a:bodyPr>
          <a:lstStyle/>
          <a:p>
            <a:pPr algn="just" fontAlgn="base"/>
            <a:r>
              <a:rPr lang="en-US" sz="1800" dirty="0" err="1">
                <a:solidFill>
                  <a:srgbClr val="FF0000"/>
                </a:solidFill>
                <a:latin typeface="Verdana" panose="020B0604030504040204" pitchFamily="34" charset="0"/>
                <a:ea typeface="Verdana" panose="020B0604030504040204" pitchFamily="34" charset="0"/>
              </a:rPr>
              <a:t>Prioritetiniai</a:t>
            </a:r>
            <a:r>
              <a:rPr lang="en-US" sz="1800" dirty="0">
                <a:solidFill>
                  <a:srgbClr val="FF0000"/>
                </a:solidFill>
                <a:latin typeface="Verdana" panose="020B0604030504040204" pitchFamily="34" charset="0"/>
                <a:ea typeface="Verdana" panose="020B0604030504040204" pitchFamily="34" charset="0"/>
              </a:rPr>
              <a:t> </a:t>
            </a:r>
            <a:r>
              <a:rPr lang="en-US" sz="1800" dirty="0" err="1">
                <a:solidFill>
                  <a:srgbClr val="FF0000"/>
                </a:solidFill>
                <a:latin typeface="Verdana" panose="020B0604030504040204" pitchFamily="34" charset="0"/>
                <a:ea typeface="Verdana" panose="020B0604030504040204" pitchFamily="34" charset="0"/>
              </a:rPr>
              <a:t>balai</a:t>
            </a:r>
            <a:r>
              <a:rPr lang="en-US" sz="1800" dirty="0">
                <a:solidFill>
                  <a:srgbClr val="FF0000"/>
                </a:solidFill>
                <a:latin typeface="Verdana" panose="020B0604030504040204" pitchFamily="34" charset="0"/>
                <a:ea typeface="Verdana" panose="020B0604030504040204" pitchFamily="34" charset="0"/>
              </a:rPr>
              <a:t> </a:t>
            </a:r>
            <a:r>
              <a:rPr lang="en-US" sz="1800" dirty="0" err="1">
                <a:solidFill>
                  <a:srgbClr val="FF0000"/>
                </a:solidFill>
                <a:latin typeface="Verdana" panose="020B0604030504040204" pitchFamily="34" charset="0"/>
                <a:ea typeface="Verdana" panose="020B0604030504040204" pitchFamily="34" charset="0"/>
              </a:rPr>
              <a:t>neskiriami</a:t>
            </a:r>
            <a:r>
              <a:rPr lang="en-US" sz="1800" dirty="0">
                <a:solidFill>
                  <a:srgbClr val="FF0000"/>
                </a:solidFill>
                <a:latin typeface="Verdana" panose="020B0604030504040204" pitchFamily="34" charset="0"/>
                <a:ea typeface="Verdana" panose="020B0604030504040204" pitchFamily="34" charset="0"/>
              </a:rPr>
              <a:t>:</a:t>
            </a:r>
          </a:p>
          <a:p>
            <a:pPr marL="285750" indent="-285750" algn="just" fontAlgn="base">
              <a:buFont typeface="Wingdings" panose="05000000000000000000" pitchFamily="2" charset="2"/>
              <a:buChar char="Ø"/>
            </a:pPr>
            <a:r>
              <a:rPr lang="lt-LT" sz="1800" dirty="0">
                <a:solidFill>
                  <a:schemeClr val="bg1"/>
                </a:solidFill>
                <a:latin typeface="Verdana" panose="020B0604030504040204" pitchFamily="34" charset="0"/>
                <a:ea typeface="Verdana" panose="020B0604030504040204" pitchFamily="34" charset="0"/>
              </a:rPr>
              <a:t>Projektams, kuriuose naudojami vieši DI modeliai (pvz., </a:t>
            </a:r>
            <a:r>
              <a:rPr lang="lt-LT" sz="1800" dirty="0" err="1">
                <a:solidFill>
                  <a:schemeClr val="bg1"/>
                </a:solidFill>
                <a:latin typeface="Verdana" panose="020B0604030504040204" pitchFamily="34" charset="0"/>
                <a:ea typeface="Verdana" panose="020B0604030504040204" pitchFamily="34" charset="0"/>
              </a:rPr>
              <a:t>ChatGPT</a:t>
            </a:r>
            <a:r>
              <a:rPr lang="lt-LT" sz="1800" dirty="0">
                <a:solidFill>
                  <a:schemeClr val="bg1"/>
                </a:solidFill>
                <a:latin typeface="Verdana" panose="020B0604030504040204" pitchFamily="34" charset="0"/>
                <a:ea typeface="Verdana" panose="020B0604030504040204" pitchFamily="34" charset="0"/>
              </a:rPr>
              <a:t>, </a:t>
            </a:r>
            <a:r>
              <a:rPr lang="lt-LT" sz="1800" dirty="0" err="1">
                <a:solidFill>
                  <a:schemeClr val="bg1"/>
                </a:solidFill>
                <a:latin typeface="Verdana" panose="020B0604030504040204" pitchFamily="34" charset="0"/>
                <a:ea typeface="Verdana" panose="020B0604030504040204" pitchFamily="34" charset="0"/>
              </a:rPr>
              <a:t>Gemini</a:t>
            </a:r>
            <a:r>
              <a:rPr lang="lt-LT" sz="1800" dirty="0">
                <a:solidFill>
                  <a:schemeClr val="bg1"/>
                </a:solidFill>
                <a:latin typeface="Verdana" panose="020B0604030504040204" pitchFamily="34" charset="0"/>
                <a:ea typeface="Verdana" panose="020B0604030504040204" pitchFamily="34" charset="0"/>
              </a:rPr>
              <a:t>, </a:t>
            </a:r>
            <a:r>
              <a:rPr lang="lt-LT" sz="1800" dirty="0" err="1">
                <a:solidFill>
                  <a:schemeClr val="bg1"/>
                </a:solidFill>
                <a:latin typeface="Verdana" panose="020B0604030504040204" pitchFamily="34" charset="0"/>
                <a:ea typeface="Verdana" panose="020B0604030504040204" pitchFamily="34" charset="0"/>
              </a:rPr>
              <a:t>Copilot</a:t>
            </a:r>
            <a:r>
              <a:rPr lang="lt-LT" sz="1800" dirty="0">
                <a:solidFill>
                  <a:schemeClr val="bg1"/>
                </a:solidFill>
                <a:latin typeface="Verdana" panose="020B0604030504040204" pitchFamily="34" charset="0"/>
                <a:ea typeface="Verdana" panose="020B0604030504040204" pitchFamily="34" charset="0"/>
              </a:rPr>
              <a:t> ir kt.) ar HPC infrastruktūra (tiesiogiai, per programavimo sąsają (API) ar pan.) be papildomo modelių mokymo ar integracijos su įmonės sistemomis</a:t>
            </a:r>
            <a:r>
              <a:rPr lang="en-US" sz="1800" dirty="0">
                <a:solidFill>
                  <a:schemeClr val="bg1"/>
                </a:solidFill>
                <a:latin typeface="Verdana" panose="020B0604030504040204" pitchFamily="34" charset="0"/>
                <a:ea typeface="Verdana" panose="020B0604030504040204" pitchFamily="34" charset="0"/>
              </a:rPr>
              <a:t>;</a:t>
            </a:r>
            <a:endParaRPr lang="lt-LT" sz="1800" dirty="0">
              <a:solidFill>
                <a:schemeClr val="bg1"/>
              </a:solidFill>
              <a:latin typeface="Verdana" panose="020B0604030504040204" pitchFamily="34" charset="0"/>
              <a:ea typeface="Verdana" panose="020B0604030504040204" pitchFamily="34" charset="0"/>
            </a:endParaRPr>
          </a:p>
          <a:p>
            <a:pPr algn="just" fontAlgn="base"/>
            <a:endParaRPr lang="en-US" sz="1800" dirty="0">
              <a:solidFill>
                <a:schemeClr val="bg1"/>
              </a:solidFill>
              <a:latin typeface="Verdana" panose="020B0604030504040204" pitchFamily="34" charset="0"/>
              <a:ea typeface="Verdana" panose="020B0604030504040204" pitchFamily="34" charset="0"/>
            </a:endParaRPr>
          </a:p>
          <a:p>
            <a:pPr marL="285750" indent="-285750" algn="just" fontAlgn="base">
              <a:buFont typeface="Wingdings" panose="05000000000000000000" pitchFamily="2" charset="2"/>
              <a:buChar char="Ø"/>
            </a:pPr>
            <a:r>
              <a:rPr lang="lt-LT" sz="1800" dirty="0">
                <a:solidFill>
                  <a:schemeClr val="bg1"/>
                </a:solidFill>
                <a:latin typeface="Verdana" panose="020B0604030504040204" pitchFamily="34" charset="0"/>
                <a:ea typeface="Verdana" panose="020B0604030504040204" pitchFamily="34" charset="0"/>
              </a:rPr>
              <a:t>jei DI produktas arba sprendimas veikia tik kaip vartotojo sąsaja, siunčianti užklausas į DI modelį per API.</a:t>
            </a:r>
          </a:p>
        </p:txBody>
      </p:sp>
      <p:sp>
        <p:nvSpPr>
          <p:cNvPr id="4" name="Rectangle: Rounded Corners 8">
            <a:extLst>
              <a:ext uri="{FF2B5EF4-FFF2-40B4-BE49-F238E27FC236}">
                <a16:creationId xmlns:a16="http://schemas.microsoft.com/office/drawing/2014/main" id="{BAC2F989-4143-90E4-AB71-6043C84A49C3}"/>
              </a:ext>
            </a:extLst>
          </p:cNvPr>
          <p:cNvSpPr/>
          <p:nvPr/>
        </p:nvSpPr>
        <p:spPr>
          <a:xfrm>
            <a:off x="375370" y="5358288"/>
            <a:ext cx="6728958" cy="85657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lt-LT" sz="1200" b="1" dirty="0">
                <a:solidFill>
                  <a:schemeClr val="tx1"/>
                </a:solidFill>
                <a:latin typeface="Verdana" panose="020B0604030504040204" pitchFamily="34" charset="0"/>
                <a:ea typeface="Verdana" panose="020B0604030504040204" pitchFamily="34" charset="0"/>
              </a:rPr>
              <a:t>Kriterijaus atitiktis vertinama</a:t>
            </a:r>
            <a:r>
              <a:rPr lang="en-US" sz="1200" dirty="0">
                <a:solidFill>
                  <a:schemeClr val="tx1"/>
                </a:solidFill>
                <a:latin typeface="Verdana" panose="020B0604030504040204" pitchFamily="34" charset="0"/>
                <a:ea typeface="Verdana" panose="020B0604030504040204" pitchFamily="34" charset="0"/>
              </a:rPr>
              <a:t>:</a:t>
            </a:r>
            <a:r>
              <a:rPr lang="lt-LT" sz="1200" dirty="0">
                <a:solidFill>
                  <a:schemeClr val="tx1"/>
                </a:solidFill>
                <a:latin typeface="Verdana" panose="020B0604030504040204" pitchFamily="34" charset="0"/>
                <a:ea typeface="Verdana" panose="020B0604030504040204" pitchFamily="34" charset="0"/>
              </a:rPr>
              <a:t> pagal kartu su PĮP pateikiamą užpildytą Aprašo 3 priedą</a:t>
            </a:r>
            <a:r>
              <a:rPr lang="en-US" sz="1200" dirty="0">
                <a:solidFill>
                  <a:schemeClr val="tx1"/>
                </a:solidFill>
                <a:latin typeface="Verdana" panose="020B0604030504040204" pitchFamily="34" charset="0"/>
                <a:ea typeface="Verdana" panose="020B0604030504040204" pitchFamily="34" charset="0"/>
              </a:rPr>
              <a:t> </a:t>
            </a:r>
            <a:r>
              <a:rPr lang="en-US" sz="1200" dirty="0" err="1">
                <a:solidFill>
                  <a:schemeClr val="tx1"/>
                </a:solidFill>
                <a:latin typeface="Verdana" panose="020B0604030504040204" pitchFamily="34" charset="0"/>
                <a:ea typeface="Verdana" panose="020B0604030504040204" pitchFamily="34" charset="0"/>
              </a:rPr>
              <a:t>ir</a:t>
            </a:r>
            <a:r>
              <a:rPr lang="en-US" sz="1200" dirty="0">
                <a:solidFill>
                  <a:schemeClr val="tx1"/>
                </a:solidFill>
                <a:latin typeface="Verdana" panose="020B0604030504040204" pitchFamily="34" charset="0"/>
                <a:ea typeface="Verdana" panose="020B0604030504040204" pitchFamily="34" charset="0"/>
              </a:rPr>
              <a:t> </a:t>
            </a:r>
            <a:r>
              <a:rPr lang="lt-LT" sz="1200" dirty="0">
                <a:solidFill>
                  <a:schemeClr val="tx1"/>
                </a:solidFill>
                <a:latin typeface="Verdana" panose="020B0604030504040204" pitchFamily="34" charset="0"/>
                <a:ea typeface="Verdana" panose="020B0604030504040204" pitchFamily="34" charset="0"/>
              </a:rPr>
              <a:t>pagrindžiančius dokumentus (komercinį pasiūlymą, ketinimų protokolą ar pan.). </a:t>
            </a:r>
            <a:endParaRPr lang="en-US" sz="1200" dirty="0">
              <a:solidFill>
                <a:schemeClr val="tx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3240373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35487-2E9B-7C4F-2964-6F0A02D198D4}"/>
            </a:ext>
          </a:extLst>
        </p:cNvPr>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C9EC2A61-EA0E-76AE-5354-112E2EC0E4E0}"/>
              </a:ext>
            </a:extLst>
          </p:cNvPr>
          <p:cNvSpPr>
            <a:spLocks noGrp="1"/>
          </p:cNvSpPr>
          <p:nvPr>
            <p:ph type="body" sz="half" idx="2"/>
          </p:nvPr>
        </p:nvSpPr>
        <p:spPr>
          <a:xfrm>
            <a:off x="765918" y="253034"/>
            <a:ext cx="6558613" cy="806378"/>
          </a:xfrm>
        </p:spPr>
        <p:txBody>
          <a:bodyPr>
            <a:noAutofit/>
          </a:bodyPr>
          <a:lstStyle/>
          <a:p>
            <a:r>
              <a:rPr lang="lt-LT" sz="3200" b="1" dirty="0">
                <a:solidFill>
                  <a:srgbClr val="302757"/>
                </a:solidFill>
              </a:rPr>
              <a:t>Prioritetiniai kriterijai (III)</a:t>
            </a:r>
          </a:p>
        </p:txBody>
      </p:sp>
      <p:pic>
        <p:nvPicPr>
          <p:cNvPr id="2" name="Grafinis elementas 1" descr="Cheers outline">
            <a:extLst>
              <a:ext uri="{FF2B5EF4-FFF2-40B4-BE49-F238E27FC236}">
                <a16:creationId xmlns:a16="http://schemas.microsoft.com/office/drawing/2014/main" id="{33E21980-62DA-582C-37CF-E5192DF9E7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3538" y="5545274"/>
            <a:ext cx="1312726" cy="1312726"/>
          </a:xfrm>
          <a:prstGeom prst="rect">
            <a:avLst/>
          </a:prstGeom>
        </p:spPr>
      </p:pic>
      <p:sp>
        <p:nvSpPr>
          <p:cNvPr id="5" name="TextBox 4">
            <a:extLst>
              <a:ext uri="{FF2B5EF4-FFF2-40B4-BE49-F238E27FC236}">
                <a16:creationId xmlns:a16="http://schemas.microsoft.com/office/drawing/2014/main" id="{FCD5E04A-CA5F-7E3E-D49E-B0DBD0121B90}"/>
              </a:ext>
            </a:extLst>
          </p:cNvPr>
          <p:cNvSpPr txBox="1"/>
          <p:nvPr/>
        </p:nvSpPr>
        <p:spPr>
          <a:xfrm>
            <a:off x="3422680" y="1215735"/>
            <a:ext cx="3829224" cy="830997"/>
          </a:xfrm>
          <a:prstGeom prst="rect">
            <a:avLst/>
          </a:prstGeom>
          <a:noFill/>
        </p:spPr>
        <p:txBody>
          <a:bodyPr wrap="square">
            <a:spAutoFit/>
          </a:bodyPr>
          <a:lstStyle/>
          <a:p>
            <a:pPr>
              <a:buClr>
                <a:schemeClr val="accent1"/>
              </a:buClr>
            </a:pPr>
            <a:r>
              <a:rPr lang="en-US" sz="1600" dirty="0" err="1">
                <a:solidFill>
                  <a:schemeClr val="accent2"/>
                </a:solidFill>
                <a:latin typeface="Verdana" panose="020B0604030504040204" pitchFamily="34" charset="0"/>
                <a:ea typeface="Verdana" panose="020B0604030504040204" pitchFamily="34" charset="0"/>
              </a:rPr>
              <a:t>Pareiškėjo</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patirtis</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kuriant</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inovatyvius</a:t>
            </a:r>
            <a:r>
              <a:rPr lang="en-US" sz="1600" dirty="0">
                <a:solidFill>
                  <a:schemeClr val="accent2"/>
                </a:solidFill>
                <a:latin typeface="Verdana" panose="020B0604030504040204" pitchFamily="34" charset="0"/>
                <a:ea typeface="Verdana" panose="020B0604030504040204" pitchFamily="34" charset="0"/>
              </a:rPr>
              <a:t> DI </a:t>
            </a:r>
            <a:r>
              <a:rPr lang="en-US" sz="1600" dirty="0" err="1">
                <a:solidFill>
                  <a:schemeClr val="accent2"/>
                </a:solidFill>
                <a:latin typeface="Verdana" panose="020B0604030504040204" pitchFamily="34" charset="0"/>
                <a:ea typeface="Verdana" panose="020B0604030504040204" pitchFamily="34" charset="0"/>
              </a:rPr>
              <a:t>sprendimus</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ir</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produktus</a:t>
            </a:r>
            <a:endParaRPr lang="lt-LT" sz="1600" dirty="0">
              <a:solidFill>
                <a:schemeClr val="accent2"/>
              </a:solidFill>
              <a:latin typeface="Verdana" panose="020B0604030504040204" pitchFamily="34" charset="0"/>
              <a:ea typeface="Verdana" panose="020B0604030504040204" pitchFamily="34" charset="0"/>
            </a:endParaRPr>
          </a:p>
        </p:txBody>
      </p:sp>
      <p:pic>
        <p:nvPicPr>
          <p:cNvPr id="8" name="Picture 12">
            <a:extLst>
              <a:ext uri="{FF2B5EF4-FFF2-40B4-BE49-F238E27FC236}">
                <a16:creationId xmlns:a16="http://schemas.microsoft.com/office/drawing/2014/main" id="{B151D70C-D0C4-B697-CE2D-862F2B7EBEEE}"/>
              </a:ext>
            </a:extLst>
          </p:cNvPr>
          <p:cNvPicPr>
            <a:picLocks noChangeAspect="1"/>
          </p:cNvPicPr>
          <p:nvPr/>
        </p:nvPicPr>
        <p:blipFill>
          <a:blip r:embed="rId5"/>
          <a:stretch>
            <a:fillRect/>
          </a:stretch>
        </p:blipFill>
        <p:spPr>
          <a:xfrm>
            <a:off x="375369" y="1057918"/>
            <a:ext cx="2974685" cy="1146633"/>
          </a:xfrm>
          <a:prstGeom prst="rect">
            <a:avLst/>
          </a:prstGeom>
        </p:spPr>
      </p:pic>
      <p:sp>
        <p:nvSpPr>
          <p:cNvPr id="9" name="TextBox 8">
            <a:extLst>
              <a:ext uri="{FF2B5EF4-FFF2-40B4-BE49-F238E27FC236}">
                <a16:creationId xmlns:a16="http://schemas.microsoft.com/office/drawing/2014/main" id="{DA28AFB1-FBF3-EB97-D05B-C73D58035CB2}"/>
              </a:ext>
            </a:extLst>
          </p:cNvPr>
          <p:cNvSpPr txBox="1"/>
          <p:nvPr/>
        </p:nvSpPr>
        <p:spPr>
          <a:xfrm>
            <a:off x="1156465" y="1418254"/>
            <a:ext cx="2193589" cy="369332"/>
          </a:xfrm>
          <a:prstGeom prst="rect">
            <a:avLst/>
          </a:prstGeom>
          <a:noFill/>
        </p:spPr>
        <p:txBody>
          <a:bodyPr wrap="square">
            <a:spAutoFit/>
          </a:bodyPr>
          <a:lstStyle/>
          <a:p>
            <a:r>
              <a:rPr lang="en-US" b="1" dirty="0">
                <a:solidFill>
                  <a:schemeClr val="accent2"/>
                </a:solidFill>
                <a:latin typeface="Verdana" panose="020B0604030504040204" pitchFamily="34" charset="0"/>
                <a:ea typeface="Verdana" panose="020B0604030504040204" pitchFamily="34" charset="0"/>
              </a:rPr>
              <a:t>3</a:t>
            </a:r>
            <a:r>
              <a:rPr lang="en-US" sz="1800" b="1" dirty="0">
                <a:solidFill>
                  <a:schemeClr val="accent2"/>
                </a:solidFill>
                <a:effectLst/>
                <a:latin typeface="Verdana" panose="020B0604030504040204" pitchFamily="34" charset="0"/>
                <a:ea typeface="Verdana" panose="020B0604030504040204" pitchFamily="34" charset="0"/>
              </a:rPr>
              <a:t> KRITERIJUS</a:t>
            </a:r>
          </a:p>
        </p:txBody>
      </p:sp>
      <p:sp>
        <p:nvSpPr>
          <p:cNvPr id="12" name="TextBox 11">
            <a:extLst>
              <a:ext uri="{FF2B5EF4-FFF2-40B4-BE49-F238E27FC236}">
                <a16:creationId xmlns:a16="http://schemas.microsoft.com/office/drawing/2014/main" id="{28FD6327-7527-CBBC-067E-0604FE8A6248}"/>
              </a:ext>
            </a:extLst>
          </p:cNvPr>
          <p:cNvSpPr txBox="1"/>
          <p:nvPr/>
        </p:nvSpPr>
        <p:spPr>
          <a:xfrm>
            <a:off x="375369" y="2849602"/>
            <a:ext cx="6320139" cy="2000548"/>
          </a:xfrm>
          <a:prstGeom prst="rect">
            <a:avLst/>
          </a:prstGeom>
          <a:noFill/>
        </p:spPr>
        <p:txBody>
          <a:bodyPr wrap="square" lIns="91440" tIns="45720" rIns="91440" bIns="45720" anchor="t">
            <a:spAutoFit/>
          </a:bodyPr>
          <a:lstStyle/>
          <a:p>
            <a:pPr algn="just" fontAlgn="base"/>
            <a:r>
              <a:rPr lang="en-US" sz="1600" dirty="0">
                <a:solidFill>
                  <a:schemeClr val="accent2"/>
                </a:solidFill>
                <a:latin typeface="Verdana" panose="020B0604030504040204" pitchFamily="34" charset="0"/>
                <a:ea typeface="Verdana" panose="020B0604030504040204" pitchFamily="34" charset="0"/>
              </a:rPr>
              <a:t>A</a:t>
            </a:r>
            <a:r>
              <a:rPr lang="lt-LT" sz="1600" dirty="0" err="1">
                <a:solidFill>
                  <a:schemeClr val="accent2"/>
                </a:solidFill>
                <a:latin typeface="Verdana" panose="020B0604030504040204" pitchFamily="34" charset="0"/>
                <a:ea typeface="Verdana" panose="020B0604030504040204" pitchFamily="34" charset="0"/>
              </a:rPr>
              <a:t>ukštesnis</a:t>
            </a:r>
            <a:r>
              <a:rPr lang="lt-LT" sz="1600" dirty="0">
                <a:solidFill>
                  <a:schemeClr val="accent2"/>
                </a:solidFill>
                <a:latin typeface="Verdana" panose="020B0604030504040204" pitchFamily="34" charset="0"/>
                <a:ea typeface="Verdana" panose="020B0604030504040204" pitchFamily="34" charset="0"/>
              </a:rPr>
              <a:t> įvertinimas suteikiamas tiems projektams, kurių pareiškėjai turi daugiau minėtų projektų įgyvendinimo patirties</a:t>
            </a:r>
            <a:r>
              <a:rPr lang="en-US" sz="1600" dirty="0">
                <a:solidFill>
                  <a:schemeClr val="accent2"/>
                </a:solidFill>
                <a:latin typeface="Verdana" panose="020B0604030504040204" pitchFamily="34" charset="0"/>
                <a:ea typeface="Verdana" panose="020B0604030504040204" pitchFamily="34" charset="0"/>
              </a:rPr>
              <a:t> (per </a:t>
            </a:r>
            <a:r>
              <a:rPr lang="en-US" sz="1600" dirty="0" err="1">
                <a:solidFill>
                  <a:schemeClr val="accent2"/>
                </a:solidFill>
                <a:latin typeface="Verdana" panose="020B0604030504040204" pitchFamily="34" charset="0"/>
                <a:ea typeface="Verdana" panose="020B0604030504040204" pitchFamily="34" charset="0"/>
              </a:rPr>
              <a:t>paskutinius</a:t>
            </a:r>
            <a:r>
              <a:rPr lang="en-US" sz="1600" dirty="0">
                <a:solidFill>
                  <a:schemeClr val="accent2"/>
                </a:solidFill>
                <a:latin typeface="Verdana" panose="020B0604030504040204" pitchFamily="34" charset="0"/>
                <a:ea typeface="Verdana" panose="020B0604030504040204" pitchFamily="34" charset="0"/>
              </a:rPr>
              <a:t> 2 </a:t>
            </a:r>
            <a:r>
              <a:rPr lang="en-US" sz="1600" dirty="0" err="1">
                <a:solidFill>
                  <a:schemeClr val="accent2"/>
                </a:solidFill>
                <a:latin typeface="Verdana" panose="020B0604030504040204" pitchFamily="34" charset="0"/>
                <a:ea typeface="Verdana" panose="020B0604030504040204" pitchFamily="34" charset="0"/>
              </a:rPr>
              <a:t>metus</a:t>
            </a:r>
            <a:r>
              <a:rPr lang="en-US" sz="1600" dirty="0">
                <a:solidFill>
                  <a:schemeClr val="accent2"/>
                </a:solidFill>
                <a:latin typeface="Verdana" panose="020B0604030504040204" pitchFamily="34" charset="0"/>
                <a:ea typeface="Verdana" panose="020B0604030504040204" pitchFamily="34" charset="0"/>
              </a:rPr>
              <a:t>)</a:t>
            </a:r>
            <a:r>
              <a:rPr lang="lt-LT" sz="1600" dirty="0">
                <a:solidFill>
                  <a:schemeClr val="accent2"/>
                </a:solidFill>
                <a:latin typeface="Verdana" panose="020B0604030504040204" pitchFamily="34" charset="0"/>
                <a:ea typeface="Verdana" panose="020B0604030504040204" pitchFamily="34" charset="0"/>
              </a:rPr>
              <a:t> ir gavę daugiau pajamų iš sukurtų inovatyvių DI produktų ir (arba) sprendimų pardavimo</a:t>
            </a:r>
            <a:r>
              <a:rPr lang="en-US" sz="1600" dirty="0">
                <a:solidFill>
                  <a:schemeClr val="accent2"/>
                </a:solidFill>
                <a:latin typeface="Verdana" panose="020B0604030504040204" pitchFamily="34" charset="0"/>
                <a:ea typeface="Verdana" panose="020B0604030504040204" pitchFamily="34" charset="0"/>
              </a:rPr>
              <a:t> (ne </a:t>
            </a:r>
            <a:r>
              <a:rPr lang="en-US" sz="1600" dirty="0" err="1">
                <a:solidFill>
                  <a:schemeClr val="accent2"/>
                </a:solidFill>
                <a:latin typeface="Verdana" panose="020B0604030504040204" pitchFamily="34" charset="0"/>
                <a:ea typeface="Verdana" panose="020B0604030504040204" pitchFamily="34" charset="0"/>
              </a:rPr>
              <a:t>mažiau</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kaip</a:t>
            </a:r>
            <a:r>
              <a:rPr lang="en-US" sz="1600" dirty="0">
                <a:solidFill>
                  <a:schemeClr val="accent2"/>
                </a:solidFill>
                <a:latin typeface="Verdana" panose="020B0604030504040204" pitchFamily="34" charset="0"/>
                <a:ea typeface="Verdana" panose="020B0604030504040204" pitchFamily="34" charset="0"/>
              </a:rPr>
              <a:t> 50.000,00 </a:t>
            </a:r>
            <a:r>
              <a:rPr lang="en-US" sz="1600" dirty="0" err="1">
                <a:solidFill>
                  <a:schemeClr val="accent2"/>
                </a:solidFill>
                <a:latin typeface="Verdana" panose="020B0604030504040204" pitchFamily="34" charset="0"/>
                <a:ea typeface="Verdana" panose="020B0604030504040204" pitchFamily="34" charset="0"/>
              </a:rPr>
              <a:t>Eur</a:t>
            </a:r>
            <a:r>
              <a:rPr lang="en-US" sz="1600" dirty="0">
                <a:solidFill>
                  <a:schemeClr val="accent2"/>
                </a:solidFill>
                <a:latin typeface="Verdana" panose="020B0604030504040204" pitchFamily="34" charset="0"/>
                <a:ea typeface="Verdana" panose="020B0604030504040204" pitchFamily="34" charset="0"/>
              </a:rPr>
              <a:t> </a:t>
            </a:r>
            <a:r>
              <a:rPr lang="en-US" sz="1600" dirty="0" err="1">
                <a:solidFill>
                  <a:schemeClr val="accent2"/>
                </a:solidFill>
                <a:latin typeface="Verdana" panose="020B0604030504040204" pitchFamily="34" charset="0"/>
                <a:ea typeface="Verdana" panose="020B0604030504040204" pitchFamily="34" charset="0"/>
              </a:rPr>
              <a:t>pajamų</a:t>
            </a:r>
            <a:r>
              <a:rPr lang="en-US" sz="1600" dirty="0">
                <a:solidFill>
                  <a:schemeClr val="accent2"/>
                </a:solidFill>
                <a:latin typeface="Verdana" panose="020B0604030504040204" pitchFamily="34" charset="0"/>
                <a:ea typeface="Verdana" panose="020B0604030504040204" pitchFamily="34" charset="0"/>
              </a:rPr>
              <a:t> per </a:t>
            </a:r>
            <a:r>
              <a:rPr lang="en-US" sz="1600" dirty="0" err="1">
                <a:solidFill>
                  <a:schemeClr val="accent2"/>
                </a:solidFill>
                <a:latin typeface="Verdana" panose="020B0604030504040204" pitchFamily="34" charset="0"/>
                <a:ea typeface="Verdana" panose="020B0604030504040204" pitchFamily="34" charset="0"/>
              </a:rPr>
              <a:t>paskutinius</a:t>
            </a:r>
            <a:r>
              <a:rPr lang="en-US" sz="1600" dirty="0">
                <a:solidFill>
                  <a:schemeClr val="accent2"/>
                </a:solidFill>
                <a:latin typeface="Verdana" panose="020B0604030504040204" pitchFamily="34" charset="0"/>
                <a:ea typeface="Verdana" panose="020B0604030504040204" pitchFamily="34" charset="0"/>
              </a:rPr>
              <a:t> 2 </a:t>
            </a:r>
            <a:r>
              <a:rPr lang="en-US" sz="1600" dirty="0" err="1">
                <a:solidFill>
                  <a:schemeClr val="accent2"/>
                </a:solidFill>
                <a:latin typeface="Verdana" panose="020B0604030504040204" pitchFamily="34" charset="0"/>
                <a:ea typeface="Verdana" panose="020B0604030504040204" pitchFamily="34" charset="0"/>
              </a:rPr>
              <a:t>metus</a:t>
            </a:r>
            <a:r>
              <a:rPr lang="en-US" sz="1600" dirty="0">
                <a:solidFill>
                  <a:schemeClr val="accent2"/>
                </a:solidFill>
                <a:latin typeface="Verdana" panose="020B0604030504040204" pitchFamily="34" charset="0"/>
                <a:ea typeface="Verdana" panose="020B0604030504040204" pitchFamily="34" charset="0"/>
              </a:rPr>
              <a:t>)</a:t>
            </a:r>
            <a:r>
              <a:rPr lang="lt-LT" sz="1600" dirty="0">
                <a:solidFill>
                  <a:schemeClr val="accent2"/>
                </a:solidFill>
                <a:latin typeface="Verdana" panose="020B0604030504040204" pitchFamily="34" charset="0"/>
                <a:ea typeface="Verdana" panose="020B0604030504040204" pitchFamily="34" charset="0"/>
              </a:rPr>
              <a:t>.</a:t>
            </a:r>
            <a:endParaRPr lang="en-US" sz="1600" dirty="0">
              <a:solidFill>
                <a:schemeClr val="accent2"/>
              </a:solidFill>
              <a:latin typeface="Verdana" panose="020B0604030504040204" pitchFamily="34" charset="0"/>
              <a:ea typeface="Verdana" panose="020B0604030504040204" pitchFamily="34" charset="0"/>
            </a:endParaRPr>
          </a:p>
          <a:p>
            <a:pPr marL="0" marR="0" algn="just" fontAlgn="base">
              <a:spcBef>
                <a:spcPts val="0"/>
              </a:spcBef>
              <a:spcAft>
                <a:spcPts val="0"/>
              </a:spcAft>
            </a:pPr>
            <a:endParaRPr lang="en-US" sz="1400" dirty="0">
              <a:solidFill>
                <a:schemeClr val="accent2"/>
              </a:solidFill>
              <a:latin typeface="Verdana" panose="020B0604030504040204" pitchFamily="34" charset="0"/>
              <a:ea typeface="Verdana" panose="020B0604030504040204" pitchFamily="34" charset="0"/>
            </a:endParaRPr>
          </a:p>
          <a:p>
            <a:pPr marL="0" marR="0" algn="just" fontAlgn="base">
              <a:spcBef>
                <a:spcPts val="0"/>
              </a:spcBef>
              <a:spcAft>
                <a:spcPts val="0"/>
              </a:spcAft>
            </a:pPr>
            <a:endParaRPr lang="en-US" sz="1400" dirty="0">
              <a:solidFill>
                <a:schemeClr val="accent2"/>
              </a:solidFill>
              <a:latin typeface="Verdana" panose="020B0604030504040204" pitchFamily="34" charset="0"/>
              <a:ea typeface="Verdana" panose="020B0604030504040204" pitchFamily="34" charset="0"/>
            </a:endParaRPr>
          </a:p>
        </p:txBody>
      </p:sp>
      <p:grpSp>
        <p:nvGrpSpPr>
          <p:cNvPr id="4" name="Grupė 3">
            <a:extLst>
              <a:ext uri="{FF2B5EF4-FFF2-40B4-BE49-F238E27FC236}">
                <a16:creationId xmlns:a16="http://schemas.microsoft.com/office/drawing/2014/main" id="{13C9D2CA-3C8A-5D9F-42FB-671E578D1319}"/>
              </a:ext>
            </a:extLst>
          </p:cNvPr>
          <p:cNvGrpSpPr/>
          <p:nvPr/>
        </p:nvGrpSpPr>
        <p:grpSpPr>
          <a:xfrm>
            <a:off x="6695215" y="2338775"/>
            <a:ext cx="518405" cy="2996294"/>
            <a:chOff x="3196194" y="1317799"/>
            <a:chExt cx="703386" cy="3600000"/>
          </a:xfrm>
        </p:grpSpPr>
        <p:cxnSp>
          <p:nvCxnSpPr>
            <p:cNvPr id="6" name="Tiesioji jungtis 5">
              <a:extLst>
                <a:ext uri="{FF2B5EF4-FFF2-40B4-BE49-F238E27FC236}">
                  <a16:creationId xmlns:a16="http://schemas.microsoft.com/office/drawing/2014/main" id="{3F162FB3-9EE2-846C-8E1A-E1CFA685BD37}"/>
                </a:ext>
              </a:extLst>
            </p:cNvPr>
            <p:cNvCxnSpPr/>
            <p:nvPr/>
          </p:nvCxnSpPr>
          <p:spPr>
            <a:xfrm>
              <a:off x="3196194" y="13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cxnSp>
          <p:nvCxnSpPr>
            <p:cNvPr id="7" name="Tiesioji jungtis 6">
              <a:extLst>
                <a:ext uri="{FF2B5EF4-FFF2-40B4-BE49-F238E27FC236}">
                  <a16:creationId xmlns:a16="http://schemas.microsoft.com/office/drawing/2014/main" id="{53DB79B6-ED2E-7C28-0E6B-3C303492279F}"/>
                </a:ext>
              </a:extLst>
            </p:cNvPr>
            <p:cNvCxnSpPr/>
            <p:nvPr/>
          </p:nvCxnSpPr>
          <p:spPr>
            <a:xfrm flipH="1">
              <a:off x="3196195" y="31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grpSp>
      <p:sp>
        <p:nvSpPr>
          <p:cNvPr id="13" name="TextBox 9">
            <a:extLst>
              <a:ext uri="{FF2B5EF4-FFF2-40B4-BE49-F238E27FC236}">
                <a16:creationId xmlns:a16="http://schemas.microsoft.com/office/drawing/2014/main" id="{2785AF66-CB92-6DA3-D511-068DA1DF4B39}"/>
              </a:ext>
            </a:extLst>
          </p:cNvPr>
          <p:cNvSpPr txBox="1"/>
          <p:nvPr/>
        </p:nvSpPr>
        <p:spPr>
          <a:xfrm>
            <a:off x="7466423" y="2067207"/>
            <a:ext cx="4406956" cy="3539430"/>
          </a:xfrm>
          <a:prstGeom prst="rect">
            <a:avLst/>
          </a:prstGeom>
          <a:noFill/>
        </p:spPr>
        <p:txBody>
          <a:bodyPr wrap="square">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just" fontAlgn="base">
              <a:spcBef>
                <a:spcPts val="0"/>
              </a:spcBef>
              <a:spcAft>
                <a:spcPts val="0"/>
              </a:spcAft>
            </a:pPr>
            <a:r>
              <a:rPr lang="lt-LT" sz="1600" dirty="0">
                <a:solidFill>
                  <a:schemeClr val="bg1"/>
                </a:solidFill>
                <a:latin typeface="Verdana" panose="020B0604030504040204" pitchFamily="34" charset="0"/>
                <a:ea typeface="Verdana" panose="020B0604030504040204" pitchFamily="34" charset="0"/>
              </a:rPr>
              <a:t>5 balai suteikiami pirmiesiems 20 proc. projektų pagal surikiuotą projektų eilę pagal daugiausiai patirties ir daugiausiai pajamų turinčius projektus;</a:t>
            </a:r>
            <a:endParaRPr lang="en-US" sz="1600" dirty="0">
              <a:solidFill>
                <a:schemeClr val="bg1"/>
              </a:solidFill>
              <a:latin typeface="Verdana" panose="020B0604030504040204" pitchFamily="34" charset="0"/>
              <a:ea typeface="Verdana" panose="020B0604030504040204" pitchFamily="34" charset="0"/>
            </a:endParaRPr>
          </a:p>
          <a:p>
            <a:pPr marL="0" marR="0" algn="just" fontAlgn="base">
              <a:spcBef>
                <a:spcPts val="0"/>
              </a:spcBef>
              <a:spcAft>
                <a:spcPts val="0"/>
              </a:spcAft>
            </a:pPr>
            <a:endParaRPr lang="en-US" sz="1600" dirty="0">
              <a:solidFill>
                <a:schemeClr val="bg1"/>
              </a:solidFill>
              <a:latin typeface="Verdana" panose="020B0604030504040204" pitchFamily="34" charset="0"/>
              <a:ea typeface="Verdana" panose="020B0604030504040204" pitchFamily="34" charset="0"/>
            </a:endParaRPr>
          </a:p>
          <a:p>
            <a:pPr marL="0" marR="0" algn="just" fontAlgn="base">
              <a:spcBef>
                <a:spcPts val="0"/>
              </a:spcBef>
              <a:spcAft>
                <a:spcPts val="0"/>
              </a:spcAft>
            </a:pPr>
            <a:r>
              <a:rPr lang="lt-LT" sz="1600" dirty="0">
                <a:solidFill>
                  <a:schemeClr val="bg1"/>
                </a:solidFill>
                <a:latin typeface="Verdana" panose="020B0604030504040204" pitchFamily="34" charset="0"/>
                <a:ea typeface="Verdana" panose="020B0604030504040204" pitchFamily="34" charset="0"/>
              </a:rPr>
              <a:t>4 balai – kitiems 20 proc. projektų ir t. t. </a:t>
            </a:r>
            <a:endParaRPr lang="en-US" sz="1600" dirty="0">
              <a:solidFill>
                <a:schemeClr val="bg1"/>
              </a:solidFill>
              <a:latin typeface="Verdana" panose="020B0604030504040204" pitchFamily="34" charset="0"/>
              <a:ea typeface="Verdana" panose="020B0604030504040204" pitchFamily="34" charset="0"/>
            </a:endParaRPr>
          </a:p>
          <a:p>
            <a:pPr marL="0" marR="0" algn="just" fontAlgn="base">
              <a:spcBef>
                <a:spcPts val="0"/>
              </a:spcBef>
              <a:spcAft>
                <a:spcPts val="0"/>
              </a:spcAft>
            </a:pPr>
            <a:endParaRPr lang="en-US" sz="1600" dirty="0">
              <a:solidFill>
                <a:schemeClr val="bg1"/>
              </a:solidFill>
              <a:latin typeface="Verdana" panose="020B0604030504040204" pitchFamily="34" charset="0"/>
              <a:ea typeface="Verdana" panose="020B0604030504040204" pitchFamily="34" charset="0"/>
            </a:endParaRPr>
          </a:p>
          <a:p>
            <a:pPr marL="0" marR="0" algn="just" fontAlgn="base">
              <a:spcBef>
                <a:spcPts val="0"/>
              </a:spcBef>
              <a:spcAft>
                <a:spcPts val="0"/>
              </a:spcAft>
            </a:pPr>
            <a:r>
              <a:rPr lang="lt-LT" sz="1600" dirty="0">
                <a:solidFill>
                  <a:schemeClr val="bg1"/>
                </a:solidFill>
                <a:latin typeface="Verdana" panose="020B0604030504040204" pitchFamily="34" charset="0"/>
                <a:ea typeface="Verdana" panose="020B0604030504040204" pitchFamily="34" charset="0"/>
              </a:rPr>
              <a:t>1 balas suteikiamas paskutiniams 20 proc. projektų, turintiems mažiausiai patirties ir mažiausiai pajamų. </a:t>
            </a:r>
            <a:endParaRPr lang="en-US" sz="1600" dirty="0">
              <a:solidFill>
                <a:schemeClr val="bg1"/>
              </a:solidFill>
              <a:latin typeface="Verdana" panose="020B0604030504040204" pitchFamily="34" charset="0"/>
              <a:ea typeface="Verdana" panose="020B0604030504040204" pitchFamily="34" charset="0"/>
            </a:endParaRPr>
          </a:p>
          <a:p>
            <a:pPr marL="0" marR="0" algn="just" fontAlgn="base">
              <a:spcBef>
                <a:spcPts val="0"/>
              </a:spcBef>
              <a:spcAft>
                <a:spcPts val="0"/>
              </a:spcAft>
            </a:pPr>
            <a:endParaRPr lang="en-US" sz="1600" dirty="0">
              <a:solidFill>
                <a:schemeClr val="bg1"/>
              </a:solidFill>
              <a:latin typeface="Verdana" panose="020B0604030504040204" pitchFamily="34" charset="0"/>
              <a:ea typeface="Verdana" panose="020B0604030504040204" pitchFamily="34" charset="0"/>
            </a:endParaRPr>
          </a:p>
          <a:p>
            <a:pPr marL="0" marR="0" algn="just" fontAlgn="base">
              <a:spcBef>
                <a:spcPts val="0"/>
              </a:spcBef>
              <a:spcAft>
                <a:spcPts val="0"/>
              </a:spcAft>
            </a:pPr>
            <a:r>
              <a:rPr lang="lt-LT" sz="1600" dirty="0">
                <a:solidFill>
                  <a:schemeClr val="bg1"/>
                </a:solidFill>
                <a:latin typeface="Verdana" panose="020B0604030504040204" pitchFamily="34" charset="0"/>
                <a:ea typeface="Verdana" panose="020B0604030504040204" pitchFamily="34" charset="0"/>
              </a:rPr>
              <a:t>Jei pareiškėjas neturi patirties ir pajamų, už šį kriterijų balai nesuteikiami.</a:t>
            </a:r>
          </a:p>
          <a:p>
            <a:pPr marL="0" marR="0" algn="just" fontAlgn="base">
              <a:spcBef>
                <a:spcPts val="0"/>
              </a:spcBef>
              <a:spcAft>
                <a:spcPts val="0"/>
              </a:spcAft>
            </a:pPr>
            <a:endParaRPr lang="lt-LT" sz="1600" dirty="0">
              <a:solidFill>
                <a:schemeClr val="bg1"/>
              </a:solidFill>
              <a:latin typeface="Verdana" panose="020B0604030504040204" pitchFamily="34" charset="0"/>
              <a:ea typeface="Verdana" panose="020B0604030504040204" pitchFamily="34" charset="0"/>
            </a:endParaRPr>
          </a:p>
        </p:txBody>
      </p:sp>
      <p:sp>
        <p:nvSpPr>
          <p:cNvPr id="10" name="Rectangle: Rounded Corners 8">
            <a:extLst>
              <a:ext uri="{FF2B5EF4-FFF2-40B4-BE49-F238E27FC236}">
                <a16:creationId xmlns:a16="http://schemas.microsoft.com/office/drawing/2014/main" id="{27083C42-420A-64EB-698B-F5CE7D06A89E}"/>
              </a:ext>
            </a:extLst>
          </p:cNvPr>
          <p:cNvSpPr/>
          <p:nvPr/>
        </p:nvSpPr>
        <p:spPr>
          <a:xfrm>
            <a:off x="318621" y="5055803"/>
            <a:ext cx="6785707" cy="158742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lt-LT" sz="1400" b="1" dirty="0">
                <a:solidFill>
                  <a:schemeClr val="tx1"/>
                </a:solidFill>
                <a:latin typeface="Verdana" panose="020B0604030504040204" pitchFamily="34" charset="0"/>
                <a:ea typeface="Verdana" panose="020B0604030504040204" pitchFamily="34" charset="0"/>
              </a:rPr>
              <a:t>Kriterijaus atitiktis vertinama</a:t>
            </a:r>
            <a:r>
              <a:rPr lang="en-US" sz="1400" dirty="0">
                <a:solidFill>
                  <a:schemeClr val="tx1"/>
                </a:solidFill>
                <a:latin typeface="Verdana" panose="020B0604030504040204" pitchFamily="34" charset="0"/>
                <a:ea typeface="Verdana" panose="020B0604030504040204" pitchFamily="34" charset="0"/>
              </a:rPr>
              <a:t>:</a:t>
            </a:r>
            <a:r>
              <a:rPr lang="lt-LT" sz="1400" dirty="0">
                <a:solidFill>
                  <a:schemeClr val="tx1"/>
                </a:solidFill>
                <a:latin typeface="Verdana" panose="020B0604030504040204" pitchFamily="34" charset="0"/>
                <a:ea typeface="Verdana" panose="020B0604030504040204" pitchFamily="34" charset="0"/>
              </a:rPr>
              <a:t> pagal kartu su PĮP pateikiamą užpildytą Aprašo 3 priedą</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bei</a:t>
            </a:r>
            <a:r>
              <a:rPr lang="en-US" sz="1400" dirty="0">
                <a:solidFill>
                  <a:schemeClr val="tx1"/>
                </a:solidFill>
                <a:latin typeface="Verdana" panose="020B0604030504040204" pitchFamily="34" charset="0"/>
                <a:ea typeface="Verdana" panose="020B0604030504040204" pitchFamily="34" charset="0"/>
              </a:rPr>
              <a:t> </a:t>
            </a:r>
            <a:r>
              <a:rPr lang="en-US" sz="1400" dirty="0" err="1">
                <a:solidFill>
                  <a:schemeClr val="tx1"/>
                </a:solidFill>
                <a:latin typeface="Verdana" panose="020B0604030504040204" pitchFamily="34" charset="0"/>
                <a:ea typeface="Verdana" panose="020B0604030504040204" pitchFamily="34" charset="0"/>
              </a:rPr>
              <a:t>pagal</a:t>
            </a:r>
            <a:r>
              <a:rPr lang="en-US" sz="1400" dirty="0">
                <a:solidFill>
                  <a:schemeClr val="tx1"/>
                </a:solidFill>
                <a:latin typeface="Verdana" panose="020B0604030504040204" pitchFamily="34" charset="0"/>
                <a:ea typeface="Verdana" panose="020B0604030504040204" pitchFamily="34" charset="0"/>
              </a:rPr>
              <a:t> į</a:t>
            </a:r>
            <a:r>
              <a:rPr lang="lt-LT" sz="1400" dirty="0" err="1">
                <a:solidFill>
                  <a:schemeClr val="tx1"/>
                </a:solidFill>
                <a:latin typeface="Verdana" panose="020B0604030504040204" pitchFamily="34" charset="0"/>
                <a:ea typeface="Verdana" panose="020B0604030504040204" pitchFamily="34" charset="0"/>
              </a:rPr>
              <a:t>monės</a:t>
            </a:r>
            <a:r>
              <a:rPr lang="lt-LT" sz="1400" dirty="0">
                <a:solidFill>
                  <a:schemeClr val="tx1"/>
                </a:solidFill>
                <a:latin typeface="Verdana" panose="020B0604030504040204" pitchFamily="34" charset="0"/>
                <a:ea typeface="Verdana" panose="020B0604030504040204" pitchFamily="34" charset="0"/>
              </a:rPr>
              <a:t> paskutinių dvejų metų iki PĮP pateikimo metinių finansinių ataskaitų rinkinių duomenis ir kitus pajamas pagrindžiančius buhalterinės apskaitos dokumentus (sąskaitos faktūros, pirkimo–pardavimo sutartys ir pan.). </a:t>
            </a:r>
            <a:endParaRPr lang="en-US" sz="1400" dirty="0">
              <a:solidFill>
                <a:schemeClr val="tx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2759830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o vietos rezervavimo ženklas 2">
            <a:extLst>
              <a:ext uri="{FF2B5EF4-FFF2-40B4-BE49-F238E27FC236}">
                <a16:creationId xmlns:a16="http://schemas.microsoft.com/office/drawing/2014/main" id="{8F9B06B6-A915-044B-5B17-BB2EFD83ED3F}"/>
              </a:ext>
            </a:extLst>
          </p:cNvPr>
          <p:cNvSpPr>
            <a:spLocks noGrp="1"/>
          </p:cNvSpPr>
          <p:nvPr>
            <p:ph type="body" sz="half" idx="2"/>
          </p:nvPr>
        </p:nvSpPr>
        <p:spPr>
          <a:xfrm>
            <a:off x="929083" y="168569"/>
            <a:ext cx="6444762" cy="806378"/>
          </a:xfrm>
        </p:spPr>
        <p:txBody>
          <a:bodyPr>
            <a:noAutofit/>
          </a:bodyPr>
          <a:lstStyle/>
          <a:p>
            <a:r>
              <a:rPr lang="lt-LT" sz="3200" b="1" dirty="0">
                <a:solidFill>
                  <a:srgbClr val="302757"/>
                </a:solidFill>
              </a:rPr>
              <a:t>Prioritetiniai kriterijai (IV)</a:t>
            </a:r>
          </a:p>
        </p:txBody>
      </p:sp>
      <p:sp>
        <p:nvSpPr>
          <p:cNvPr id="10" name="TextBox 9">
            <a:extLst>
              <a:ext uri="{FF2B5EF4-FFF2-40B4-BE49-F238E27FC236}">
                <a16:creationId xmlns:a16="http://schemas.microsoft.com/office/drawing/2014/main" id="{32035841-DC01-A26C-262E-63009392D1D1}"/>
              </a:ext>
            </a:extLst>
          </p:cNvPr>
          <p:cNvSpPr txBox="1"/>
          <p:nvPr/>
        </p:nvSpPr>
        <p:spPr>
          <a:xfrm>
            <a:off x="7653111" y="1663173"/>
            <a:ext cx="4298180" cy="2893100"/>
          </a:xfrm>
          <a:prstGeom prst="rect">
            <a:avLst/>
          </a:prstGeom>
          <a:noFill/>
        </p:spPr>
        <p:txBody>
          <a:bodyPr wrap="square" lIns="91440" tIns="45720" rIns="91440" bIns="45720" anchor="t">
            <a:spAutoFit/>
          </a:bodyPr>
          <a:lstStyle/>
          <a:p>
            <a:pPr algn="just" fontAlgn="base"/>
            <a:r>
              <a:rPr lang="lt-LT" sz="1400" noProof="0" dirty="0">
                <a:solidFill>
                  <a:schemeClr val="bg1"/>
                </a:solidFill>
                <a:latin typeface="Verdana" panose="020B0604030504040204" pitchFamily="34" charset="0"/>
                <a:ea typeface="Verdana" panose="020B0604030504040204" pitchFamily="34" charset="0"/>
              </a:rPr>
              <a:t>Prioritetiniai balai skiriami:</a:t>
            </a:r>
          </a:p>
          <a:p>
            <a:pPr algn="just" fontAlgn="base"/>
            <a:endParaRPr lang="lt-LT" sz="1400" noProof="0" dirty="0">
              <a:solidFill>
                <a:schemeClr val="bg1"/>
              </a:solidFill>
              <a:latin typeface="Verdana" panose="020B0604030504040204" pitchFamily="34" charset="0"/>
              <a:ea typeface="Verdana" panose="020B0604030504040204" pitchFamily="34" charset="0"/>
            </a:endParaRPr>
          </a:p>
          <a:p>
            <a:pPr marL="285750" indent="-285750" algn="just" fontAlgn="base">
              <a:buFontTx/>
              <a:buChar char="-"/>
            </a:pPr>
            <a:r>
              <a:rPr lang="lt-LT" sz="1400" noProof="0" dirty="0">
                <a:solidFill>
                  <a:schemeClr val="bg1"/>
                </a:solidFill>
                <a:latin typeface="Verdana" panose="020B0604030504040204" pitchFamily="34" charset="0"/>
                <a:ea typeface="Verdana" panose="020B0604030504040204" pitchFamily="34" charset="0"/>
              </a:rPr>
              <a:t>projektams kuriantiems naują  pasaulio lygmeniu DI produktą ir (arba) sprendimą, skiriami 5 balai;</a:t>
            </a:r>
          </a:p>
          <a:p>
            <a:pPr algn="just" fontAlgn="base"/>
            <a:endParaRPr lang="lt-LT" sz="1400" noProof="0" dirty="0">
              <a:solidFill>
                <a:schemeClr val="bg1"/>
              </a:solidFill>
              <a:latin typeface="Verdana" panose="020B0604030504040204" pitchFamily="34" charset="0"/>
              <a:ea typeface="Verdana" panose="020B0604030504040204" pitchFamily="34" charset="0"/>
            </a:endParaRPr>
          </a:p>
          <a:p>
            <a:pPr marL="285750" indent="-285750" algn="just" fontAlgn="base">
              <a:buFontTx/>
              <a:buChar char="-"/>
            </a:pPr>
            <a:r>
              <a:rPr lang="lt-LT" sz="1400" noProof="0" dirty="0">
                <a:solidFill>
                  <a:schemeClr val="bg1"/>
                </a:solidFill>
                <a:latin typeface="Verdana" panose="020B0604030504040204" pitchFamily="34" charset="0"/>
                <a:ea typeface="Verdana" panose="020B0604030504040204" pitchFamily="34" charset="0"/>
              </a:rPr>
              <a:t>projektams, kuriantiems naują rinkos lygmeniu DI produktą ir (arba) sprendimus, skiriami 3 balai;</a:t>
            </a:r>
          </a:p>
          <a:p>
            <a:pPr marL="285750" indent="-285750" algn="just" fontAlgn="base">
              <a:buFontTx/>
              <a:buChar char="-"/>
            </a:pPr>
            <a:endParaRPr lang="lt-LT" sz="1400" noProof="0" dirty="0">
              <a:solidFill>
                <a:schemeClr val="bg1"/>
              </a:solidFill>
              <a:latin typeface="Verdana" panose="020B0604030504040204" pitchFamily="34" charset="0"/>
              <a:ea typeface="Verdana" panose="020B0604030504040204" pitchFamily="34" charset="0"/>
            </a:endParaRPr>
          </a:p>
          <a:p>
            <a:pPr marL="285750" indent="-285750" algn="just" fontAlgn="base">
              <a:buFontTx/>
              <a:buChar char="-"/>
            </a:pPr>
            <a:r>
              <a:rPr lang="lt-LT" sz="1400" noProof="0" dirty="0">
                <a:solidFill>
                  <a:schemeClr val="bg1"/>
                </a:solidFill>
                <a:latin typeface="Verdana" panose="020B0604030504040204" pitchFamily="34" charset="0"/>
                <a:ea typeface="Verdana" panose="020B0604030504040204" pitchFamily="34" charset="0"/>
              </a:rPr>
              <a:t>Projektams, kuriantiems naują  įmonės lygmeniu DI produktą ir (arba) sprendimą, skiriamas 1 balas.</a:t>
            </a:r>
          </a:p>
        </p:txBody>
      </p:sp>
      <p:sp>
        <p:nvSpPr>
          <p:cNvPr id="2" name="TextBox 1">
            <a:extLst>
              <a:ext uri="{FF2B5EF4-FFF2-40B4-BE49-F238E27FC236}">
                <a16:creationId xmlns:a16="http://schemas.microsoft.com/office/drawing/2014/main" id="{F11A67D0-7645-EA01-7FC2-A7A146E9DAFB}"/>
              </a:ext>
            </a:extLst>
          </p:cNvPr>
          <p:cNvSpPr txBox="1"/>
          <p:nvPr/>
        </p:nvSpPr>
        <p:spPr>
          <a:xfrm>
            <a:off x="3942587" y="1317698"/>
            <a:ext cx="3114379" cy="584775"/>
          </a:xfrm>
          <a:prstGeom prst="rect">
            <a:avLst/>
          </a:prstGeom>
          <a:noFill/>
        </p:spPr>
        <p:txBody>
          <a:bodyPr wrap="square">
            <a:spAutoFit/>
          </a:bodyPr>
          <a:lstStyle/>
          <a:p>
            <a:pPr>
              <a:buClr>
                <a:schemeClr val="accent1"/>
              </a:buClr>
            </a:pPr>
            <a:r>
              <a:rPr lang="lt-LT" sz="1600" noProof="0" dirty="0">
                <a:solidFill>
                  <a:schemeClr val="accent2"/>
                </a:solidFill>
                <a:latin typeface="Verdana" panose="020B0604030504040204" pitchFamily="34" charset="0"/>
                <a:ea typeface="Verdana" panose="020B0604030504040204" pitchFamily="34" charset="0"/>
              </a:rPr>
              <a:t>Sukurto produkto ir (arba) sprendimo naujumo lygis</a:t>
            </a:r>
          </a:p>
        </p:txBody>
      </p:sp>
      <p:pic>
        <p:nvPicPr>
          <p:cNvPr id="8" name="Picture 12">
            <a:extLst>
              <a:ext uri="{FF2B5EF4-FFF2-40B4-BE49-F238E27FC236}">
                <a16:creationId xmlns:a16="http://schemas.microsoft.com/office/drawing/2014/main" id="{761F6F2D-B2D4-B79C-52EB-C832DA558DEE}"/>
              </a:ext>
            </a:extLst>
          </p:cNvPr>
          <p:cNvPicPr>
            <a:picLocks noChangeAspect="1"/>
          </p:cNvPicPr>
          <p:nvPr/>
        </p:nvPicPr>
        <p:blipFill>
          <a:blip r:embed="rId3"/>
          <a:stretch>
            <a:fillRect/>
          </a:stretch>
        </p:blipFill>
        <p:spPr>
          <a:xfrm>
            <a:off x="464419" y="1089857"/>
            <a:ext cx="3114378" cy="1146633"/>
          </a:xfrm>
          <a:prstGeom prst="rect">
            <a:avLst/>
          </a:prstGeom>
        </p:spPr>
      </p:pic>
      <p:sp>
        <p:nvSpPr>
          <p:cNvPr id="9" name="TextBox 8">
            <a:extLst>
              <a:ext uri="{FF2B5EF4-FFF2-40B4-BE49-F238E27FC236}">
                <a16:creationId xmlns:a16="http://schemas.microsoft.com/office/drawing/2014/main" id="{01EC3191-0E5F-6CFC-B8FF-9F217CE459C4}"/>
              </a:ext>
            </a:extLst>
          </p:cNvPr>
          <p:cNvSpPr txBox="1"/>
          <p:nvPr/>
        </p:nvSpPr>
        <p:spPr>
          <a:xfrm>
            <a:off x="617986" y="1388681"/>
            <a:ext cx="2193589" cy="369332"/>
          </a:xfrm>
          <a:prstGeom prst="rect">
            <a:avLst/>
          </a:prstGeom>
          <a:noFill/>
        </p:spPr>
        <p:txBody>
          <a:bodyPr wrap="square">
            <a:spAutoFit/>
          </a:bodyPr>
          <a:lstStyle/>
          <a:p>
            <a:r>
              <a:rPr lang="en-US" sz="1800" b="1" dirty="0">
                <a:solidFill>
                  <a:schemeClr val="accent2"/>
                </a:solidFill>
                <a:effectLst/>
                <a:latin typeface="Verdana" panose="020B0604030504040204" pitchFamily="34" charset="0"/>
                <a:ea typeface="Verdana" panose="020B0604030504040204" pitchFamily="34" charset="0"/>
              </a:rPr>
              <a:t>4 KRITERIJUS</a:t>
            </a:r>
          </a:p>
        </p:txBody>
      </p:sp>
      <p:sp>
        <p:nvSpPr>
          <p:cNvPr id="17" name="TextBox 16">
            <a:extLst>
              <a:ext uri="{FF2B5EF4-FFF2-40B4-BE49-F238E27FC236}">
                <a16:creationId xmlns:a16="http://schemas.microsoft.com/office/drawing/2014/main" id="{BA9E9460-435C-9B3E-A6D6-216226961966}"/>
              </a:ext>
            </a:extLst>
          </p:cNvPr>
          <p:cNvSpPr txBox="1"/>
          <p:nvPr/>
        </p:nvSpPr>
        <p:spPr>
          <a:xfrm>
            <a:off x="388189" y="2365151"/>
            <a:ext cx="6901132" cy="4031873"/>
          </a:xfrm>
          <a:prstGeom prst="rect">
            <a:avLst/>
          </a:prstGeom>
          <a:noFill/>
        </p:spPr>
        <p:txBody>
          <a:bodyPr wrap="square">
            <a:spAutoFit/>
          </a:bodyPr>
          <a:lstStyle/>
          <a:p>
            <a:pPr fontAlgn="base"/>
            <a:r>
              <a:rPr lang="lt-LT" sz="1600" dirty="0">
                <a:solidFill>
                  <a:srgbClr val="002060"/>
                </a:solidFill>
                <a:latin typeface="Verdana" panose="020B0604030504040204" pitchFamily="34" charset="0"/>
                <a:ea typeface="Verdana" panose="020B0604030504040204" pitchFamily="34" charset="0"/>
              </a:rPr>
              <a:t>Naujumas yra vertinamas atsižvelgiant į projekto įgyvendinimo metu numatomų sukurti DI produkto ir (arba) sprendimo naujumo lygį. </a:t>
            </a:r>
            <a:endParaRPr lang="en-US" sz="1600" dirty="0">
              <a:solidFill>
                <a:srgbClr val="002060"/>
              </a:solidFill>
              <a:latin typeface="Verdana" panose="020B0604030504040204" pitchFamily="34" charset="0"/>
              <a:ea typeface="Verdana" panose="020B0604030504040204" pitchFamily="34" charset="0"/>
            </a:endParaRPr>
          </a:p>
          <a:p>
            <a:pPr fontAlgn="base"/>
            <a:endParaRPr lang="en-US" sz="1600" dirty="0">
              <a:solidFill>
                <a:srgbClr val="002060"/>
              </a:solidFill>
              <a:latin typeface="Verdana" panose="020B0604030504040204" pitchFamily="34" charset="0"/>
              <a:ea typeface="Verdana" panose="020B0604030504040204" pitchFamily="34" charset="0"/>
            </a:endParaRPr>
          </a:p>
          <a:p>
            <a:pPr fontAlgn="base"/>
            <a:r>
              <a:rPr lang="lt-LT" sz="1600" dirty="0">
                <a:solidFill>
                  <a:srgbClr val="002060"/>
                </a:solidFill>
                <a:latin typeface="Verdana" panose="020B0604030504040204" pitchFamily="34" charset="0"/>
                <a:ea typeface="Verdana" panose="020B0604030504040204" pitchFamily="34" charset="0"/>
              </a:rPr>
              <a:t>Naujumas klasifikuojamas į tris grupes</a:t>
            </a:r>
            <a:r>
              <a:rPr lang="en-US" sz="1600" dirty="0">
                <a:solidFill>
                  <a:srgbClr val="002060"/>
                </a:solidFill>
                <a:latin typeface="Verdana" panose="020B0604030504040204" pitchFamily="34" charset="0"/>
                <a:ea typeface="Verdana" panose="020B0604030504040204" pitchFamily="34" charset="0"/>
              </a:rPr>
              <a:t>:</a:t>
            </a:r>
          </a:p>
          <a:p>
            <a:pPr marL="285750" indent="-285750" fontAlgn="base">
              <a:buFontTx/>
              <a:buChar char="-"/>
            </a:pPr>
            <a:r>
              <a:rPr lang="lt-LT" sz="1600" dirty="0">
                <a:solidFill>
                  <a:srgbClr val="002060"/>
                </a:solidFill>
                <a:latin typeface="Verdana" panose="020B0604030504040204" pitchFamily="34" charset="0"/>
                <a:ea typeface="Verdana" panose="020B0604030504040204" pitchFamily="34" charset="0"/>
              </a:rPr>
              <a:t>DI produktas  ir (arba) sprendimas naujas </a:t>
            </a:r>
            <a:r>
              <a:rPr lang="lt-LT" sz="1600" u="sng" dirty="0">
                <a:solidFill>
                  <a:srgbClr val="002060"/>
                </a:solidFill>
                <a:latin typeface="Verdana" panose="020B0604030504040204" pitchFamily="34" charset="0"/>
                <a:ea typeface="Verdana" panose="020B0604030504040204" pitchFamily="34" charset="0"/>
              </a:rPr>
              <a:t>įmonės lygmeniu</a:t>
            </a:r>
            <a:r>
              <a:rPr lang="lt-LT" sz="1600" dirty="0">
                <a:solidFill>
                  <a:srgbClr val="002060"/>
                </a:solidFill>
                <a:latin typeface="Verdana" panose="020B0604030504040204" pitchFamily="34" charset="0"/>
                <a:ea typeface="Verdana" panose="020B0604030504040204" pitchFamily="34" charset="0"/>
              </a:rPr>
              <a:t>, </a:t>
            </a:r>
            <a:endParaRPr lang="en-US" sz="1600" dirty="0">
              <a:solidFill>
                <a:srgbClr val="002060"/>
              </a:solidFill>
              <a:latin typeface="Verdana" panose="020B0604030504040204" pitchFamily="34" charset="0"/>
              <a:ea typeface="Verdana" panose="020B0604030504040204" pitchFamily="34" charset="0"/>
            </a:endParaRPr>
          </a:p>
          <a:p>
            <a:pPr marL="285750" indent="-285750" fontAlgn="base">
              <a:buFontTx/>
              <a:buChar char="-"/>
            </a:pPr>
            <a:r>
              <a:rPr lang="lt-LT" sz="1600" dirty="0">
                <a:solidFill>
                  <a:srgbClr val="002060"/>
                </a:solidFill>
                <a:latin typeface="Verdana" panose="020B0604030504040204" pitchFamily="34" charset="0"/>
                <a:ea typeface="Verdana" panose="020B0604030504040204" pitchFamily="34" charset="0"/>
              </a:rPr>
              <a:t>DI produktas ir (arba) sprendimas naujas </a:t>
            </a:r>
            <a:r>
              <a:rPr lang="lt-LT" sz="1600" u="sng" dirty="0">
                <a:solidFill>
                  <a:srgbClr val="002060"/>
                </a:solidFill>
                <a:latin typeface="Verdana" panose="020B0604030504040204" pitchFamily="34" charset="0"/>
                <a:ea typeface="Verdana" panose="020B0604030504040204" pitchFamily="34" charset="0"/>
              </a:rPr>
              <a:t>rinkos lygmeniu</a:t>
            </a:r>
            <a:r>
              <a:rPr lang="lt-LT" sz="1600" dirty="0">
                <a:solidFill>
                  <a:srgbClr val="002060"/>
                </a:solidFill>
                <a:latin typeface="Verdana" panose="020B0604030504040204" pitchFamily="34" charset="0"/>
                <a:ea typeface="Verdana" panose="020B0604030504040204" pitchFamily="34" charset="0"/>
              </a:rPr>
              <a:t>, </a:t>
            </a:r>
            <a:endParaRPr lang="en-US" sz="1600" dirty="0">
              <a:solidFill>
                <a:srgbClr val="002060"/>
              </a:solidFill>
              <a:latin typeface="Verdana" panose="020B0604030504040204" pitchFamily="34" charset="0"/>
              <a:ea typeface="Verdana" panose="020B0604030504040204" pitchFamily="34" charset="0"/>
            </a:endParaRPr>
          </a:p>
          <a:p>
            <a:pPr marL="285750" indent="-285750" fontAlgn="base">
              <a:buFontTx/>
              <a:buChar char="-"/>
            </a:pPr>
            <a:r>
              <a:rPr lang="lt-LT" sz="1600" dirty="0">
                <a:solidFill>
                  <a:srgbClr val="002060"/>
                </a:solidFill>
                <a:latin typeface="Verdana" panose="020B0604030504040204" pitchFamily="34" charset="0"/>
                <a:ea typeface="Verdana" panose="020B0604030504040204" pitchFamily="34" charset="0"/>
              </a:rPr>
              <a:t>DI produktas ir (arba) sprendimas naujas </a:t>
            </a:r>
            <a:r>
              <a:rPr lang="lt-LT" sz="1600" u="sng" dirty="0">
                <a:solidFill>
                  <a:srgbClr val="002060"/>
                </a:solidFill>
                <a:latin typeface="Verdana" panose="020B0604030504040204" pitchFamily="34" charset="0"/>
                <a:ea typeface="Verdana" panose="020B0604030504040204" pitchFamily="34" charset="0"/>
              </a:rPr>
              <a:t>pasaulio lygmeniu</a:t>
            </a:r>
            <a:r>
              <a:rPr lang="lt-LT" sz="1600" dirty="0">
                <a:solidFill>
                  <a:srgbClr val="002060"/>
                </a:solidFill>
                <a:latin typeface="Verdana" panose="020B0604030504040204" pitchFamily="34" charset="0"/>
                <a:ea typeface="Verdana" panose="020B0604030504040204" pitchFamily="34" charset="0"/>
              </a:rPr>
              <a:t>.</a:t>
            </a:r>
            <a:endParaRPr lang="en-US" sz="1600" dirty="0">
              <a:solidFill>
                <a:srgbClr val="002060"/>
              </a:solidFill>
              <a:latin typeface="Verdana" panose="020B0604030504040204" pitchFamily="34" charset="0"/>
              <a:ea typeface="Verdana" panose="020B0604030504040204" pitchFamily="34" charset="0"/>
            </a:endParaRPr>
          </a:p>
          <a:p>
            <a:pPr marL="285750" indent="-285750" fontAlgn="base">
              <a:buFontTx/>
              <a:buChar char="-"/>
            </a:pPr>
            <a:endParaRPr lang="en-US" sz="1600" dirty="0">
              <a:solidFill>
                <a:srgbClr val="002060"/>
              </a:solidFill>
              <a:latin typeface="Verdana" panose="020B0604030504040204" pitchFamily="34" charset="0"/>
              <a:ea typeface="Verdana" panose="020B0604030504040204" pitchFamily="34" charset="0"/>
            </a:endParaRPr>
          </a:p>
          <a:p>
            <a:pPr fontAlgn="base"/>
            <a:r>
              <a:rPr lang="en-US"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Pagal</a:t>
            </a:r>
            <a:r>
              <a:rPr lang="en-US"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Oslo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vadov</a:t>
            </a:r>
            <a:r>
              <a:rPr lang="en-US"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ą</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(Oslo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manual</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Guidelines</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for</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Collecting</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and</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Interpreting</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Innovation</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Data, 4rd Edition, OECD, </a:t>
            </a:r>
            <a:r>
              <a:rPr lang="lt-LT" sz="1600" dirty="0" err="1">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Eurostat</a:t>
            </a:r>
            <a:r>
              <a:rPr lang="lt-LT" sz="1600" dirty="0">
                <a:solidFill>
                  <a:schemeClr val="accent2"/>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 2018)</a:t>
            </a:r>
            <a:r>
              <a:rPr lang="lt-LT" sz="1600" dirty="0">
                <a:solidFill>
                  <a:schemeClr val="accent2"/>
                </a:solidFill>
                <a:latin typeface="Verdana" panose="020B0604030504040204" pitchFamily="34" charset="0"/>
                <a:ea typeface="Verdana" panose="020B0604030504040204" pitchFamily="34" charset="0"/>
              </a:rPr>
              <a:t>. </a:t>
            </a:r>
            <a:endParaRPr lang="en-US" sz="1600" dirty="0">
              <a:solidFill>
                <a:schemeClr val="accent2"/>
              </a:solidFill>
              <a:latin typeface="Verdana" panose="020B0604030504040204" pitchFamily="34" charset="0"/>
              <a:ea typeface="Verdana" panose="020B0604030504040204" pitchFamily="34" charset="0"/>
            </a:endParaRPr>
          </a:p>
          <a:p>
            <a:pPr fontAlgn="base"/>
            <a:endParaRPr lang="en-US" sz="1600" dirty="0">
              <a:solidFill>
                <a:srgbClr val="002060"/>
              </a:solidFill>
              <a:latin typeface="Verdana" panose="020B0604030504040204" pitchFamily="34" charset="0"/>
              <a:ea typeface="Verdana" panose="020B0604030504040204" pitchFamily="34" charset="0"/>
            </a:endParaRPr>
          </a:p>
          <a:p>
            <a:pPr fontAlgn="base"/>
            <a:r>
              <a:rPr lang="lt-LT" sz="1600" i="1" dirty="0">
                <a:solidFill>
                  <a:srgbClr val="002060"/>
                </a:solidFill>
                <a:latin typeface="Verdana" panose="020B0604030504040204" pitchFamily="34" charset="0"/>
                <a:ea typeface="Verdana" panose="020B0604030504040204" pitchFamily="34" charset="0"/>
              </a:rPr>
              <a:t>Funkcionalumo patobulinimai, kurie nekeičia produkto esmės ir nesuteikia naujos pridėtinės vertės vartotojui ar rinkai, nelaikomi inovacija</a:t>
            </a:r>
            <a:r>
              <a:rPr lang="en-US" sz="1600" i="1" dirty="0">
                <a:solidFill>
                  <a:srgbClr val="002060"/>
                </a:solidFill>
                <a:latin typeface="Verdana" panose="020B0604030504040204" pitchFamily="34" charset="0"/>
                <a:ea typeface="Verdana" panose="020B0604030504040204" pitchFamily="34" charset="0"/>
              </a:rPr>
              <a:t>.</a:t>
            </a:r>
            <a:endParaRPr lang="lt-LT" sz="1600" i="1" dirty="0">
              <a:solidFill>
                <a:srgbClr val="002060"/>
              </a:solidFill>
              <a:latin typeface="Verdana" panose="020B0604030504040204" pitchFamily="34" charset="0"/>
              <a:ea typeface="Verdana" panose="020B0604030504040204" pitchFamily="34" charset="0"/>
            </a:endParaRPr>
          </a:p>
        </p:txBody>
      </p:sp>
      <p:pic>
        <p:nvPicPr>
          <p:cNvPr id="18" name="Grafinis elementas 17" descr="Cheers outline">
            <a:extLst>
              <a:ext uri="{FF2B5EF4-FFF2-40B4-BE49-F238E27FC236}">
                <a16:creationId xmlns:a16="http://schemas.microsoft.com/office/drawing/2014/main" id="{2C171A6B-8B0D-455C-31C1-E782276652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33072" y="4663836"/>
            <a:ext cx="1312726" cy="1312726"/>
          </a:xfrm>
          <a:prstGeom prst="rect">
            <a:avLst/>
          </a:prstGeom>
        </p:spPr>
      </p:pic>
      <p:sp>
        <p:nvSpPr>
          <p:cNvPr id="4" name="Rectangle: Rounded Corners 8">
            <a:extLst>
              <a:ext uri="{FF2B5EF4-FFF2-40B4-BE49-F238E27FC236}">
                <a16:creationId xmlns:a16="http://schemas.microsoft.com/office/drawing/2014/main" id="{6CC089C3-32E3-39AA-6815-8C31688C8C2A}"/>
              </a:ext>
            </a:extLst>
          </p:cNvPr>
          <p:cNvSpPr/>
          <p:nvPr/>
        </p:nvSpPr>
        <p:spPr>
          <a:xfrm>
            <a:off x="7676667" y="6084125"/>
            <a:ext cx="4425537" cy="59376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lt-LT" sz="1200" b="1" dirty="0">
                <a:solidFill>
                  <a:schemeClr val="tx1"/>
                </a:solidFill>
                <a:latin typeface="Verdana" panose="020B0604030504040204" pitchFamily="34" charset="0"/>
                <a:ea typeface="Verdana" panose="020B0604030504040204" pitchFamily="34" charset="0"/>
              </a:rPr>
              <a:t>Kriterijaus atitiktis vertinama</a:t>
            </a:r>
            <a:r>
              <a:rPr lang="en-US" sz="1200" dirty="0">
                <a:solidFill>
                  <a:schemeClr val="tx1"/>
                </a:solidFill>
                <a:latin typeface="Verdana" panose="020B0604030504040204" pitchFamily="34" charset="0"/>
                <a:ea typeface="Verdana" panose="020B0604030504040204" pitchFamily="34" charset="0"/>
              </a:rPr>
              <a:t>:</a:t>
            </a:r>
            <a:r>
              <a:rPr lang="lt-LT" sz="1200" dirty="0">
                <a:solidFill>
                  <a:schemeClr val="tx1"/>
                </a:solidFill>
                <a:latin typeface="Verdana" panose="020B0604030504040204" pitchFamily="34" charset="0"/>
                <a:ea typeface="Verdana" panose="020B0604030504040204" pitchFamily="34" charset="0"/>
              </a:rPr>
              <a:t> pagal kartu su PĮP pateikiamą užpildytą Aprašo 3 priedą.</a:t>
            </a:r>
            <a:endParaRPr lang="en-US" sz="1200" dirty="0">
              <a:solidFill>
                <a:schemeClr val="tx1"/>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val="1003377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B25B95C9-2D78-B534-D734-033E18F9859C}"/>
              </a:ext>
            </a:extLst>
          </p:cNvPr>
          <p:cNvSpPr>
            <a:spLocks noGrp="1"/>
          </p:cNvSpPr>
          <p:nvPr>
            <p:ph sz="quarter" idx="13"/>
          </p:nvPr>
        </p:nvSpPr>
        <p:spPr>
          <a:xfrm>
            <a:off x="198269" y="2534773"/>
            <a:ext cx="5897732" cy="2240427"/>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lt-LT" sz="2800" b="1"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800" b="1"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Tinkamos finansuoti išlaidos </a:t>
            </a:r>
            <a:r>
              <a:rPr kumimoji="0" lang="lt-LT" sz="18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a:t>
            </a:r>
            <a:r>
              <a:rPr lang="lt-LT" sz="1800" dirty="0">
                <a:solidFill>
                  <a:srgbClr val="302757"/>
                </a:solidFill>
                <a:cs typeface="Calibri Light" panose="020F0302020204030204" pitchFamily="34" charset="0"/>
              </a:rPr>
              <a:t>Pareiškėjui teikiamas finansavimas yra </a:t>
            </a:r>
            <a:r>
              <a:rPr lang="lt-LT" sz="1800" i="1" dirty="0">
                <a:solidFill>
                  <a:srgbClr val="302757"/>
                </a:solidFill>
                <a:cs typeface="Calibri Light" panose="020F0302020204030204" pitchFamily="34" charset="0"/>
              </a:rPr>
              <a:t>de </a:t>
            </a:r>
            <a:r>
              <a:rPr lang="lt-LT" sz="1800" i="1" dirty="0" err="1">
                <a:solidFill>
                  <a:srgbClr val="302757"/>
                </a:solidFill>
                <a:cs typeface="Calibri Light" panose="020F0302020204030204" pitchFamily="34" charset="0"/>
              </a:rPr>
              <a:t>minimis</a:t>
            </a:r>
            <a:r>
              <a:rPr lang="lt-LT" sz="1800" dirty="0">
                <a:solidFill>
                  <a:srgbClr val="302757"/>
                </a:solidFill>
                <a:cs typeface="Calibri Light" panose="020F0302020204030204" pitchFamily="34" charset="0"/>
              </a:rPr>
              <a:t> pagalba, vadovaujantis Reglamentu (ES) 2023/2831</a:t>
            </a:r>
            <a:r>
              <a:rPr lang="en-US" sz="1800" dirty="0">
                <a:solidFill>
                  <a:srgbClr val="302757"/>
                </a:solidFill>
                <a:cs typeface="Calibri Light" panose="020F0302020204030204" pitchFamily="34" charset="0"/>
              </a:rPr>
              <a:t>)</a:t>
            </a:r>
            <a:endParaRPr lang="lt-LT" sz="2800" noProof="0" dirty="0">
              <a:solidFill>
                <a:srgbClr val="302757"/>
              </a:solidFill>
              <a:cs typeface="Calibri Light" panose="020F0302020204030204" pitchFamily="34" charset="0"/>
              <a:hlinkClick r:id="rId2"/>
            </a:endParaRPr>
          </a:p>
        </p:txBody>
      </p:sp>
      <p:sp>
        <p:nvSpPr>
          <p:cNvPr id="4" name="Teksto vietos rezervavimo ženklas 3">
            <a:extLst>
              <a:ext uri="{FF2B5EF4-FFF2-40B4-BE49-F238E27FC236}">
                <a16:creationId xmlns:a16="http://schemas.microsoft.com/office/drawing/2014/main" id="{C947C669-BECE-1124-9A04-6FE9E8558859}"/>
              </a:ext>
            </a:extLst>
          </p:cNvPr>
          <p:cNvSpPr>
            <a:spLocks noGrp="1"/>
          </p:cNvSpPr>
          <p:nvPr>
            <p:ph type="body" sz="half" idx="2"/>
          </p:nvPr>
        </p:nvSpPr>
        <p:spPr>
          <a:xfrm>
            <a:off x="6789905" y="1368485"/>
            <a:ext cx="5203826" cy="5489515"/>
          </a:xfrm>
        </p:spPr>
        <p:txBody>
          <a:bodyPr>
            <a:normAutofit fontScale="47500" lnSpcReduction="20000"/>
          </a:bodyPr>
          <a:lstStyle/>
          <a:p>
            <a:pPr marL="457200" lvl="0" indent="-457200">
              <a:lnSpc>
                <a:spcPct val="120000"/>
              </a:lnSpc>
              <a:spcBef>
                <a:spcPts val="0"/>
              </a:spcBef>
              <a:buFont typeface="Wingdings" panose="05000000000000000000" pitchFamily="2" charset="2"/>
              <a:buChar char="Ø"/>
              <a:defRPr/>
            </a:pPr>
            <a:r>
              <a:rPr kumimoji="0" lang="lt-LT" sz="2900" b="1"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Darbo užmokestis </a:t>
            </a:r>
            <a:r>
              <a:rPr kumimoji="0" lang="lt-LT"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a:t>
            </a:r>
            <a:r>
              <a:rPr lang="lt-LT" sz="2900" dirty="0"/>
              <a:t>projektą vykdančio personalo darbo užmokestis ir išlaidos su darbo santykiais susijusiems darbdavio įsipareigojimams, apskaičiuotiems teisės aktų, reguliuojančių darbo užmokestį ir darbo santykius, nustatyta tvarka</a:t>
            </a:r>
            <a:r>
              <a:rPr kumimoji="0" lang="lt-LT"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a:t>
            </a:r>
            <a:r>
              <a:rPr kumimoji="0" lang="en-US"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a:t>
            </a:r>
          </a:p>
          <a:p>
            <a:pPr lvl="0">
              <a:lnSpc>
                <a:spcPct val="120000"/>
              </a:lnSpc>
              <a:spcBef>
                <a:spcPts val="0"/>
              </a:spcBef>
              <a:defRPr/>
            </a:pPr>
            <a:endParaRPr kumimoji="0" lang="en-US"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457200" lvl="0" indent="-457200">
              <a:lnSpc>
                <a:spcPct val="120000"/>
              </a:lnSpc>
              <a:spcBef>
                <a:spcPts val="0"/>
              </a:spcBef>
              <a:buFont typeface="Wingdings" panose="05000000000000000000" pitchFamily="2" charset="2"/>
              <a:buChar char="Ø"/>
              <a:defRPr/>
            </a:pPr>
            <a:r>
              <a:rPr lang="en-US" sz="2900" dirty="0"/>
              <a:t>P</a:t>
            </a:r>
            <a:r>
              <a:rPr lang="lt-LT" sz="2900" dirty="0" err="1"/>
              <a:t>rojektą</a:t>
            </a:r>
            <a:r>
              <a:rPr lang="lt-LT" sz="2900" dirty="0"/>
              <a:t> vykdančio </a:t>
            </a:r>
            <a:r>
              <a:rPr lang="lt-LT" sz="2900" b="1" dirty="0"/>
              <a:t>personalo darbo užmokesčio išlaidos</a:t>
            </a:r>
            <a:r>
              <a:rPr lang="lt-LT" sz="2900" dirty="0"/>
              <a:t> už kasmetines atostogas</a:t>
            </a:r>
            <a:r>
              <a:rPr lang="lt-LT" sz="2900" b="1" dirty="0"/>
              <a:t> </a:t>
            </a:r>
            <a:r>
              <a:rPr lang="lt-LT" sz="2900" dirty="0"/>
              <a:t>ir (ar) kompensacijas už nepanaudotas kasmetines atostogas bei vykdančio personalo išmokos už papildomas poilsio dienas</a:t>
            </a:r>
            <a:r>
              <a:rPr lang="en-US" sz="2900" dirty="0"/>
              <a:t>);</a:t>
            </a:r>
          </a:p>
          <a:p>
            <a:pPr lvl="0">
              <a:lnSpc>
                <a:spcPct val="120000"/>
              </a:lnSpc>
              <a:spcBef>
                <a:spcPts val="0"/>
              </a:spcBef>
              <a:defRPr/>
            </a:pPr>
            <a:endParaRPr kumimoji="0" lang="lt-LT"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457200" marR="0" lvl="0" indent="-457200"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lang="lt-LT" sz="2900" b="1" noProof="0" dirty="0">
                <a:cs typeface="Calibri Light" panose="020F0302020204030204" pitchFamily="34" charset="0"/>
              </a:rPr>
              <a:t>Į</a:t>
            </a:r>
            <a:r>
              <a:rPr kumimoji="0" lang="lt-LT" sz="2900" b="1"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rangos, programinės įrangos ir licencijų nuomos išlaidos </a:t>
            </a:r>
            <a:r>
              <a:rPr kumimoji="0" lang="lt-LT"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(šios išlaidos turi būti apskaičiuotos proporcingumo (</a:t>
            </a:r>
            <a:r>
              <a:rPr kumimoji="0" lang="lt-LT" sz="2900" i="1"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pro </a:t>
            </a:r>
            <a:r>
              <a:rPr kumimoji="0" lang="lt-LT" sz="2900" i="1" u="none" strike="noStrike" kern="1200" cap="none" spc="0" normalizeH="0" baseline="0" noProof="0" dirty="0" err="1">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rata</a:t>
            </a:r>
            <a:r>
              <a:rPr kumimoji="0" lang="lt-LT"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 principu)</a:t>
            </a:r>
            <a:r>
              <a:rPr kumimoji="0" lang="en-US"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a:t>
            </a:r>
          </a:p>
          <a:p>
            <a:pPr marR="0" lvl="0" defTabSz="914400" rtl="0" eaLnBrk="1" fontAlgn="auto" latinLnBrk="0" hangingPunct="1">
              <a:lnSpc>
                <a:spcPct val="120000"/>
              </a:lnSpc>
              <a:spcBef>
                <a:spcPts val="0"/>
              </a:spcBef>
              <a:spcAft>
                <a:spcPts val="0"/>
              </a:spcAft>
              <a:buClrTx/>
              <a:buSzTx/>
              <a:tabLst/>
              <a:defRPr/>
            </a:pPr>
            <a:endParaRPr kumimoji="0" lang="lt-LT"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457200" marR="0" lvl="0" indent="-457200"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lang="lt-LT" sz="2900" b="1" noProof="0" dirty="0">
                <a:cs typeface="Calibri Light" panose="020F0302020204030204" pitchFamily="34" charset="0"/>
              </a:rPr>
              <a:t>P</a:t>
            </a:r>
            <a:r>
              <a:rPr kumimoji="0" lang="lt-LT" sz="2900" b="1"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aslaugų, darbų pirkimo išlaidos </a:t>
            </a:r>
            <a:r>
              <a:rPr kumimoji="0" lang="lt-LT" sz="2900" i="0" u="none" strike="noStrike" kern="1200" cap="none" spc="0" normalizeH="0" baseline="0" noProof="0" dirty="0">
                <a:ln>
                  <a:noFill/>
                </a:ln>
                <a:solidFill>
                  <a:srgbClr val="05194C"/>
                </a:solidFill>
                <a:effectLst/>
                <a:uLnTx/>
                <a:uFillTx/>
                <a:latin typeface="Verdana" panose="020B0604030504040204" pitchFamily="34" charset="0"/>
                <a:ea typeface="Verdana" panose="020B0604030504040204" pitchFamily="34" charset="0"/>
                <a:cs typeface="Calibri Light" panose="020F0302020204030204" pitchFamily="34" charset="0"/>
              </a:rPr>
              <a:t>(tos</a:t>
            </a:r>
            <a:r>
              <a:rPr lang="lt-LT" sz="2900" noProof="0" dirty="0">
                <a:solidFill>
                  <a:srgbClr val="05194C"/>
                </a:solidFill>
                <a:cs typeface="Calibri Light" panose="020F0302020204030204" pitchFamily="34" charset="0"/>
              </a:rPr>
              <a:t>, kurių pats projekto vykdytojas negali atlikti. Negali sudaryti daugiau kaip 15 proc. visų projekto tinkamų finansuoti išlaidų)</a:t>
            </a:r>
            <a:r>
              <a:rPr lang="en-US" sz="2900" noProof="0" dirty="0">
                <a:solidFill>
                  <a:srgbClr val="05194C"/>
                </a:solidFill>
                <a:cs typeface="Calibri Light" panose="020F0302020204030204" pitchFamily="34" charset="0"/>
              </a:rPr>
              <a:t>;</a:t>
            </a:r>
          </a:p>
          <a:p>
            <a:pPr marR="0" lvl="0" defTabSz="914400" rtl="0" eaLnBrk="1" fontAlgn="auto" latinLnBrk="0" hangingPunct="1">
              <a:lnSpc>
                <a:spcPct val="120000"/>
              </a:lnSpc>
              <a:spcBef>
                <a:spcPts val="0"/>
              </a:spcBef>
              <a:spcAft>
                <a:spcPts val="0"/>
              </a:spcAft>
              <a:buClrTx/>
              <a:buSzTx/>
              <a:tabLst/>
              <a:defRPr/>
            </a:pPr>
            <a:endParaRPr kumimoji="0" lang="lt-LT" sz="2900" i="0" u="none" strike="noStrike" kern="1200" cap="none" spc="0" normalizeH="0" baseline="0" noProof="0" dirty="0">
              <a:ln>
                <a:noFill/>
              </a:ln>
              <a:solidFill>
                <a:srgbClr val="05194C"/>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457200" marR="0" lvl="0" indent="-457200"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0" lang="lt-LT" sz="2900" b="1"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Netiesioginės išlaidos </a:t>
            </a:r>
            <a:r>
              <a:rPr kumimoji="0" lang="lt-LT"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(su projekto veiklomis susijusios išlaidos) – 7 proc. fiksuotoji </a:t>
            </a:r>
            <a:r>
              <a:rPr lang="lt-LT" sz="2900" noProof="0" dirty="0">
                <a:cs typeface="Calibri Light" panose="020F0302020204030204" pitchFamily="34" charset="0"/>
              </a:rPr>
              <a:t>p</a:t>
            </a:r>
            <a:r>
              <a:rPr kumimoji="0" lang="lt-LT" sz="2900"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rPr>
              <a:t>rojekto išlaidų norma.</a:t>
            </a:r>
          </a:p>
          <a:p>
            <a:pPr marL="457200" marR="0" lvl="0" indent="-457200" algn="just" defTabSz="914400" rtl="0" eaLnBrk="1" fontAlgn="auto" latinLnBrk="0" hangingPunct="1">
              <a:lnSpc>
                <a:spcPct val="170000"/>
              </a:lnSpc>
              <a:spcBef>
                <a:spcPts val="0"/>
              </a:spcBef>
              <a:spcAft>
                <a:spcPts val="0"/>
              </a:spcAft>
              <a:buClrTx/>
              <a:buSzTx/>
              <a:buFont typeface="Wingdings" panose="05000000000000000000" pitchFamily="2" charset="2"/>
              <a:buChar char="§"/>
              <a:tabLst/>
              <a:defRPr/>
            </a:pPr>
            <a:endParaRPr kumimoji="0" lang="lt-LT" sz="3200" b="1" i="0" u="none" strike="noStrike" kern="1200" cap="none" spc="0" normalizeH="0" baseline="0" noProof="0" dirty="0">
              <a:ln>
                <a:noFill/>
              </a:ln>
              <a:solidFill>
                <a:srgbClr val="302757"/>
              </a:solidFill>
              <a:effectLst/>
              <a:uLnTx/>
              <a:uFillTx/>
              <a:latin typeface="Verdana" panose="020B0604030504040204" pitchFamily="34" charset="0"/>
              <a:ea typeface="Verdana" panose="020B0604030504040204" pitchFamily="34" charset="0"/>
              <a:cs typeface="Calibri Light" panose="020F0302020204030204" pitchFamily="34" charset="0"/>
            </a:endParaRPr>
          </a:p>
          <a:p>
            <a:pPr marL="171450" indent="-171450">
              <a:buFont typeface="Wingdings" panose="05000000000000000000" pitchFamily="2" charset="2"/>
              <a:buChar char="§"/>
            </a:pPr>
            <a:endParaRPr lang="lt-LT" noProof="0" dirty="0"/>
          </a:p>
          <a:p>
            <a:endParaRPr lang="lt-LT" noProof="0" dirty="0"/>
          </a:p>
        </p:txBody>
      </p:sp>
    </p:spTree>
    <p:extLst>
      <p:ext uri="{BB962C8B-B14F-4D97-AF65-F5344CB8AC3E}">
        <p14:creationId xmlns:p14="http://schemas.microsoft.com/office/powerpoint/2010/main" val="393948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vadinimas 1">
            <a:extLst>
              <a:ext uri="{FF2B5EF4-FFF2-40B4-BE49-F238E27FC236}">
                <a16:creationId xmlns:a16="http://schemas.microsoft.com/office/drawing/2014/main" id="{ED891A52-3621-C73B-D83E-A2F2A59C7388}"/>
              </a:ext>
            </a:extLst>
          </p:cNvPr>
          <p:cNvSpPr txBox="1">
            <a:spLocks/>
          </p:cNvSpPr>
          <p:nvPr/>
        </p:nvSpPr>
        <p:spPr>
          <a:xfrm>
            <a:off x="9611" y="98055"/>
            <a:ext cx="7011680" cy="95395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endParaRPr lang="lt-LT" sz="3200">
              <a:solidFill>
                <a:srgbClr val="164194"/>
              </a:solidFill>
              <a:latin typeface="Arno Pro" panose="02020502040506020403" pitchFamily="18" charset="0"/>
            </a:endParaRPr>
          </a:p>
        </p:txBody>
      </p:sp>
      <p:grpSp>
        <p:nvGrpSpPr>
          <p:cNvPr id="28" name="Group 1993">
            <a:extLst>
              <a:ext uri="{FF2B5EF4-FFF2-40B4-BE49-F238E27FC236}">
                <a16:creationId xmlns:a16="http://schemas.microsoft.com/office/drawing/2014/main" id="{6ACAC6DB-7533-63D8-B0F1-4052F431B358}"/>
              </a:ext>
            </a:extLst>
          </p:cNvPr>
          <p:cNvGrpSpPr/>
          <p:nvPr/>
        </p:nvGrpSpPr>
        <p:grpSpPr>
          <a:xfrm flipH="1">
            <a:off x="9353532" y="4146268"/>
            <a:ext cx="2128539" cy="2092949"/>
            <a:chOff x="435640" y="1308732"/>
            <a:chExt cx="3103646" cy="3339968"/>
          </a:xfrm>
        </p:grpSpPr>
        <p:grpSp>
          <p:nvGrpSpPr>
            <p:cNvPr id="29" name="Group 1994">
              <a:extLst>
                <a:ext uri="{FF2B5EF4-FFF2-40B4-BE49-F238E27FC236}">
                  <a16:creationId xmlns:a16="http://schemas.microsoft.com/office/drawing/2014/main" id="{7642F6F3-0B83-9A13-831A-51E2EC55888A}"/>
                </a:ext>
              </a:extLst>
            </p:cNvPr>
            <p:cNvGrpSpPr/>
            <p:nvPr/>
          </p:nvGrpSpPr>
          <p:grpSpPr>
            <a:xfrm rot="3660000">
              <a:off x="1915710" y="1176300"/>
              <a:ext cx="197023" cy="1802702"/>
              <a:chOff x="1115616" y="2490394"/>
              <a:chExt cx="197023" cy="1802702"/>
            </a:xfrm>
          </p:grpSpPr>
          <p:sp>
            <p:nvSpPr>
              <p:cNvPr id="44" name="Rectangle 2003">
                <a:extLst>
                  <a:ext uri="{FF2B5EF4-FFF2-40B4-BE49-F238E27FC236}">
                    <a16:creationId xmlns:a16="http://schemas.microsoft.com/office/drawing/2014/main" id="{3895A5FE-1B21-0308-D9B3-750FEA201B87}"/>
                  </a:ext>
                </a:extLst>
              </p:cNvPr>
              <p:cNvSpPr/>
              <p:nvPr/>
            </p:nvSpPr>
            <p:spPr>
              <a:xfrm>
                <a:off x="1115616" y="2492896"/>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ectangle 2004">
                <a:extLst>
                  <a:ext uri="{FF2B5EF4-FFF2-40B4-BE49-F238E27FC236}">
                    <a16:creationId xmlns:a16="http://schemas.microsoft.com/office/drawing/2014/main" id="{BD1EC333-43D6-54A0-1FE7-F996757480C6}"/>
                  </a:ext>
                </a:extLst>
              </p:cNvPr>
              <p:cNvSpPr/>
              <p:nvPr/>
            </p:nvSpPr>
            <p:spPr>
              <a:xfrm>
                <a:off x="1240631" y="2490394"/>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0" name="Group 1995">
              <a:extLst>
                <a:ext uri="{FF2B5EF4-FFF2-40B4-BE49-F238E27FC236}">
                  <a16:creationId xmlns:a16="http://schemas.microsoft.com/office/drawing/2014/main" id="{EEDA51C3-D977-DC63-B711-54095515BF5E}"/>
                </a:ext>
              </a:extLst>
            </p:cNvPr>
            <p:cNvGrpSpPr/>
            <p:nvPr/>
          </p:nvGrpSpPr>
          <p:grpSpPr>
            <a:xfrm>
              <a:off x="1142119" y="2490394"/>
              <a:ext cx="197023" cy="1802702"/>
              <a:chOff x="1115616" y="2490394"/>
              <a:chExt cx="197023" cy="1802702"/>
            </a:xfrm>
          </p:grpSpPr>
          <p:sp>
            <p:nvSpPr>
              <p:cNvPr id="42" name="Rectangle 2001">
                <a:extLst>
                  <a:ext uri="{FF2B5EF4-FFF2-40B4-BE49-F238E27FC236}">
                    <a16:creationId xmlns:a16="http://schemas.microsoft.com/office/drawing/2014/main" id="{4D205029-5502-9F2B-F9A3-A8ADCF876A74}"/>
                  </a:ext>
                </a:extLst>
              </p:cNvPr>
              <p:cNvSpPr/>
              <p:nvPr/>
            </p:nvSpPr>
            <p:spPr>
              <a:xfrm>
                <a:off x="1115616" y="2492896"/>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Rectangle 2002">
                <a:extLst>
                  <a:ext uri="{FF2B5EF4-FFF2-40B4-BE49-F238E27FC236}">
                    <a16:creationId xmlns:a16="http://schemas.microsoft.com/office/drawing/2014/main" id="{E2810802-56B5-710F-B590-ABCF2FD9EF67}"/>
                  </a:ext>
                </a:extLst>
              </p:cNvPr>
              <p:cNvSpPr/>
              <p:nvPr/>
            </p:nvSpPr>
            <p:spPr>
              <a:xfrm>
                <a:off x="1240631" y="2490394"/>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3" name="Group 1996">
              <a:extLst>
                <a:ext uri="{FF2B5EF4-FFF2-40B4-BE49-F238E27FC236}">
                  <a16:creationId xmlns:a16="http://schemas.microsoft.com/office/drawing/2014/main" id="{0F30E1E4-48E2-B715-54CB-E21506AA6D55}"/>
                </a:ext>
              </a:extLst>
            </p:cNvPr>
            <p:cNvGrpSpPr/>
            <p:nvPr/>
          </p:nvGrpSpPr>
          <p:grpSpPr>
            <a:xfrm>
              <a:off x="1004052" y="2253815"/>
              <a:ext cx="473157" cy="473157"/>
              <a:chOff x="3275856" y="4077072"/>
              <a:chExt cx="504056" cy="504056"/>
            </a:xfrm>
          </p:grpSpPr>
          <p:sp>
            <p:nvSpPr>
              <p:cNvPr id="38" name="Oval 1999">
                <a:extLst>
                  <a:ext uri="{FF2B5EF4-FFF2-40B4-BE49-F238E27FC236}">
                    <a16:creationId xmlns:a16="http://schemas.microsoft.com/office/drawing/2014/main" id="{D6DB83FF-9B45-B9EF-17F7-2B5E3468084D}"/>
                  </a:ext>
                </a:extLst>
              </p:cNvPr>
              <p:cNvSpPr/>
              <p:nvPr/>
            </p:nvSpPr>
            <p:spPr>
              <a:xfrm>
                <a:off x="3275856" y="4077072"/>
                <a:ext cx="504056" cy="5040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2000">
                <a:extLst>
                  <a:ext uri="{FF2B5EF4-FFF2-40B4-BE49-F238E27FC236}">
                    <a16:creationId xmlns:a16="http://schemas.microsoft.com/office/drawing/2014/main" id="{DBDF2ECD-38B2-1B44-47B3-1DC680F66891}"/>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6" name="Oval 12">
              <a:extLst>
                <a:ext uri="{FF2B5EF4-FFF2-40B4-BE49-F238E27FC236}">
                  <a16:creationId xmlns:a16="http://schemas.microsoft.com/office/drawing/2014/main" id="{724CA5F9-EB81-A7F6-0DC9-C7964CB9EC65}"/>
                </a:ext>
              </a:extLst>
            </p:cNvPr>
            <p:cNvSpPr/>
            <p:nvPr/>
          </p:nvSpPr>
          <p:spPr>
            <a:xfrm>
              <a:off x="435640" y="4221088"/>
              <a:ext cx="1609980" cy="427612"/>
            </a:xfrm>
            <a:custGeom>
              <a:avLst/>
              <a:gdLst/>
              <a:ahLst/>
              <a:cxnLst/>
              <a:rect l="l" t="t" r="r" b="b"/>
              <a:pathLst>
                <a:path w="1534063" h="407449">
                  <a:moveTo>
                    <a:pt x="767031" y="0"/>
                  </a:moveTo>
                  <a:cubicBezTo>
                    <a:pt x="1137209" y="0"/>
                    <a:pt x="1448077" y="173138"/>
                    <a:pt x="1534063" y="407449"/>
                  </a:cubicBezTo>
                  <a:lnTo>
                    <a:pt x="0" y="407449"/>
                  </a:lnTo>
                  <a:cubicBezTo>
                    <a:pt x="85986" y="173138"/>
                    <a:pt x="396854" y="0"/>
                    <a:pt x="76703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ed Rectangle 14">
              <a:extLst>
                <a:ext uri="{FF2B5EF4-FFF2-40B4-BE49-F238E27FC236}">
                  <a16:creationId xmlns:a16="http://schemas.microsoft.com/office/drawing/2014/main" id="{F9F3FB2D-EFFF-A064-EE1F-B705053B42A3}"/>
                </a:ext>
              </a:extLst>
            </p:cNvPr>
            <p:cNvSpPr/>
            <p:nvPr/>
          </p:nvSpPr>
          <p:spPr>
            <a:xfrm rot="19800000">
              <a:off x="2606212" y="1308732"/>
              <a:ext cx="933074" cy="864136"/>
            </a:xfrm>
            <a:custGeom>
              <a:avLst/>
              <a:gdLst/>
              <a:ahLst/>
              <a:cxnLst/>
              <a:rect l="l" t="t" r="r" b="b"/>
              <a:pathLst>
                <a:path w="4593188" h="2986373">
                  <a:moveTo>
                    <a:pt x="1308312" y="0"/>
                  </a:moveTo>
                  <a:lnTo>
                    <a:pt x="3212995" y="0"/>
                  </a:lnTo>
                  <a:cubicBezTo>
                    <a:pt x="3328954" y="0"/>
                    <a:pt x="3422957" y="94003"/>
                    <a:pt x="3422957" y="209962"/>
                  </a:cubicBezTo>
                  <a:lnTo>
                    <a:pt x="3422957" y="967743"/>
                  </a:lnTo>
                  <a:lnTo>
                    <a:pt x="3424105" y="967743"/>
                  </a:lnTo>
                  <a:lnTo>
                    <a:pt x="4593188" y="2964572"/>
                  </a:lnTo>
                  <a:lnTo>
                    <a:pt x="0" y="2986373"/>
                  </a:lnTo>
                  <a:lnTo>
                    <a:pt x="1092932" y="967743"/>
                  </a:lnTo>
                  <a:lnTo>
                    <a:pt x="1098350" y="967743"/>
                  </a:lnTo>
                  <a:lnTo>
                    <a:pt x="1098350" y="209962"/>
                  </a:lnTo>
                  <a:cubicBezTo>
                    <a:pt x="1098350" y="94003"/>
                    <a:pt x="1192353" y="0"/>
                    <a:pt x="130831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6" name="Rectangle 494">
            <a:extLst>
              <a:ext uri="{FF2B5EF4-FFF2-40B4-BE49-F238E27FC236}">
                <a16:creationId xmlns:a16="http://schemas.microsoft.com/office/drawing/2014/main" id="{E4A6468D-6DC3-F459-EF4F-4248FC0EE5E6}"/>
              </a:ext>
            </a:extLst>
          </p:cNvPr>
          <p:cNvSpPr/>
          <p:nvPr/>
        </p:nvSpPr>
        <p:spPr>
          <a:xfrm>
            <a:off x="722084" y="2633644"/>
            <a:ext cx="5061199" cy="579977"/>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9" name="TextBox 48">
            <a:extLst>
              <a:ext uri="{FF2B5EF4-FFF2-40B4-BE49-F238E27FC236}">
                <a16:creationId xmlns:a16="http://schemas.microsoft.com/office/drawing/2014/main" id="{B5925FB3-A391-CF39-21FF-474BF11F8519}"/>
              </a:ext>
            </a:extLst>
          </p:cNvPr>
          <p:cNvSpPr txBox="1"/>
          <p:nvPr/>
        </p:nvSpPr>
        <p:spPr>
          <a:xfrm>
            <a:off x="769586" y="2596422"/>
            <a:ext cx="4891414" cy="584775"/>
          </a:xfrm>
          <a:prstGeom prst="rect">
            <a:avLst/>
          </a:prstGeom>
          <a:noFill/>
        </p:spPr>
        <p:txBody>
          <a:bodyPr wrap="square" rtlCol="0">
            <a:spAutoFit/>
          </a:bodyPr>
          <a:lstStyle/>
          <a:p>
            <a:pPr algn="ctr"/>
            <a:r>
              <a:rPr lang="lt-LT" sz="1600" dirty="0">
                <a:solidFill>
                  <a:schemeClr val="bg1"/>
                </a:solidFill>
                <a:latin typeface="Verdana" panose="020B0604030504040204" pitchFamily="34" charset="0"/>
                <a:ea typeface="Verdana" panose="020B0604030504040204" pitchFamily="34" charset="0"/>
              </a:rPr>
              <a:t>Paramą gavusios įmonės, iš kurių: labai mažos, mažosios, vidutinės ir didelės įmonės</a:t>
            </a:r>
            <a:endParaRPr lang="en-GB" sz="1600" dirty="0">
              <a:solidFill>
                <a:schemeClr val="bg1"/>
              </a:solidFill>
              <a:latin typeface="Verdana" panose="020B0604030504040204" pitchFamily="34" charset="0"/>
              <a:ea typeface="Verdana" panose="020B0604030504040204" pitchFamily="34" charset="0"/>
            </a:endParaRPr>
          </a:p>
        </p:txBody>
      </p:sp>
      <p:sp>
        <p:nvSpPr>
          <p:cNvPr id="73" name="TextBox 72">
            <a:extLst>
              <a:ext uri="{FF2B5EF4-FFF2-40B4-BE49-F238E27FC236}">
                <a16:creationId xmlns:a16="http://schemas.microsoft.com/office/drawing/2014/main" id="{4A5B5418-430C-C3D2-3CBC-94AD6C9B33B8}"/>
              </a:ext>
            </a:extLst>
          </p:cNvPr>
          <p:cNvSpPr txBox="1"/>
          <p:nvPr/>
        </p:nvSpPr>
        <p:spPr>
          <a:xfrm>
            <a:off x="1240190" y="1717968"/>
            <a:ext cx="2513830" cy="369332"/>
          </a:xfrm>
          <a:prstGeom prst="rect">
            <a:avLst/>
          </a:prstGeom>
          <a:noFill/>
        </p:spPr>
        <p:txBody>
          <a:bodyPr wrap="none" rtlCol="0">
            <a:spAutoFit/>
          </a:bodyPr>
          <a:lstStyle/>
          <a:p>
            <a:r>
              <a:rPr lang="lt-LT" b="1" dirty="0">
                <a:solidFill>
                  <a:srgbClr val="302957"/>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Produkto rodikliai</a:t>
            </a:r>
          </a:p>
        </p:txBody>
      </p:sp>
      <p:sp>
        <p:nvSpPr>
          <p:cNvPr id="74" name="Rectangle 494">
            <a:extLst>
              <a:ext uri="{FF2B5EF4-FFF2-40B4-BE49-F238E27FC236}">
                <a16:creationId xmlns:a16="http://schemas.microsoft.com/office/drawing/2014/main" id="{356923BA-0879-BA2A-87FF-E4CC98E67435}"/>
              </a:ext>
            </a:extLst>
          </p:cNvPr>
          <p:cNvSpPr/>
          <p:nvPr/>
        </p:nvSpPr>
        <p:spPr>
          <a:xfrm>
            <a:off x="722083" y="3785375"/>
            <a:ext cx="5061199" cy="579977"/>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t-LT" altLang="ko-KR" sz="1600" dirty="0">
                <a:solidFill>
                  <a:schemeClr val="bg1"/>
                </a:solidFill>
                <a:latin typeface="Verdana" panose="020B0604030504040204" pitchFamily="34" charset="0"/>
                <a:ea typeface="Verdana" panose="020B0604030504040204" pitchFamily="34" charset="0"/>
              </a:rPr>
              <a:t>Paramą dotacijomis gavusios įmonės</a:t>
            </a:r>
            <a:endParaRPr lang="ko-KR" altLang="en-US" sz="1600" dirty="0">
              <a:solidFill>
                <a:schemeClr val="bg1"/>
              </a:solidFill>
              <a:latin typeface="Verdana" panose="020B0604030504040204" pitchFamily="34" charset="0"/>
            </a:endParaRPr>
          </a:p>
        </p:txBody>
      </p:sp>
      <p:sp>
        <p:nvSpPr>
          <p:cNvPr id="87" name="Arrow27" descr="{&quot;Key&quot;:&quot;POWER_USER_SHAPE_ICON&quot;,&quot;Value&quot;:&quot;POWER_USER_SHAPE_ICON_STYLE_1&quot;}">
            <a:extLst>
              <a:ext uri="{FF2B5EF4-FFF2-40B4-BE49-F238E27FC236}">
                <a16:creationId xmlns:a16="http://schemas.microsoft.com/office/drawing/2014/main" id="{23F1F2CD-B5BA-5C6F-FA26-D22338E9DB41}"/>
              </a:ext>
            </a:extLst>
          </p:cNvPr>
          <p:cNvSpPr>
            <a:spLocks noChangeAspect="1"/>
          </p:cNvSpPr>
          <p:nvPr/>
        </p:nvSpPr>
        <p:spPr>
          <a:xfrm rot="2700000">
            <a:off x="6191522" y="2709179"/>
            <a:ext cx="543815" cy="542925"/>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noFill/>
          <a:ln w="19050">
            <a:solidFill>
              <a:srgbClr val="30275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494">
            <a:extLst>
              <a:ext uri="{FF2B5EF4-FFF2-40B4-BE49-F238E27FC236}">
                <a16:creationId xmlns:a16="http://schemas.microsoft.com/office/drawing/2014/main" id="{14417455-FE99-7C75-DD30-2F10276FC39B}"/>
              </a:ext>
            </a:extLst>
          </p:cNvPr>
          <p:cNvSpPr/>
          <p:nvPr/>
        </p:nvSpPr>
        <p:spPr>
          <a:xfrm>
            <a:off x="7021291" y="2413004"/>
            <a:ext cx="4881295" cy="11352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400" b="1" dirty="0">
                <a:solidFill>
                  <a:srgbClr val="05194C"/>
                </a:solidFill>
                <a:latin typeface="Verdana" panose="020B0604030504040204" pitchFamily="34" charset="0"/>
                <a:ea typeface="Verdana" panose="020B0604030504040204" pitchFamily="34" charset="0"/>
              </a:rPr>
              <a:t>Privaloma pasirinkti ir vieną iš </a:t>
            </a:r>
            <a:r>
              <a:rPr lang="lt-LT" altLang="ko-KR" sz="1400" b="1" dirty="0" err="1">
                <a:solidFill>
                  <a:srgbClr val="05194C"/>
                </a:solidFill>
                <a:latin typeface="Verdana" panose="020B0604030504040204" pitchFamily="34" charset="0"/>
                <a:ea typeface="Verdana" panose="020B0604030504040204" pitchFamily="34" charset="0"/>
              </a:rPr>
              <a:t>subrodiklių</a:t>
            </a:r>
            <a:r>
              <a:rPr lang="lt-LT" altLang="ko-KR" sz="1400" b="1" dirty="0">
                <a:solidFill>
                  <a:srgbClr val="05194C"/>
                </a:solidFill>
                <a:latin typeface="Verdana" panose="020B0604030504040204" pitchFamily="34" charset="0"/>
                <a:ea typeface="Verdana" panose="020B0604030504040204" pitchFamily="34" charset="0"/>
              </a:rPr>
              <a:t>:</a:t>
            </a:r>
          </a:p>
          <a:p>
            <a:pPr marL="285750" indent="-285750">
              <a:buFontTx/>
              <a:buChar char="-"/>
            </a:pPr>
            <a:r>
              <a:rPr lang="lt-LT" sz="1400" dirty="0">
                <a:solidFill>
                  <a:srgbClr val="05194C"/>
                </a:solidFill>
                <a:effectLst/>
                <a:latin typeface="Verdana" panose="020B0604030504040204" pitchFamily="34" charset="0"/>
                <a:ea typeface="Verdana" panose="020B0604030504040204" pitchFamily="34" charset="0"/>
              </a:rPr>
              <a:t>Paramą gavusios įmonės, iš kurių: labai mažos;</a:t>
            </a:r>
          </a:p>
          <a:p>
            <a:pPr marL="285750" indent="-285750">
              <a:buFontTx/>
              <a:buChar char="-"/>
            </a:pPr>
            <a:r>
              <a:rPr lang="lt-LT" sz="1400" dirty="0">
                <a:solidFill>
                  <a:srgbClr val="05194C"/>
                </a:solidFill>
                <a:effectLst/>
                <a:latin typeface="Verdana" panose="020B0604030504040204" pitchFamily="34" charset="0"/>
                <a:ea typeface="Verdana" panose="020B0604030504040204" pitchFamily="34" charset="0"/>
              </a:rPr>
              <a:t>Paramą gavusios įmonės, iš kurių: mažosios</a:t>
            </a:r>
            <a:r>
              <a:rPr lang="lt-LT" sz="1400" dirty="0">
                <a:solidFill>
                  <a:srgbClr val="05194C"/>
                </a:solidFill>
                <a:latin typeface="Verdana" panose="020B0604030504040204" pitchFamily="34" charset="0"/>
                <a:ea typeface="Verdana" panose="020B0604030504040204" pitchFamily="34" charset="0"/>
              </a:rPr>
              <a:t>;</a:t>
            </a:r>
          </a:p>
          <a:p>
            <a:pPr marL="285750" indent="-285750">
              <a:buFontTx/>
              <a:buChar char="-"/>
            </a:pPr>
            <a:r>
              <a:rPr lang="lt-LT" sz="1400" dirty="0">
                <a:solidFill>
                  <a:srgbClr val="05194C"/>
                </a:solidFill>
                <a:effectLst/>
                <a:latin typeface="Verdana" panose="020B0604030504040204" pitchFamily="34" charset="0"/>
                <a:ea typeface="Verdana" panose="020B0604030504040204" pitchFamily="34" charset="0"/>
              </a:rPr>
              <a:t>Paramą gavusios įmonės, iš kurių: vidutinės.</a:t>
            </a:r>
            <a:endParaRPr lang="lt-LT" sz="1400" i="1" dirty="0">
              <a:solidFill>
                <a:srgbClr val="05194C"/>
              </a:solidFill>
              <a:effectLst/>
              <a:latin typeface="Verdana" panose="020B0604030504040204" pitchFamily="34" charset="0"/>
              <a:ea typeface="Verdana" panose="020B0604030504040204" pitchFamily="34" charset="0"/>
            </a:endParaRPr>
          </a:p>
        </p:txBody>
      </p:sp>
      <p:sp>
        <p:nvSpPr>
          <p:cNvPr id="2" name="Pavadinimas 1">
            <a:extLst>
              <a:ext uri="{FF2B5EF4-FFF2-40B4-BE49-F238E27FC236}">
                <a16:creationId xmlns:a16="http://schemas.microsoft.com/office/drawing/2014/main" id="{D5F6BEF1-C556-CAD7-8535-62165F7056AA}"/>
              </a:ext>
            </a:extLst>
          </p:cNvPr>
          <p:cNvSpPr txBox="1">
            <a:spLocks/>
          </p:cNvSpPr>
          <p:nvPr/>
        </p:nvSpPr>
        <p:spPr>
          <a:xfrm>
            <a:off x="844109" y="145610"/>
            <a:ext cx="6712192"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dirty="0">
                <a:solidFill>
                  <a:srgbClr val="302957"/>
                </a:solidFill>
              </a:rPr>
              <a:t>STEBĖSENOS RODIKLIAI</a:t>
            </a:r>
            <a:r>
              <a:rPr lang="en-US" sz="3200" dirty="0">
                <a:solidFill>
                  <a:srgbClr val="302957"/>
                </a:solidFill>
              </a:rPr>
              <a:t> I</a:t>
            </a:r>
            <a:endParaRPr lang="lt-LT" sz="3200" dirty="0">
              <a:solidFill>
                <a:srgbClr val="302957"/>
              </a:solidFill>
            </a:endParaRPr>
          </a:p>
        </p:txBody>
      </p:sp>
    </p:spTree>
    <p:extLst>
      <p:ext uri="{BB962C8B-B14F-4D97-AF65-F5344CB8AC3E}">
        <p14:creationId xmlns:p14="http://schemas.microsoft.com/office/powerpoint/2010/main" val="98503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DA67A2-0F8F-1C49-9CA5-98F89C7A3604}"/>
              </a:ext>
            </a:extLst>
          </p:cNvPr>
          <p:cNvSpPr>
            <a:spLocks noGrp="1"/>
          </p:cNvSpPr>
          <p:nvPr>
            <p:ph type="title"/>
          </p:nvPr>
        </p:nvSpPr>
        <p:spPr>
          <a:xfrm>
            <a:off x="1025072" y="99547"/>
            <a:ext cx="4184189" cy="1075895"/>
          </a:xfrm>
        </p:spPr>
        <p:txBody>
          <a:bodyPr>
            <a:normAutofit/>
          </a:bodyPr>
          <a:lstStyle/>
          <a:p>
            <a:r>
              <a:rPr lang="lt-LT" sz="3200" b="1" noProof="0" dirty="0">
                <a:effectLst>
                  <a:outerShdw blurRad="38100" dist="38100" dir="2700000" algn="tl">
                    <a:srgbClr val="000000">
                      <a:alpha val="43137"/>
                    </a:srgbClr>
                  </a:outerShdw>
                </a:effectLst>
              </a:rPr>
              <a:t>Turinys</a:t>
            </a:r>
          </a:p>
        </p:txBody>
      </p:sp>
      <p:sp>
        <p:nvSpPr>
          <p:cNvPr id="4" name="Teksto vietos rezervavimo ženklas 3">
            <a:extLst>
              <a:ext uri="{FF2B5EF4-FFF2-40B4-BE49-F238E27FC236}">
                <a16:creationId xmlns:a16="http://schemas.microsoft.com/office/drawing/2014/main" id="{6F0573B7-61AB-EE1B-69FD-F0CBE4EADBCA}"/>
              </a:ext>
            </a:extLst>
          </p:cNvPr>
          <p:cNvSpPr>
            <a:spLocks noGrp="1"/>
          </p:cNvSpPr>
          <p:nvPr>
            <p:ph type="body" sz="half" idx="10"/>
          </p:nvPr>
        </p:nvSpPr>
        <p:spPr>
          <a:xfrm>
            <a:off x="555069" y="1274403"/>
            <a:ext cx="5124194" cy="4382827"/>
          </a:xfrm>
        </p:spPr>
        <p:txBody>
          <a:bodyPr vert="horz" lIns="91440" tIns="45720" rIns="91440" bIns="45720" rtlCol="0" anchor="t">
            <a:normAutofit fontScale="92500" lnSpcReduction="10000"/>
          </a:bodyPr>
          <a:lstStyle/>
          <a:p>
            <a:pPr marL="342900" indent="-342900">
              <a:buClr>
                <a:srgbClr val="EDE731"/>
              </a:buClr>
              <a:buSzPct val="120000"/>
              <a:buFont typeface="Wingdings" panose="05000000000000000000" pitchFamily="2" charset="2"/>
              <a:buChar char="§"/>
            </a:pPr>
            <a:endParaRPr lang="lt-LT" sz="2000" noProof="0" dirty="0"/>
          </a:p>
          <a:p>
            <a:pPr marL="342900" indent="-342900">
              <a:buClr>
                <a:srgbClr val="EDE731"/>
              </a:buClr>
              <a:buSzPct val="120000"/>
              <a:buFont typeface="Wingdings" panose="05000000000000000000" pitchFamily="2" charset="2"/>
              <a:buChar char="§"/>
            </a:pPr>
            <a:r>
              <a:rPr lang="lt-LT" sz="2000" noProof="0" dirty="0"/>
              <a:t>Remiamos veiklos</a:t>
            </a:r>
          </a:p>
          <a:p>
            <a:pPr marL="342900" indent="-342900">
              <a:buClr>
                <a:srgbClr val="EDE731"/>
              </a:buClr>
              <a:buSzPct val="120000"/>
              <a:buFont typeface="Wingdings" panose="05000000000000000000" pitchFamily="2" charset="2"/>
              <a:buChar char="§"/>
            </a:pPr>
            <a:r>
              <a:rPr lang="lt-LT" sz="2000" dirty="0">
                <a:latin typeface="Verdana"/>
                <a:ea typeface="Verdana"/>
              </a:rPr>
              <a:t>Finansavimas</a:t>
            </a:r>
            <a:endParaRPr lang="lt-LT" sz="2000" dirty="0"/>
          </a:p>
          <a:p>
            <a:pPr marL="342900" indent="-342900">
              <a:buClr>
                <a:srgbClr val="EDE731"/>
              </a:buClr>
              <a:buSzPct val="120000"/>
              <a:buFont typeface="Wingdings" panose="05000000000000000000" pitchFamily="2" charset="2"/>
              <a:buChar char="§"/>
            </a:pPr>
            <a:r>
              <a:rPr lang="lt-LT" sz="2000" noProof="0" dirty="0"/>
              <a:t>Tinkami pareiškėjai</a:t>
            </a:r>
          </a:p>
          <a:p>
            <a:pPr marL="342900" indent="-342900">
              <a:buClr>
                <a:srgbClr val="EDE731"/>
              </a:buClr>
              <a:buSzPct val="120000"/>
              <a:buFont typeface="Wingdings" panose="05000000000000000000" pitchFamily="2" charset="2"/>
              <a:buChar char="§"/>
            </a:pPr>
            <a:r>
              <a:rPr lang="lt-LT" sz="2000" noProof="0" dirty="0"/>
              <a:t>Projektų atrankos kriterijai</a:t>
            </a:r>
          </a:p>
          <a:p>
            <a:pPr marL="342900" indent="-342900">
              <a:buClr>
                <a:srgbClr val="EDE731"/>
              </a:buClr>
              <a:buSzPct val="120000"/>
              <a:buFont typeface="Wingdings" panose="05000000000000000000" pitchFamily="2" charset="2"/>
              <a:buChar char="§"/>
            </a:pPr>
            <a:r>
              <a:rPr lang="lt-LT" sz="2000" noProof="0" dirty="0"/>
              <a:t>Tinkamos finansuoti išlaidos</a:t>
            </a:r>
          </a:p>
          <a:p>
            <a:pPr marL="342900" indent="-342900">
              <a:buClr>
                <a:srgbClr val="EDE731"/>
              </a:buClr>
              <a:buSzPct val="120000"/>
              <a:buFont typeface="Wingdings" panose="05000000000000000000" pitchFamily="2" charset="2"/>
              <a:buChar char="§"/>
            </a:pPr>
            <a:r>
              <a:rPr lang="lt-LT" sz="2000" noProof="0" dirty="0"/>
              <a:t>Stebėsenos rodikliai</a:t>
            </a:r>
            <a:endParaRPr lang="en-US" sz="2000" noProof="0" dirty="0"/>
          </a:p>
          <a:p>
            <a:pPr marL="342900" indent="-342900">
              <a:buClr>
                <a:srgbClr val="EDE731"/>
              </a:buClr>
              <a:buSzPct val="120000"/>
              <a:buFont typeface="Wingdings" panose="05000000000000000000" pitchFamily="2" charset="2"/>
              <a:buChar char="§"/>
            </a:pPr>
            <a:r>
              <a:rPr lang="en-US" sz="2000" noProof="0" dirty="0" err="1"/>
              <a:t>Teikiami</a:t>
            </a:r>
            <a:r>
              <a:rPr lang="en-US" sz="2000" noProof="0" dirty="0"/>
              <a:t> dokumentai</a:t>
            </a:r>
            <a:endParaRPr lang="lt-LT" sz="2000" noProof="0" dirty="0"/>
          </a:p>
          <a:p>
            <a:pPr marL="342900" indent="-342900">
              <a:buClr>
                <a:srgbClr val="EDE731"/>
              </a:buClr>
              <a:buSzPct val="120000"/>
              <a:buFont typeface="Wingdings" panose="05000000000000000000" pitchFamily="2" charset="2"/>
              <a:buChar char="§"/>
            </a:pPr>
            <a:r>
              <a:rPr lang="en-US" sz="2000" noProof="0" dirty="0" err="1"/>
              <a:t>Terminai</a:t>
            </a:r>
            <a:endParaRPr lang="en-US" sz="2000" noProof="0" dirty="0"/>
          </a:p>
          <a:p>
            <a:pPr>
              <a:buClr>
                <a:srgbClr val="EDE731"/>
              </a:buClr>
              <a:buSzPct val="120000"/>
            </a:pPr>
            <a:endParaRPr lang="lt-LT" noProof="0" dirty="0"/>
          </a:p>
        </p:txBody>
      </p:sp>
      <p:pic>
        <p:nvPicPr>
          <p:cNvPr id="5" name="Grafinis elementas 4" descr="Clipboard Checked outline">
            <a:extLst>
              <a:ext uri="{FF2B5EF4-FFF2-40B4-BE49-F238E27FC236}">
                <a16:creationId xmlns:a16="http://schemas.microsoft.com/office/drawing/2014/main" id="{99B0E4F2-608E-E660-DA54-BA790CDCC8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4947" y="2556881"/>
            <a:ext cx="3367355" cy="3367355"/>
          </a:xfrm>
          <a:prstGeom prst="rect">
            <a:avLst/>
          </a:prstGeom>
        </p:spPr>
      </p:pic>
      <p:sp>
        <p:nvSpPr>
          <p:cNvPr id="6" name="TextBox 5">
            <a:extLst>
              <a:ext uri="{FF2B5EF4-FFF2-40B4-BE49-F238E27FC236}">
                <a16:creationId xmlns:a16="http://schemas.microsoft.com/office/drawing/2014/main" id="{88B0ACD9-C55A-B0EE-0073-800DF2541E6B}"/>
              </a:ext>
            </a:extLst>
          </p:cNvPr>
          <p:cNvSpPr txBox="1"/>
          <p:nvPr/>
        </p:nvSpPr>
        <p:spPr>
          <a:xfrm>
            <a:off x="1903082" y="3216625"/>
            <a:ext cx="6094140" cy="369332"/>
          </a:xfrm>
          <a:prstGeom prst="rect">
            <a:avLst/>
          </a:prstGeom>
          <a:noFill/>
        </p:spPr>
        <p:txBody>
          <a:bodyPr wrap="square">
            <a:spAutoFit/>
          </a:bodyPr>
          <a:lstStyle/>
          <a:p>
            <a:r>
              <a:rPr lang="lt-LT" noProof="0" dirty="0"/>
              <a:t> </a:t>
            </a:r>
          </a:p>
        </p:txBody>
      </p:sp>
    </p:spTree>
    <p:extLst>
      <p:ext uri="{BB962C8B-B14F-4D97-AF65-F5344CB8AC3E}">
        <p14:creationId xmlns:p14="http://schemas.microsoft.com/office/powerpoint/2010/main" val="402197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CBDB0-A839-B864-63F4-1721C67E8E21}"/>
            </a:ext>
          </a:extLst>
        </p:cNvPr>
        <p:cNvGrpSpPr/>
        <p:nvPr/>
      </p:nvGrpSpPr>
      <p:grpSpPr>
        <a:xfrm>
          <a:off x="0" y="0"/>
          <a:ext cx="0" cy="0"/>
          <a:chOff x="0" y="0"/>
          <a:chExt cx="0" cy="0"/>
        </a:xfrm>
      </p:grpSpPr>
      <p:sp>
        <p:nvSpPr>
          <p:cNvPr id="17" name="Pavadinimas 1">
            <a:extLst>
              <a:ext uri="{FF2B5EF4-FFF2-40B4-BE49-F238E27FC236}">
                <a16:creationId xmlns:a16="http://schemas.microsoft.com/office/drawing/2014/main" id="{E2D524E9-61EC-4BCE-3BD5-44661D87C155}"/>
              </a:ext>
            </a:extLst>
          </p:cNvPr>
          <p:cNvSpPr txBox="1">
            <a:spLocks/>
          </p:cNvSpPr>
          <p:nvPr/>
        </p:nvSpPr>
        <p:spPr>
          <a:xfrm>
            <a:off x="9611" y="98055"/>
            <a:ext cx="7011680" cy="95395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endParaRPr lang="lt-LT" sz="3200">
              <a:solidFill>
                <a:srgbClr val="164194"/>
              </a:solidFill>
              <a:latin typeface="Arno Pro" panose="02020502040506020403" pitchFamily="18" charset="0"/>
            </a:endParaRPr>
          </a:p>
        </p:txBody>
      </p:sp>
      <p:grpSp>
        <p:nvGrpSpPr>
          <p:cNvPr id="28" name="Group 1993">
            <a:extLst>
              <a:ext uri="{FF2B5EF4-FFF2-40B4-BE49-F238E27FC236}">
                <a16:creationId xmlns:a16="http://schemas.microsoft.com/office/drawing/2014/main" id="{7BA5EC71-C4F8-1EDB-D1B2-8A29FB998493}"/>
              </a:ext>
            </a:extLst>
          </p:cNvPr>
          <p:cNvGrpSpPr/>
          <p:nvPr/>
        </p:nvGrpSpPr>
        <p:grpSpPr>
          <a:xfrm flipH="1">
            <a:off x="524149" y="4255941"/>
            <a:ext cx="2128539" cy="2092949"/>
            <a:chOff x="435640" y="1308732"/>
            <a:chExt cx="3103646" cy="3339968"/>
          </a:xfrm>
        </p:grpSpPr>
        <p:grpSp>
          <p:nvGrpSpPr>
            <p:cNvPr id="29" name="Group 1994">
              <a:extLst>
                <a:ext uri="{FF2B5EF4-FFF2-40B4-BE49-F238E27FC236}">
                  <a16:creationId xmlns:a16="http://schemas.microsoft.com/office/drawing/2014/main" id="{6AD1E91D-E7F7-ED90-7060-8408C4F151EC}"/>
                </a:ext>
              </a:extLst>
            </p:cNvPr>
            <p:cNvGrpSpPr/>
            <p:nvPr/>
          </p:nvGrpSpPr>
          <p:grpSpPr>
            <a:xfrm rot="3660000">
              <a:off x="1915710" y="1176300"/>
              <a:ext cx="197023" cy="1802702"/>
              <a:chOff x="1115616" y="2490394"/>
              <a:chExt cx="197023" cy="1802702"/>
            </a:xfrm>
          </p:grpSpPr>
          <p:sp>
            <p:nvSpPr>
              <p:cNvPr id="44" name="Rectangle 2003">
                <a:extLst>
                  <a:ext uri="{FF2B5EF4-FFF2-40B4-BE49-F238E27FC236}">
                    <a16:creationId xmlns:a16="http://schemas.microsoft.com/office/drawing/2014/main" id="{CAC7D7BF-F5DC-D7AE-B79A-D6670BC9BD7B}"/>
                  </a:ext>
                </a:extLst>
              </p:cNvPr>
              <p:cNvSpPr/>
              <p:nvPr/>
            </p:nvSpPr>
            <p:spPr>
              <a:xfrm>
                <a:off x="1115616" y="2492896"/>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ectangle 2004">
                <a:extLst>
                  <a:ext uri="{FF2B5EF4-FFF2-40B4-BE49-F238E27FC236}">
                    <a16:creationId xmlns:a16="http://schemas.microsoft.com/office/drawing/2014/main" id="{930D0307-D416-9A7C-0442-493139458BBA}"/>
                  </a:ext>
                </a:extLst>
              </p:cNvPr>
              <p:cNvSpPr/>
              <p:nvPr/>
            </p:nvSpPr>
            <p:spPr>
              <a:xfrm>
                <a:off x="1240631" y="2490394"/>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0" name="Group 1995">
              <a:extLst>
                <a:ext uri="{FF2B5EF4-FFF2-40B4-BE49-F238E27FC236}">
                  <a16:creationId xmlns:a16="http://schemas.microsoft.com/office/drawing/2014/main" id="{D59A387F-19E0-53F1-B267-0B98E91E4745}"/>
                </a:ext>
              </a:extLst>
            </p:cNvPr>
            <p:cNvGrpSpPr/>
            <p:nvPr/>
          </p:nvGrpSpPr>
          <p:grpSpPr>
            <a:xfrm>
              <a:off x="1142119" y="2490394"/>
              <a:ext cx="197023" cy="1802702"/>
              <a:chOff x="1115616" y="2490394"/>
              <a:chExt cx="197023" cy="1802702"/>
            </a:xfrm>
          </p:grpSpPr>
          <p:sp>
            <p:nvSpPr>
              <p:cNvPr id="42" name="Rectangle 2001">
                <a:extLst>
                  <a:ext uri="{FF2B5EF4-FFF2-40B4-BE49-F238E27FC236}">
                    <a16:creationId xmlns:a16="http://schemas.microsoft.com/office/drawing/2014/main" id="{43D4E6F2-6B8D-0464-6ABB-2CD3BC86352C}"/>
                  </a:ext>
                </a:extLst>
              </p:cNvPr>
              <p:cNvSpPr/>
              <p:nvPr/>
            </p:nvSpPr>
            <p:spPr>
              <a:xfrm>
                <a:off x="1115616" y="2492896"/>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Rectangle 2002">
                <a:extLst>
                  <a:ext uri="{FF2B5EF4-FFF2-40B4-BE49-F238E27FC236}">
                    <a16:creationId xmlns:a16="http://schemas.microsoft.com/office/drawing/2014/main" id="{FD381900-8ED4-2121-F185-AE719AC3C49E}"/>
                  </a:ext>
                </a:extLst>
              </p:cNvPr>
              <p:cNvSpPr/>
              <p:nvPr/>
            </p:nvSpPr>
            <p:spPr>
              <a:xfrm>
                <a:off x="1240631" y="2490394"/>
                <a:ext cx="72008" cy="18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33" name="Group 1996">
              <a:extLst>
                <a:ext uri="{FF2B5EF4-FFF2-40B4-BE49-F238E27FC236}">
                  <a16:creationId xmlns:a16="http://schemas.microsoft.com/office/drawing/2014/main" id="{8BB5B42B-5314-39CF-D0AF-406E9F5FEE41}"/>
                </a:ext>
              </a:extLst>
            </p:cNvPr>
            <p:cNvGrpSpPr/>
            <p:nvPr/>
          </p:nvGrpSpPr>
          <p:grpSpPr>
            <a:xfrm>
              <a:off x="1004052" y="2253815"/>
              <a:ext cx="473157" cy="473157"/>
              <a:chOff x="3275856" y="4077072"/>
              <a:chExt cx="504056" cy="504056"/>
            </a:xfrm>
          </p:grpSpPr>
          <p:sp>
            <p:nvSpPr>
              <p:cNvPr id="38" name="Oval 1999">
                <a:extLst>
                  <a:ext uri="{FF2B5EF4-FFF2-40B4-BE49-F238E27FC236}">
                    <a16:creationId xmlns:a16="http://schemas.microsoft.com/office/drawing/2014/main" id="{65E96073-61E0-73C7-C16D-43D3F3A4622D}"/>
                  </a:ext>
                </a:extLst>
              </p:cNvPr>
              <p:cNvSpPr/>
              <p:nvPr/>
            </p:nvSpPr>
            <p:spPr>
              <a:xfrm>
                <a:off x="3275856" y="4077072"/>
                <a:ext cx="504056" cy="50405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2000">
                <a:extLst>
                  <a:ext uri="{FF2B5EF4-FFF2-40B4-BE49-F238E27FC236}">
                    <a16:creationId xmlns:a16="http://schemas.microsoft.com/office/drawing/2014/main" id="{3990BA9C-6AB5-3897-7AE0-3E97DCC4771F}"/>
                  </a:ext>
                </a:extLst>
              </p:cNvPr>
              <p:cNvSpPr/>
              <p:nvPr/>
            </p:nvSpPr>
            <p:spPr>
              <a:xfrm>
                <a:off x="3375484" y="4176700"/>
                <a:ext cx="304800" cy="304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6" name="Oval 12">
              <a:extLst>
                <a:ext uri="{FF2B5EF4-FFF2-40B4-BE49-F238E27FC236}">
                  <a16:creationId xmlns:a16="http://schemas.microsoft.com/office/drawing/2014/main" id="{132E3F00-69EE-8301-D4F7-18E30AEF2951}"/>
                </a:ext>
              </a:extLst>
            </p:cNvPr>
            <p:cNvSpPr/>
            <p:nvPr/>
          </p:nvSpPr>
          <p:spPr>
            <a:xfrm>
              <a:off x="435640" y="4221088"/>
              <a:ext cx="1609980" cy="427612"/>
            </a:xfrm>
            <a:custGeom>
              <a:avLst/>
              <a:gdLst/>
              <a:ahLst/>
              <a:cxnLst/>
              <a:rect l="l" t="t" r="r" b="b"/>
              <a:pathLst>
                <a:path w="1534063" h="407449">
                  <a:moveTo>
                    <a:pt x="767031" y="0"/>
                  </a:moveTo>
                  <a:cubicBezTo>
                    <a:pt x="1137209" y="0"/>
                    <a:pt x="1448077" y="173138"/>
                    <a:pt x="1534063" y="407449"/>
                  </a:cubicBezTo>
                  <a:lnTo>
                    <a:pt x="0" y="407449"/>
                  </a:lnTo>
                  <a:cubicBezTo>
                    <a:pt x="85986" y="173138"/>
                    <a:pt x="396854" y="0"/>
                    <a:pt x="76703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ed Rectangle 14">
              <a:extLst>
                <a:ext uri="{FF2B5EF4-FFF2-40B4-BE49-F238E27FC236}">
                  <a16:creationId xmlns:a16="http://schemas.microsoft.com/office/drawing/2014/main" id="{510A9A3E-5C95-8988-919B-9B8361F5B0DF}"/>
                </a:ext>
              </a:extLst>
            </p:cNvPr>
            <p:cNvSpPr/>
            <p:nvPr/>
          </p:nvSpPr>
          <p:spPr>
            <a:xfrm rot="19800000">
              <a:off x="2606212" y="1308732"/>
              <a:ext cx="933074" cy="864136"/>
            </a:xfrm>
            <a:custGeom>
              <a:avLst/>
              <a:gdLst/>
              <a:ahLst/>
              <a:cxnLst/>
              <a:rect l="l" t="t" r="r" b="b"/>
              <a:pathLst>
                <a:path w="4593188" h="2986373">
                  <a:moveTo>
                    <a:pt x="1308312" y="0"/>
                  </a:moveTo>
                  <a:lnTo>
                    <a:pt x="3212995" y="0"/>
                  </a:lnTo>
                  <a:cubicBezTo>
                    <a:pt x="3328954" y="0"/>
                    <a:pt x="3422957" y="94003"/>
                    <a:pt x="3422957" y="209962"/>
                  </a:cubicBezTo>
                  <a:lnTo>
                    <a:pt x="3422957" y="967743"/>
                  </a:lnTo>
                  <a:lnTo>
                    <a:pt x="3424105" y="967743"/>
                  </a:lnTo>
                  <a:lnTo>
                    <a:pt x="4593188" y="2964572"/>
                  </a:lnTo>
                  <a:lnTo>
                    <a:pt x="0" y="2986373"/>
                  </a:lnTo>
                  <a:lnTo>
                    <a:pt x="1092932" y="967743"/>
                  </a:lnTo>
                  <a:lnTo>
                    <a:pt x="1098350" y="967743"/>
                  </a:lnTo>
                  <a:lnTo>
                    <a:pt x="1098350" y="209962"/>
                  </a:lnTo>
                  <a:cubicBezTo>
                    <a:pt x="1098350" y="94003"/>
                    <a:pt x="1192353" y="0"/>
                    <a:pt x="130831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6" name="Rectangle 494">
            <a:extLst>
              <a:ext uri="{FF2B5EF4-FFF2-40B4-BE49-F238E27FC236}">
                <a16:creationId xmlns:a16="http://schemas.microsoft.com/office/drawing/2014/main" id="{F3C10DA8-4C8F-5B88-A732-E52EEF78B7FA}"/>
              </a:ext>
            </a:extLst>
          </p:cNvPr>
          <p:cNvSpPr/>
          <p:nvPr/>
        </p:nvSpPr>
        <p:spPr>
          <a:xfrm>
            <a:off x="3121437" y="2284284"/>
            <a:ext cx="5621816" cy="579977"/>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49" name="TextBox 48">
            <a:extLst>
              <a:ext uri="{FF2B5EF4-FFF2-40B4-BE49-F238E27FC236}">
                <a16:creationId xmlns:a16="http://schemas.microsoft.com/office/drawing/2014/main" id="{FABC2B8B-99CD-9417-C8CE-CA055A79B77D}"/>
              </a:ext>
            </a:extLst>
          </p:cNvPr>
          <p:cNvSpPr txBox="1"/>
          <p:nvPr/>
        </p:nvSpPr>
        <p:spPr>
          <a:xfrm>
            <a:off x="3247674" y="2279486"/>
            <a:ext cx="5369342" cy="584775"/>
          </a:xfrm>
          <a:prstGeom prst="rect">
            <a:avLst/>
          </a:prstGeom>
          <a:noFill/>
        </p:spPr>
        <p:txBody>
          <a:bodyPr wrap="square" rtlCol="0">
            <a:spAutoFit/>
          </a:bodyPr>
          <a:lstStyle/>
          <a:p>
            <a:r>
              <a:rPr lang="lt-LT" sz="1600" dirty="0">
                <a:solidFill>
                  <a:schemeClr val="bg1"/>
                </a:solidFill>
                <a:latin typeface="Verdana" panose="020B0604030504040204" pitchFamily="34" charset="0"/>
                <a:ea typeface="Verdana" panose="020B0604030504040204" pitchFamily="34" charset="0"/>
              </a:rPr>
              <a:t>Įmonių sukurtų naujų ir patobulintų skaitmeninių paslaugų, produktų ir procesų naudotojai</a:t>
            </a:r>
            <a:endParaRPr lang="en-GB" sz="1600" dirty="0">
              <a:solidFill>
                <a:schemeClr val="bg1"/>
              </a:solidFill>
              <a:latin typeface="Verdana" panose="020B0604030504040204" pitchFamily="34" charset="0"/>
              <a:ea typeface="Verdana" panose="020B0604030504040204" pitchFamily="34" charset="0"/>
            </a:endParaRPr>
          </a:p>
        </p:txBody>
      </p:sp>
      <p:sp>
        <p:nvSpPr>
          <p:cNvPr id="73" name="TextBox 72">
            <a:extLst>
              <a:ext uri="{FF2B5EF4-FFF2-40B4-BE49-F238E27FC236}">
                <a16:creationId xmlns:a16="http://schemas.microsoft.com/office/drawing/2014/main" id="{9E7B0963-4268-5DC4-F27C-6730199F1350}"/>
              </a:ext>
            </a:extLst>
          </p:cNvPr>
          <p:cNvSpPr txBox="1"/>
          <p:nvPr/>
        </p:nvSpPr>
        <p:spPr>
          <a:xfrm>
            <a:off x="751288" y="900806"/>
            <a:ext cx="2563522" cy="369332"/>
          </a:xfrm>
          <a:prstGeom prst="rect">
            <a:avLst/>
          </a:prstGeom>
          <a:noFill/>
        </p:spPr>
        <p:txBody>
          <a:bodyPr wrap="none" rtlCol="0">
            <a:spAutoFit/>
          </a:bodyPr>
          <a:lstStyle/>
          <a:p>
            <a:r>
              <a:rPr lang="lt-LT" b="1" dirty="0">
                <a:solidFill>
                  <a:srgbClr val="302957"/>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Rezultato rodikliai</a:t>
            </a:r>
          </a:p>
        </p:txBody>
      </p:sp>
      <p:sp>
        <p:nvSpPr>
          <p:cNvPr id="74" name="Rectangle 494">
            <a:extLst>
              <a:ext uri="{FF2B5EF4-FFF2-40B4-BE49-F238E27FC236}">
                <a16:creationId xmlns:a16="http://schemas.microsoft.com/office/drawing/2014/main" id="{53F77886-C968-E2C5-E101-4E3139CC038D}"/>
              </a:ext>
            </a:extLst>
          </p:cNvPr>
          <p:cNvSpPr/>
          <p:nvPr/>
        </p:nvSpPr>
        <p:spPr>
          <a:xfrm>
            <a:off x="6245145" y="3041415"/>
            <a:ext cx="5369342" cy="579977"/>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600" dirty="0">
                <a:solidFill>
                  <a:schemeClr val="bg1"/>
                </a:solidFill>
                <a:latin typeface="Verdana" panose="020B0604030504040204" pitchFamily="34" charset="0"/>
                <a:ea typeface="Verdana" panose="020B0604030504040204" pitchFamily="34" charset="0"/>
              </a:rPr>
              <a:t>Aukštą skaitmeninio intensyvumo lygį </a:t>
            </a:r>
          </a:p>
          <a:p>
            <a:r>
              <a:rPr lang="lt-LT" altLang="ko-KR" sz="1600" dirty="0">
                <a:solidFill>
                  <a:schemeClr val="bg1"/>
                </a:solidFill>
                <a:latin typeface="Verdana" panose="020B0604030504040204" pitchFamily="34" charset="0"/>
                <a:ea typeface="Verdana" panose="020B0604030504040204" pitchFamily="34" charset="0"/>
              </a:rPr>
              <a:t>pasiekusios įmonės</a:t>
            </a:r>
            <a:endParaRPr lang="ko-KR" altLang="en-US" sz="1600" dirty="0">
              <a:solidFill>
                <a:schemeClr val="bg1"/>
              </a:solidFill>
              <a:latin typeface="Verdana" panose="020B0604030504040204" pitchFamily="34" charset="0"/>
            </a:endParaRPr>
          </a:p>
        </p:txBody>
      </p:sp>
      <p:sp>
        <p:nvSpPr>
          <p:cNvPr id="77" name="Rectangle 494">
            <a:extLst>
              <a:ext uri="{FF2B5EF4-FFF2-40B4-BE49-F238E27FC236}">
                <a16:creationId xmlns:a16="http://schemas.microsoft.com/office/drawing/2014/main" id="{68E3B1AB-6852-565B-3C09-6E7ADA75C56D}"/>
              </a:ext>
            </a:extLst>
          </p:cNvPr>
          <p:cNvSpPr/>
          <p:nvPr/>
        </p:nvSpPr>
        <p:spPr>
          <a:xfrm>
            <a:off x="826590" y="3342053"/>
            <a:ext cx="5061199" cy="775671"/>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600" dirty="0">
                <a:solidFill>
                  <a:schemeClr val="bg1"/>
                </a:solidFill>
                <a:latin typeface="Verdana"/>
                <a:ea typeface="Verdana"/>
              </a:rPr>
              <a:t>Įmonėms sukurtų skaitmeninių </a:t>
            </a:r>
          </a:p>
          <a:p>
            <a:r>
              <a:rPr lang="lt-LT" altLang="ko-KR" sz="1600" dirty="0">
                <a:solidFill>
                  <a:schemeClr val="bg1"/>
                </a:solidFill>
                <a:latin typeface="Verdana"/>
                <a:ea typeface="Verdana"/>
              </a:rPr>
              <a:t>paslaugų, produktų ir procesų vertė</a:t>
            </a:r>
            <a:endParaRPr lang="ko-KR" altLang="en-US" sz="1600" dirty="0">
              <a:solidFill>
                <a:schemeClr val="bg1"/>
              </a:solidFill>
              <a:latin typeface="Verdana" panose="020B0604030504040204" pitchFamily="34" charset="0"/>
            </a:endParaRPr>
          </a:p>
        </p:txBody>
      </p:sp>
      <p:sp>
        <p:nvSpPr>
          <p:cNvPr id="81" name="Rectangle 494">
            <a:extLst>
              <a:ext uri="{FF2B5EF4-FFF2-40B4-BE49-F238E27FC236}">
                <a16:creationId xmlns:a16="http://schemas.microsoft.com/office/drawing/2014/main" id="{022A4AC5-85B4-D6A2-7579-6D4DE13C22EC}"/>
              </a:ext>
            </a:extLst>
          </p:cNvPr>
          <p:cNvSpPr/>
          <p:nvPr/>
        </p:nvSpPr>
        <p:spPr>
          <a:xfrm>
            <a:off x="2738425" y="5525062"/>
            <a:ext cx="4760115" cy="768444"/>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600" dirty="0">
                <a:solidFill>
                  <a:schemeClr val="bg1"/>
                </a:solidFill>
                <a:latin typeface="Verdana" panose="020B0604030504040204" pitchFamily="34" charset="0"/>
                <a:ea typeface="Verdana" panose="020B0604030504040204" pitchFamily="34" charset="0"/>
              </a:rPr>
              <a:t>Investicijas gavusios įmonės pajamų </a:t>
            </a:r>
          </a:p>
          <a:p>
            <a:r>
              <a:rPr lang="lt-LT" altLang="ko-KR" sz="1600" dirty="0">
                <a:solidFill>
                  <a:schemeClr val="bg1"/>
                </a:solidFill>
                <a:latin typeface="Verdana" panose="020B0604030504040204" pitchFamily="34" charset="0"/>
                <a:ea typeface="Verdana" panose="020B0604030504040204" pitchFamily="34" charset="0"/>
              </a:rPr>
              <a:t>padidėjimas</a:t>
            </a:r>
            <a:endParaRPr lang="ko-KR" altLang="en-US" sz="1600" dirty="0">
              <a:solidFill>
                <a:schemeClr val="bg1"/>
              </a:solidFill>
              <a:latin typeface="Verdana" panose="020B0604030504040204" pitchFamily="34" charset="0"/>
            </a:endParaRPr>
          </a:p>
        </p:txBody>
      </p:sp>
      <p:sp>
        <p:nvSpPr>
          <p:cNvPr id="2" name="Pavadinimas 1">
            <a:extLst>
              <a:ext uri="{FF2B5EF4-FFF2-40B4-BE49-F238E27FC236}">
                <a16:creationId xmlns:a16="http://schemas.microsoft.com/office/drawing/2014/main" id="{7BA93B93-85F3-B39D-11C9-139CBDEBDB92}"/>
              </a:ext>
            </a:extLst>
          </p:cNvPr>
          <p:cNvSpPr txBox="1">
            <a:spLocks/>
          </p:cNvSpPr>
          <p:nvPr/>
        </p:nvSpPr>
        <p:spPr>
          <a:xfrm>
            <a:off x="844109" y="145610"/>
            <a:ext cx="6712192"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dirty="0">
                <a:solidFill>
                  <a:srgbClr val="302957"/>
                </a:solidFill>
              </a:rPr>
              <a:t>STEBĖSENOS RODIKLIAI</a:t>
            </a:r>
            <a:r>
              <a:rPr lang="en-US" sz="3200" dirty="0">
                <a:solidFill>
                  <a:srgbClr val="302957"/>
                </a:solidFill>
              </a:rPr>
              <a:t> II</a:t>
            </a:r>
            <a:endParaRPr lang="lt-LT" sz="3200" dirty="0">
              <a:solidFill>
                <a:srgbClr val="302957"/>
              </a:solidFill>
            </a:endParaRPr>
          </a:p>
        </p:txBody>
      </p:sp>
      <p:sp>
        <p:nvSpPr>
          <p:cNvPr id="5" name="Rectangle 494">
            <a:extLst>
              <a:ext uri="{FF2B5EF4-FFF2-40B4-BE49-F238E27FC236}">
                <a16:creationId xmlns:a16="http://schemas.microsoft.com/office/drawing/2014/main" id="{B18C65E9-D486-3F06-64A0-B30FD17244BB}"/>
              </a:ext>
            </a:extLst>
          </p:cNvPr>
          <p:cNvSpPr/>
          <p:nvPr/>
        </p:nvSpPr>
        <p:spPr>
          <a:xfrm>
            <a:off x="4245177" y="4356322"/>
            <a:ext cx="5273003" cy="768444"/>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600" dirty="0">
                <a:solidFill>
                  <a:schemeClr val="bg1"/>
                </a:solidFill>
                <a:latin typeface="Verdana" panose="020B0604030504040204" pitchFamily="34" charset="0"/>
                <a:ea typeface="Verdana" panose="020B0604030504040204" pitchFamily="34" charset="0"/>
              </a:rPr>
              <a:t>Sukurti dirbtinio intelekto produktai ir </a:t>
            </a:r>
          </a:p>
          <a:p>
            <a:r>
              <a:rPr lang="lt-LT" altLang="ko-KR" sz="1600" dirty="0">
                <a:solidFill>
                  <a:schemeClr val="bg1"/>
                </a:solidFill>
                <a:latin typeface="Verdana" panose="020B0604030504040204" pitchFamily="34" charset="0"/>
                <a:ea typeface="Verdana" panose="020B0604030504040204" pitchFamily="34" charset="0"/>
              </a:rPr>
              <a:t>(arba) sprendimai pagal atitinkamos </a:t>
            </a:r>
          </a:p>
          <a:p>
            <a:r>
              <a:rPr lang="lt-LT" altLang="ko-KR" sz="1600" dirty="0">
                <a:solidFill>
                  <a:schemeClr val="bg1"/>
                </a:solidFill>
                <a:latin typeface="Verdana" panose="020B0604030504040204" pitchFamily="34" charset="0"/>
                <a:ea typeface="Verdana" panose="020B0604030504040204" pitchFamily="34" charset="0"/>
              </a:rPr>
              <a:t>stadijos rezultatą</a:t>
            </a:r>
            <a:endParaRPr lang="ko-KR" altLang="en-US" sz="1600" dirty="0">
              <a:solidFill>
                <a:schemeClr val="bg1"/>
              </a:solidFill>
              <a:latin typeface="Verdana" panose="020B0604030504040204" pitchFamily="34" charset="0"/>
            </a:endParaRPr>
          </a:p>
        </p:txBody>
      </p:sp>
      <p:sp>
        <p:nvSpPr>
          <p:cNvPr id="6" name="Arrow27" descr="{&quot;Key&quot;:&quot;POWER_USER_SHAPE_ICON&quot;,&quot;Value&quot;:&quot;POWER_USER_SHAPE_ICON_STYLE_1&quot;}">
            <a:extLst>
              <a:ext uri="{FF2B5EF4-FFF2-40B4-BE49-F238E27FC236}">
                <a16:creationId xmlns:a16="http://schemas.microsoft.com/office/drawing/2014/main" id="{0289E15E-E0A8-3D18-C5B9-52DE2C7645EA}"/>
              </a:ext>
            </a:extLst>
          </p:cNvPr>
          <p:cNvSpPr>
            <a:spLocks noChangeAspect="1"/>
          </p:cNvSpPr>
          <p:nvPr/>
        </p:nvSpPr>
        <p:spPr>
          <a:xfrm rot="2700000">
            <a:off x="7694460" y="5597593"/>
            <a:ext cx="543815" cy="542925"/>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noFill/>
          <a:ln w="19050">
            <a:solidFill>
              <a:srgbClr val="30275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494">
            <a:extLst>
              <a:ext uri="{FF2B5EF4-FFF2-40B4-BE49-F238E27FC236}">
                <a16:creationId xmlns:a16="http://schemas.microsoft.com/office/drawing/2014/main" id="{96FFCC68-C8ED-2AC1-4AEE-B61C411F679E}"/>
              </a:ext>
            </a:extLst>
          </p:cNvPr>
          <p:cNvSpPr/>
          <p:nvPr/>
        </p:nvSpPr>
        <p:spPr>
          <a:xfrm>
            <a:off x="8434195" y="5484834"/>
            <a:ext cx="3589631" cy="7684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ko-KR" sz="1400" b="1" dirty="0" err="1">
                <a:solidFill>
                  <a:srgbClr val="05194C"/>
                </a:solidFill>
                <a:latin typeface="Verdana" panose="020B0604030504040204" pitchFamily="34" charset="0"/>
                <a:ea typeface="Verdana" panose="020B0604030504040204" pitchFamily="34" charset="0"/>
              </a:rPr>
              <a:t>Už</a:t>
            </a:r>
            <a:r>
              <a:rPr lang="en-US" altLang="ko-KR" sz="1400" b="1" dirty="0">
                <a:solidFill>
                  <a:srgbClr val="05194C"/>
                </a:solidFill>
                <a:latin typeface="Verdana" panose="020B0604030504040204" pitchFamily="34" charset="0"/>
                <a:ea typeface="Verdana" panose="020B0604030504040204" pitchFamily="34" charset="0"/>
              </a:rPr>
              <a:t> </a:t>
            </a:r>
            <a:r>
              <a:rPr lang="en-US" altLang="ko-KR" sz="1400" b="1" dirty="0" err="1">
                <a:solidFill>
                  <a:srgbClr val="05194C"/>
                </a:solidFill>
                <a:latin typeface="Verdana" panose="020B0604030504040204" pitchFamily="34" charset="0"/>
                <a:ea typeface="Verdana" panose="020B0604030504040204" pitchFamily="34" charset="0"/>
              </a:rPr>
              <a:t>rodiklį</a:t>
            </a:r>
            <a:r>
              <a:rPr lang="en-US" altLang="ko-KR" sz="1400" b="1" dirty="0">
                <a:solidFill>
                  <a:srgbClr val="05194C"/>
                </a:solidFill>
                <a:latin typeface="Verdana" panose="020B0604030504040204" pitchFamily="34" charset="0"/>
                <a:ea typeface="Verdana" panose="020B0604030504040204" pitchFamily="34" charset="0"/>
              </a:rPr>
              <a:t> bus </a:t>
            </a:r>
            <a:r>
              <a:rPr lang="en-US" altLang="ko-KR" sz="1400" b="1" dirty="0" err="1">
                <a:solidFill>
                  <a:srgbClr val="05194C"/>
                </a:solidFill>
                <a:latin typeface="Verdana" panose="020B0604030504040204" pitchFamily="34" charset="0"/>
                <a:ea typeface="Verdana" panose="020B0604030504040204" pitchFamily="34" charset="0"/>
              </a:rPr>
              <a:t>atsiskaitoma</a:t>
            </a:r>
            <a:r>
              <a:rPr lang="en-US" altLang="ko-KR" sz="1400" b="1" dirty="0">
                <a:solidFill>
                  <a:srgbClr val="05194C"/>
                </a:solidFill>
                <a:latin typeface="Verdana" panose="020B0604030504040204" pitchFamily="34" charset="0"/>
                <a:ea typeface="Verdana" panose="020B0604030504040204" pitchFamily="34" charset="0"/>
              </a:rPr>
              <a:t> 1 </a:t>
            </a:r>
            <a:r>
              <a:rPr lang="en-US" altLang="ko-KR" sz="1400" b="1" dirty="0" err="1">
                <a:solidFill>
                  <a:srgbClr val="05194C"/>
                </a:solidFill>
                <a:latin typeface="Verdana" panose="020B0604030504040204" pitchFamily="34" charset="0"/>
                <a:ea typeface="Verdana" panose="020B0604030504040204" pitchFamily="34" charset="0"/>
              </a:rPr>
              <a:t>metai</a:t>
            </a:r>
            <a:r>
              <a:rPr lang="en-US" altLang="ko-KR" sz="1400" b="1" dirty="0">
                <a:solidFill>
                  <a:srgbClr val="05194C"/>
                </a:solidFill>
                <a:latin typeface="Verdana" panose="020B0604030504040204" pitchFamily="34" charset="0"/>
                <a:ea typeface="Verdana" panose="020B0604030504040204" pitchFamily="34" charset="0"/>
              </a:rPr>
              <a:t> po </a:t>
            </a:r>
            <a:r>
              <a:rPr lang="en-US" altLang="ko-KR" sz="1400" b="1" dirty="0" err="1">
                <a:solidFill>
                  <a:srgbClr val="05194C"/>
                </a:solidFill>
                <a:latin typeface="Verdana" panose="020B0604030504040204" pitchFamily="34" charset="0"/>
                <a:ea typeface="Verdana" panose="020B0604030504040204" pitchFamily="34" charset="0"/>
              </a:rPr>
              <a:t>projekto</a:t>
            </a:r>
            <a:r>
              <a:rPr lang="en-US" altLang="ko-KR" sz="1400" b="1" dirty="0">
                <a:solidFill>
                  <a:srgbClr val="05194C"/>
                </a:solidFill>
                <a:latin typeface="Verdana" panose="020B0604030504040204" pitchFamily="34" charset="0"/>
                <a:ea typeface="Verdana" panose="020B0604030504040204" pitchFamily="34" charset="0"/>
              </a:rPr>
              <a:t> </a:t>
            </a:r>
            <a:r>
              <a:rPr lang="en-US" altLang="ko-KR" sz="1400" b="1" dirty="0" err="1">
                <a:solidFill>
                  <a:srgbClr val="05194C"/>
                </a:solidFill>
                <a:latin typeface="Verdana" panose="020B0604030504040204" pitchFamily="34" charset="0"/>
                <a:ea typeface="Verdana" panose="020B0604030504040204" pitchFamily="34" charset="0"/>
              </a:rPr>
              <a:t>pabaigos</a:t>
            </a:r>
            <a:endParaRPr lang="lt-LT" sz="1400" dirty="0">
              <a:solidFill>
                <a:srgbClr val="05194C"/>
              </a:solidFill>
              <a:effectLst/>
              <a:latin typeface="Verdana" panose="020B0604030504040204" pitchFamily="34" charset="0"/>
              <a:ea typeface="Verdana" panose="020B0604030504040204" pitchFamily="34" charset="0"/>
            </a:endParaRPr>
          </a:p>
        </p:txBody>
      </p:sp>
      <p:sp>
        <p:nvSpPr>
          <p:cNvPr id="8" name="Rectangle 494">
            <a:extLst>
              <a:ext uri="{FF2B5EF4-FFF2-40B4-BE49-F238E27FC236}">
                <a16:creationId xmlns:a16="http://schemas.microsoft.com/office/drawing/2014/main" id="{35954ED2-A051-220E-020B-3122142E7B2D}"/>
              </a:ext>
            </a:extLst>
          </p:cNvPr>
          <p:cNvSpPr/>
          <p:nvPr/>
        </p:nvSpPr>
        <p:spPr>
          <a:xfrm>
            <a:off x="826591" y="1304072"/>
            <a:ext cx="5061199" cy="775671"/>
          </a:xfrm>
          <a:prstGeom prst="rect">
            <a:avLst/>
          </a:prstGeom>
          <a:solidFill>
            <a:srgbClr val="30295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600" dirty="0">
                <a:solidFill>
                  <a:schemeClr val="bg1"/>
                </a:solidFill>
                <a:latin typeface="Verdana"/>
                <a:ea typeface="Verdana"/>
              </a:rPr>
              <a:t>Privačiosios investicijos, papildančios viešąją paramą, iš kurių dotacijos, finansinės priemonės</a:t>
            </a:r>
            <a:endParaRPr lang="ko-KR" altLang="en-US" sz="1600" dirty="0">
              <a:solidFill>
                <a:schemeClr val="bg1"/>
              </a:solidFill>
              <a:latin typeface="Verdana" panose="020B0604030504040204" pitchFamily="34" charset="0"/>
            </a:endParaRPr>
          </a:p>
        </p:txBody>
      </p:sp>
      <p:sp>
        <p:nvSpPr>
          <p:cNvPr id="9" name="Arrow27" descr="{&quot;Key&quot;:&quot;POWER_USER_SHAPE_ICON&quot;,&quot;Value&quot;:&quot;POWER_USER_SHAPE_ICON_STYLE_1&quot;}">
            <a:extLst>
              <a:ext uri="{FF2B5EF4-FFF2-40B4-BE49-F238E27FC236}">
                <a16:creationId xmlns:a16="http://schemas.microsoft.com/office/drawing/2014/main" id="{561F40A5-9639-D7AD-DE10-E1FC5AA90F13}"/>
              </a:ext>
            </a:extLst>
          </p:cNvPr>
          <p:cNvSpPr>
            <a:spLocks noChangeAspect="1"/>
          </p:cNvSpPr>
          <p:nvPr/>
        </p:nvSpPr>
        <p:spPr>
          <a:xfrm rot="2700000">
            <a:off x="6416526" y="1346836"/>
            <a:ext cx="543815" cy="542925"/>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noFill/>
          <a:ln w="19050">
            <a:solidFill>
              <a:srgbClr val="30275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494">
            <a:extLst>
              <a:ext uri="{FF2B5EF4-FFF2-40B4-BE49-F238E27FC236}">
                <a16:creationId xmlns:a16="http://schemas.microsoft.com/office/drawing/2014/main" id="{63907C99-F78A-F19C-BE9F-6AABB89378D1}"/>
              </a:ext>
            </a:extLst>
          </p:cNvPr>
          <p:cNvSpPr/>
          <p:nvPr/>
        </p:nvSpPr>
        <p:spPr>
          <a:xfrm>
            <a:off x="7361105" y="1311299"/>
            <a:ext cx="4704225" cy="7684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lt-LT" altLang="ko-KR" sz="1400" b="1" dirty="0">
                <a:solidFill>
                  <a:srgbClr val="05194C"/>
                </a:solidFill>
                <a:latin typeface="Verdana" panose="020B0604030504040204" pitchFamily="34" charset="0"/>
                <a:ea typeface="Verdana" panose="020B0604030504040204" pitchFamily="34" charset="0"/>
              </a:rPr>
              <a:t>Privaloma pasirinkti ir </a:t>
            </a:r>
            <a:r>
              <a:rPr lang="lt-LT" altLang="ko-KR" sz="1400" b="1" dirty="0" err="1">
                <a:solidFill>
                  <a:srgbClr val="05194C"/>
                </a:solidFill>
                <a:latin typeface="Verdana" panose="020B0604030504040204" pitchFamily="34" charset="0"/>
                <a:ea typeface="Verdana" panose="020B0604030504040204" pitchFamily="34" charset="0"/>
              </a:rPr>
              <a:t>subrodiklį</a:t>
            </a:r>
            <a:r>
              <a:rPr lang="lt-LT" altLang="ko-KR" sz="1400" b="1" dirty="0">
                <a:solidFill>
                  <a:srgbClr val="05194C"/>
                </a:solidFill>
                <a:latin typeface="Verdana" panose="020B0604030504040204" pitchFamily="34" charset="0"/>
                <a:ea typeface="Verdana" panose="020B0604030504040204" pitchFamily="34" charset="0"/>
              </a:rPr>
              <a:t>:</a:t>
            </a:r>
          </a:p>
          <a:p>
            <a:pPr marL="285750" indent="-285750">
              <a:buFontTx/>
              <a:buChar char="-"/>
            </a:pPr>
            <a:r>
              <a:rPr lang="lt-LT" sz="1400" dirty="0">
                <a:solidFill>
                  <a:srgbClr val="05194C"/>
                </a:solidFill>
                <a:effectLst/>
                <a:latin typeface="Verdana" panose="020B0604030504040204" pitchFamily="34" charset="0"/>
                <a:ea typeface="Verdana" panose="020B0604030504040204" pitchFamily="34" charset="0"/>
              </a:rPr>
              <a:t>Privačiosios investicijos, papildančios viešąją paramą, iš kurių dotacijos</a:t>
            </a:r>
          </a:p>
        </p:txBody>
      </p:sp>
    </p:spTree>
    <p:extLst>
      <p:ext uri="{BB962C8B-B14F-4D97-AF65-F5344CB8AC3E}">
        <p14:creationId xmlns:p14="http://schemas.microsoft.com/office/powerpoint/2010/main" val="310005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5A152A9-2F41-6661-475D-0FA505943218}"/>
              </a:ext>
            </a:extLst>
          </p:cNvPr>
          <p:cNvSpPr>
            <a:spLocks noGrp="1"/>
          </p:cNvSpPr>
          <p:nvPr>
            <p:ph type="title"/>
          </p:nvPr>
        </p:nvSpPr>
        <p:spPr>
          <a:xfrm>
            <a:off x="891907" y="102657"/>
            <a:ext cx="5204093" cy="1631252"/>
          </a:xfrm>
        </p:spPr>
        <p:txBody>
          <a:bodyPr>
            <a:normAutofit/>
          </a:bodyPr>
          <a:lstStyle/>
          <a:p>
            <a:r>
              <a:rPr lang="lt-LT" sz="3600" dirty="0"/>
              <a:t>IŠLAIDŲ APMOKĖJIMAS</a:t>
            </a:r>
          </a:p>
        </p:txBody>
      </p:sp>
      <p:sp>
        <p:nvSpPr>
          <p:cNvPr id="3" name="Teksto vietos rezervavimo ženklas 2">
            <a:extLst>
              <a:ext uri="{FF2B5EF4-FFF2-40B4-BE49-F238E27FC236}">
                <a16:creationId xmlns:a16="http://schemas.microsoft.com/office/drawing/2014/main" id="{72452D3F-9D5D-2E2A-62D7-BEC988F507E6}"/>
              </a:ext>
            </a:extLst>
          </p:cNvPr>
          <p:cNvSpPr>
            <a:spLocks noGrp="1"/>
          </p:cNvSpPr>
          <p:nvPr>
            <p:ph type="body" sz="half" idx="2"/>
          </p:nvPr>
        </p:nvSpPr>
        <p:spPr>
          <a:xfrm>
            <a:off x="7590834" y="1539609"/>
            <a:ext cx="4425351" cy="5150157"/>
          </a:xfrm>
        </p:spPr>
        <p:txBody>
          <a:bodyPr>
            <a:normAutofit/>
          </a:bodyPr>
          <a:lstStyle/>
          <a:p>
            <a:r>
              <a:rPr lang="lt-LT" sz="1400" b="1" noProof="0" dirty="0"/>
              <a:t>Atsiskaitymui pateikiama:</a:t>
            </a:r>
            <a:endParaRPr lang="lt-LT" sz="1400" noProof="0" dirty="0"/>
          </a:p>
          <a:p>
            <a:pPr marL="457200" indent="-457200">
              <a:buFont typeface="+mj-lt"/>
              <a:buAutoNum type="arabicPeriod"/>
            </a:pPr>
            <a:r>
              <a:rPr lang="lt-LT" sz="1400" noProof="0" dirty="0"/>
              <a:t>Dokumentai įrodantys, kaip buvo sukurta veikianti produkto ir (arba) sprendimo bandomoji versija,  atitinkanti minimaliai gyvybingo produkto ir (arba) sprendimo sampratą;</a:t>
            </a:r>
            <a:endParaRPr lang="en-US" sz="1400" noProof="0" dirty="0"/>
          </a:p>
          <a:p>
            <a:pPr marL="457200" indent="-457200">
              <a:buFont typeface="+mj-lt"/>
              <a:buAutoNum type="arabicPeriod"/>
            </a:pPr>
            <a:r>
              <a:rPr lang="en-US" sz="1400" dirty="0"/>
              <a:t>Dokumentai </a:t>
            </a:r>
            <a:r>
              <a:rPr lang="en-US" sz="1400" dirty="0" err="1"/>
              <a:t>įrodantys</a:t>
            </a:r>
            <a:r>
              <a:rPr lang="en-US" sz="1400" dirty="0"/>
              <a:t> </a:t>
            </a:r>
            <a:r>
              <a:rPr lang="en-US" sz="1400" dirty="0" err="1"/>
              <a:t>išvystyto</a:t>
            </a:r>
            <a:r>
              <a:rPr lang="en-US" sz="1400" dirty="0"/>
              <a:t> DI </a:t>
            </a:r>
            <a:r>
              <a:rPr lang="en-US" sz="1400" dirty="0" err="1"/>
              <a:t>sprendimo</a:t>
            </a:r>
            <a:r>
              <a:rPr lang="en-US" sz="1400" dirty="0"/>
              <a:t> </a:t>
            </a:r>
            <a:r>
              <a:rPr lang="en-US" sz="1400" dirty="0" err="1"/>
              <a:t>ir</a:t>
            </a:r>
            <a:r>
              <a:rPr lang="en-US" sz="1400" dirty="0"/>
              <a:t> (</a:t>
            </a:r>
            <a:r>
              <a:rPr lang="en-US" sz="1400" dirty="0" err="1"/>
              <a:t>arba</a:t>
            </a:r>
            <a:r>
              <a:rPr lang="en-US" sz="1400" dirty="0"/>
              <a:t>) </a:t>
            </a:r>
            <a:r>
              <a:rPr lang="en-US" sz="1400" dirty="0" err="1"/>
              <a:t>produkto</a:t>
            </a:r>
            <a:r>
              <a:rPr lang="en-US" sz="1400" dirty="0"/>
              <a:t> </a:t>
            </a:r>
            <a:r>
              <a:rPr lang="en-US" sz="1400" dirty="0" err="1"/>
              <a:t>sukūrimą</a:t>
            </a:r>
            <a:r>
              <a:rPr lang="en-US" sz="1400" dirty="0"/>
              <a:t>;</a:t>
            </a:r>
            <a:endParaRPr lang="lt-LT" sz="1400" noProof="0" dirty="0"/>
          </a:p>
          <a:p>
            <a:pPr marL="457200" indent="-457200">
              <a:buFont typeface="+mj-lt"/>
              <a:buAutoNum type="arabicPeriod"/>
            </a:pPr>
            <a:r>
              <a:rPr lang="lt-LT" sz="1400" noProof="0" dirty="0"/>
              <a:t>Pateikimo į rinką pagrindžiantys dokumentai;</a:t>
            </a:r>
          </a:p>
          <a:p>
            <a:pPr marL="457200" indent="-457200">
              <a:buFont typeface="+mj-lt"/>
              <a:buAutoNum type="arabicPeriod"/>
            </a:pPr>
            <a:r>
              <a:rPr lang="lt-LT" sz="1400" noProof="0" dirty="0"/>
              <a:t>Sąskaitos faktūros ir apmokėjimą pagrindžiantys dokumentai;</a:t>
            </a:r>
          </a:p>
          <a:p>
            <a:pPr marL="457200" indent="-457200">
              <a:buFont typeface="+mj-lt"/>
              <a:buAutoNum type="arabicPeriod"/>
            </a:pPr>
            <a:r>
              <a:rPr lang="lt-LT" sz="1400" noProof="0" dirty="0"/>
              <a:t>Darbo užmokestį pagrindžiantys dokumentai;</a:t>
            </a:r>
          </a:p>
          <a:p>
            <a:pPr marL="457200" indent="-457200">
              <a:buFont typeface="+mj-lt"/>
              <a:buAutoNum type="arabicPeriod"/>
            </a:pPr>
            <a:r>
              <a:rPr lang="lt-LT" sz="1400" noProof="0" dirty="0"/>
              <a:t>Kiti dokumentai.</a:t>
            </a:r>
          </a:p>
        </p:txBody>
      </p:sp>
      <p:sp>
        <p:nvSpPr>
          <p:cNvPr id="4" name="Teksto vietos rezervavimo ženklas 3">
            <a:extLst>
              <a:ext uri="{FF2B5EF4-FFF2-40B4-BE49-F238E27FC236}">
                <a16:creationId xmlns:a16="http://schemas.microsoft.com/office/drawing/2014/main" id="{5AAC8A2E-757D-9AAB-01FA-36C9449BD127}"/>
              </a:ext>
            </a:extLst>
          </p:cNvPr>
          <p:cNvSpPr>
            <a:spLocks noGrp="1"/>
          </p:cNvSpPr>
          <p:nvPr>
            <p:ph type="body" sz="half" idx="10"/>
          </p:nvPr>
        </p:nvSpPr>
        <p:spPr>
          <a:xfrm>
            <a:off x="891907" y="2653467"/>
            <a:ext cx="5204093" cy="1336642"/>
          </a:xfrm>
          <a:solidFill>
            <a:schemeClr val="accent1"/>
          </a:solidFill>
        </p:spPr>
        <p:txBody>
          <a:bodyPr>
            <a:normAutofit/>
          </a:bodyPr>
          <a:lstStyle/>
          <a:p>
            <a:r>
              <a:rPr lang="lt-LT" sz="1800" dirty="0">
                <a:solidFill>
                  <a:schemeClr val="accent2"/>
                </a:solidFill>
              </a:rPr>
              <a:t>Apmokamos deklaruojant faktiškai patirtas išlaidas su veiklos ataskaitomis mokėjimo prašymuose</a:t>
            </a:r>
          </a:p>
        </p:txBody>
      </p:sp>
    </p:spTree>
    <p:extLst>
      <p:ext uri="{BB962C8B-B14F-4D97-AF65-F5344CB8AC3E}">
        <p14:creationId xmlns:p14="http://schemas.microsoft.com/office/powerpoint/2010/main" val="2670727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4"/>
          <p:cNvSpPr txBox="1">
            <a:spLocks noChangeArrowheads="1"/>
          </p:cNvSpPr>
          <p:nvPr/>
        </p:nvSpPr>
        <p:spPr bwMode="auto">
          <a:xfrm>
            <a:off x="754658" y="303413"/>
            <a:ext cx="9270694" cy="50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rtlCol="0" anchor="b">
            <a:spAutoFit/>
          </a:bodyPr>
          <a:lstStyle>
            <a:lvl1pPr algn="l" defTabSz="914400" rtl="0" eaLnBrk="1" latinLnBrk="0" hangingPunct="1">
              <a:lnSpc>
                <a:spcPct val="90000"/>
              </a:lnSpc>
              <a:spcBef>
                <a:spcPct val="0"/>
              </a:spcBef>
              <a:buNone/>
              <a:defRPr lang="en-IN" sz="2100" b="1" kern="1200">
                <a:solidFill>
                  <a:schemeClr val="tx1"/>
                </a:solidFill>
                <a:latin typeface="Calibri" panose="020F0502020204030204" pitchFamily="34" charset="0"/>
                <a:ea typeface="MS PGothic" panose="020B0600070205080204" pitchFamily="34" charset="-128"/>
                <a:cs typeface="+mj-cs"/>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r>
              <a:rPr lang="lt-LT" altLang="lt-LT" sz="3200" b="0" dirty="0">
                <a:solidFill>
                  <a:schemeClr val="accent2"/>
                </a:solidFill>
                <a:latin typeface="Verdana" panose="020B0604030504040204" pitchFamily="34" charset="0"/>
                <a:ea typeface="Verdana" panose="020B0604030504040204" pitchFamily="34" charset="0"/>
                <a:cs typeface="Times"/>
                <a:sym typeface="Arial" panose="020B0604020202020204" pitchFamily="34" charset="0"/>
              </a:rPr>
              <a:t>NUOSAVO FINANSAVIMO ŠALTINIAI </a:t>
            </a:r>
            <a:endParaRPr lang="lt-LT" altLang="lt-LT" sz="3200" b="0" cap="all" dirty="0">
              <a:solidFill>
                <a:schemeClr val="accent2"/>
              </a:solidFill>
              <a:latin typeface="Verdana" panose="020B0604030504040204" pitchFamily="34" charset="0"/>
              <a:ea typeface="Verdana" panose="020B0604030504040204" pitchFamily="34" charset="0"/>
              <a:cs typeface="Arial" panose="020B0604020202020204" pitchFamily="34" charset="0"/>
              <a:sym typeface="Arial" panose="020B0604020202020204" pitchFamily="34" charset="0"/>
            </a:endParaRPr>
          </a:p>
        </p:txBody>
      </p:sp>
      <p:sp>
        <p:nvSpPr>
          <p:cNvPr id="2" name="Suapvalintas stačiakampis 1"/>
          <p:cNvSpPr/>
          <p:nvPr/>
        </p:nvSpPr>
        <p:spPr>
          <a:xfrm>
            <a:off x="340223" y="1385390"/>
            <a:ext cx="3655465" cy="929530"/>
          </a:xfrm>
          <a:prstGeom prst="roundRect">
            <a:avLst>
              <a:gd name="adj" fmla="val 0"/>
            </a:avLst>
          </a:prstGeom>
          <a:solidFill>
            <a:schemeClr val="accent2">
              <a:lumMod val="25000"/>
              <a:lumOff val="75000"/>
            </a:schemeClr>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highlight>
                <a:srgbClr val="8C5FBE"/>
              </a:highlight>
              <a:latin typeface="Verdana" panose="020B0604030504040204" pitchFamily="34" charset="0"/>
              <a:ea typeface="Verdana" panose="020B0604030504040204" pitchFamily="34" charset="0"/>
            </a:endParaRPr>
          </a:p>
        </p:txBody>
      </p:sp>
      <p:sp>
        <p:nvSpPr>
          <p:cNvPr id="3" name="TextBox 2"/>
          <p:cNvSpPr txBox="1"/>
          <p:nvPr/>
        </p:nvSpPr>
        <p:spPr>
          <a:xfrm>
            <a:off x="1523667" y="1566635"/>
            <a:ext cx="2360032" cy="646331"/>
          </a:xfrm>
          <a:prstGeom prst="rect">
            <a:avLst/>
          </a:prstGeom>
          <a:noFill/>
        </p:spPr>
        <p:txBody>
          <a:bodyPr wrap="square" rtlCol="0">
            <a:spAutoFit/>
          </a:bodyPr>
          <a:lstStyle/>
          <a:p>
            <a:r>
              <a:rPr lang="lt-LT">
                <a:solidFill>
                  <a:schemeClr val="bg1"/>
                </a:solidFill>
                <a:latin typeface="Verdana" panose="020B0604030504040204" pitchFamily="34" charset="0"/>
                <a:ea typeface="Verdana" panose="020B0604030504040204" pitchFamily="34" charset="0"/>
              </a:rPr>
              <a:t>Įmonės apyvartinės lėšos*</a:t>
            </a:r>
            <a:endParaRPr lang="en-GB">
              <a:solidFill>
                <a:schemeClr val="bg1"/>
              </a:solidFill>
              <a:latin typeface="Verdana" panose="020B0604030504040204" pitchFamily="34" charset="0"/>
              <a:ea typeface="Verdana" panose="020B0604030504040204" pitchFamily="34" charset="0"/>
            </a:endParaRPr>
          </a:p>
        </p:txBody>
      </p:sp>
      <p:sp>
        <p:nvSpPr>
          <p:cNvPr id="12" name="Stačiakampis 11"/>
          <p:cNvSpPr/>
          <p:nvPr/>
        </p:nvSpPr>
        <p:spPr>
          <a:xfrm>
            <a:off x="4334875" y="1537865"/>
            <a:ext cx="7219507" cy="1149318"/>
          </a:xfrm>
          <a:prstGeom prst="rect">
            <a:avLst/>
          </a:prstGeom>
          <a:noFill/>
          <a:ln w="19050">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5440887" y="1719968"/>
            <a:ext cx="6240706" cy="830997"/>
          </a:xfrm>
          <a:prstGeom prst="rect">
            <a:avLst/>
          </a:prstGeom>
          <a:noFill/>
        </p:spPr>
        <p:txBody>
          <a:bodyPr wrap="square" rtlCol="0">
            <a:spAutoFit/>
          </a:bodyPr>
          <a:lstStyle/>
          <a:p>
            <a:r>
              <a:rPr lang="lt-LT" sz="1600" dirty="0">
                <a:solidFill>
                  <a:schemeClr val="accent2"/>
                </a:solidFill>
                <a:latin typeface="Verdana" panose="020B0604030504040204" pitchFamily="34" charset="0"/>
                <a:ea typeface="Verdana" panose="020B0604030504040204" pitchFamily="34" charset="0"/>
              </a:rPr>
              <a:t>Ne vėliau kaip iki projekto sutarties pasirašymo pareiškėjas turi būti sudaręs paskolos sutartį ir turi ją pateikti Inovacijų agentūrai.</a:t>
            </a:r>
          </a:p>
        </p:txBody>
      </p:sp>
      <p:sp>
        <p:nvSpPr>
          <p:cNvPr id="30" name="Stačiakampis 29"/>
          <p:cNvSpPr/>
          <p:nvPr/>
        </p:nvSpPr>
        <p:spPr>
          <a:xfrm>
            <a:off x="4334875" y="4939176"/>
            <a:ext cx="7219508" cy="1147881"/>
          </a:xfrm>
          <a:prstGeom prst="rect">
            <a:avLst/>
          </a:prstGeom>
          <a:noFill/>
          <a:ln w="19050">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5440887" y="4988506"/>
            <a:ext cx="6050607" cy="1077218"/>
          </a:xfrm>
          <a:prstGeom prst="rect">
            <a:avLst/>
          </a:prstGeom>
          <a:noFill/>
        </p:spPr>
        <p:txBody>
          <a:bodyPr wrap="square" rtlCol="0">
            <a:spAutoFit/>
          </a:bodyPr>
          <a:lstStyle/>
          <a:p>
            <a:r>
              <a:rPr lang="lt-LT" sz="1600" dirty="0">
                <a:solidFill>
                  <a:schemeClr val="accent2"/>
                </a:solidFill>
                <a:latin typeface="Verdana" panose="020B0604030504040204" pitchFamily="34" charset="0"/>
                <a:ea typeface="Verdana" panose="020B0604030504040204" pitchFamily="34" charset="0"/>
              </a:rPr>
              <a:t>Jei pareiškėjas skolinasi </a:t>
            </a:r>
            <a:r>
              <a:rPr lang="pt-BR" sz="1600" dirty="0">
                <a:solidFill>
                  <a:schemeClr val="accent2"/>
                </a:solidFill>
                <a:latin typeface="Verdana" panose="020B0604030504040204" pitchFamily="34" charset="0"/>
                <a:ea typeface="Verdana" panose="020B0604030504040204" pitchFamily="34" charset="0"/>
              </a:rPr>
              <a:t>ne iš kredito įstaigos (banko ar kredito unijos)</a:t>
            </a:r>
            <a:r>
              <a:rPr lang="lt-LT" sz="1600" dirty="0">
                <a:solidFill>
                  <a:schemeClr val="accent2"/>
                </a:solidFill>
                <a:latin typeface="Verdana" panose="020B0604030504040204" pitchFamily="34" charset="0"/>
                <a:ea typeface="Verdana" panose="020B0604030504040204" pitchFamily="34" charset="0"/>
              </a:rPr>
              <a:t>, pareiškėjas iki projekto sutarties pasirašymo turi pateikti ir skolintojo finansinį pajėgumą skolinti atitinkamą lėšų sumą įrodančius dokumentus.</a:t>
            </a:r>
          </a:p>
        </p:txBody>
      </p:sp>
      <p:sp>
        <p:nvSpPr>
          <p:cNvPr id="33" name="Stačiakampis 32"/>
          <p:cNvSpPr/>
          <p:nvPr/>
        </p:nvSpPr>
        <p:spPr>
          <a:xfrm>
            <a:off x="4334874" y="3256036"/>
            <a:ext cx="7219507" cy="1147881"/>
          </a:xfrm>
          <a:prstGeom prst="rect">
            <a:avLst/>
          </a:prstGeom>
          <a:noFill/>
          <a:ln w="19050">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5472333" y="3297200"/>
            <a:ext cx="5889258" cy="1077218"/>
          </a:xfrm>
          <a:prstGeom prst="rect">
            <a:avLst/>
          </a:prstGeom>
          <a:noFill/>
        </p:spPr>
        <p:txBody>
          <a:bodyPr wrap="square" rtlCol="0">
            <a:spAutoFit/>
          </a:bodyPr>
          <a:lstStyle/>
          <a:p>
            <a:r>
              <a:rPr lang="lt-LT" sz="1600" dirty="0">
                <a:solidFill>
                  <a:schemeClr val="accent2"/>
                </a:solidFill>
                <a:latin typeface="Verdana" panose="020B0604030504040204" pitchFamily="34" charset="0"/>
                <a:ea typeface="Verdana" panose="020B0604030504040204" pitchFamily="34" charset="0"/>
              </a:rPr>
              <a:t>Jei pareiškėjas per nustatytą projekto sutarties pasirašymo terminą neįvykdo šio reikalavimo, pasiūlymas pasirašyti projekto sutartį netenka galios ir projektas nefinansuojamas</a:t>
            </a:r>
            <a:r>
              <a:rPr lang="lt-LT" sz="1600" dirty="0">
                <a:latin typeface="Verdana" panose="020B0604030504040204" pitchFamily="34" charset="0"/>
                <a:ea typeface="Verdana" panose="020B0604030504040204" pitchFamily="34" charset="0"/>
              </a:rPr>
              <a:t>.</a:t>
            </a:r>
            <a:endParaRPr lang="en-GB" sz="1600" dirty="0">
              <a:latin typeface="Verdana" panose="020B0604030504040204" pitchFamily="34" charset="0"/>
              <a:ea typeface="Verdana" panose="020B0604030504040204" pitchFamily="34" charset="0"/>
            </a:endParaRPr>
          </a:p>
        </p:txBody>
      </p:sp>
      <p:sp>
        <p:nvSpPr>
          <p:cNvPr id="36" name="Suapvalintas stačiakampis 35"/>
          <p:cNvSpPr/>
          <p:nvPr/>
        </p:nvSpPr>
        <p:spPr>
          <a:xfrm>
            <a:off x="363172" y="2520748"/>
            <a:ext cx="3655464" cy="990378"/>
          </a:xfrm>
          <a:prstGeom prst="roundRect">
            <a:avLst>
              <a:gd name="adj" fmla="val 0"/>
            </a:avLst>
          </a:prstGeom>
          <a:solidFill>
            <a:schemeClr val="accent2">
              <a:lumMod val="25000"/>
              <a:lumOff val="75000"/>
            </a:schemeClr>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Verdana" panose="020B0604030504040204" pitchFamily="34" charset="0"/>
              <a:ea typeface="Verdana" panose="020B0604030504040204" pitchFamily="34" charset="0"/>
            </a:endParaRPr>
          </a:p>
        </p:txBody>
      </p:sp>
      <p:sp>
        <p:nvSpPr>
          <p:cNvPr id="38" name="Suapvalintas stačiakampis 37"/>
          <p:cNvSpPr/>
          <p:nvPr/>
        </p:nvSpPr>
        <p:spPr>
          <a:xfrm>
            <a:off x="416006" y="4963232"/>
            <a:ext cx="3623947" cy="1082566"/>
          </a:xfrm>
          <a:prstGeom prst="roundRect">
            <a:avLst>
              <a:gd name="adj" fmla="val 0"/>
            </a:avLst>
          </a:prstGeom>
          <a:solidFill>
            <a:schemeClr val="accent2">
              <a:lumMod val="25000"/>
              <a:lumOff val="75000"/>
            </a:schemeClr>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uapvalintas stačiakampis 38"/>
          <p:cNvSpPr/>
          <p:nvPr/>
        </p:nvSpPr>
        <p:spPr>
          <a:xfrm>
            <a:off x="402520" y="3710930"/>
            <a:ext cx="3596552" cy="990378"/>
          </a:xfrm>
          <a:prstGeom prst="roundRect">
            <a:avLst>
              <a:gd name="adj" fmla="val 0"/>
            </a:avLst>
          </a:prstGeom>
          <a:solidFill>
            <a:schemeClr val="accent2">
              <a:lumMod val="25000"/>
              <a:lumOff val="75000"/>
            </a:schemeClr>
          </a:solidFill>
          <a:ln>
            <a:solidFill>
              <a:schemeClr val="accent6">
                <a:lumMod val="20000"/>
                <a:lumOff val="8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1411450" y="2687183"/>
            <a:ext cx="2444826" cy="646331"/>
          </a:xfrm>
          <a:prstGeom prst="rect">
            <a:avLst/>
          </a:prstGeom>
          <a:noFill/>
        </p:spPr>
        <p:txBody>
          <a:bodyPr wrap="square" rtlCol="0">
            <a:spAutoFit/>
          </a:bodyPr>
          <a:lstStyle/>
          <a:p>
            <a:r>
              <a:rPr lang="lt-LT">
                <a:solidFill>
                  <a:schemeClr val="bg1"/>
                </a:solidFill>
                <a:latin typeface="Verdana" panose="020B0604030504040204" pitchFamily="34" charset="0"/>
                <a:ea typeface="Verdana" panose="020B0604030504040204" pitchFamily="34" charset="0"/>
              </a:rPr>
              <a:t>Banko (kredito unijos) paskola</a:t>
            </a:r>
            <a:endParaRPr lang="en-GB">
              <a:solidFill>
                <a:schemeClr val="bg1"/>
              </a:solidFill>
              <a:latin typeface="Verdana" panose="020B0604030504040204" pitchFamily="34" charset="0"/>
              <a:ea typeface="Verdana" panose="020B0604030504040204" pitchFamily="34" charset="0"/>
            </a:endParaRPr>
          </a:p>
        </p:txBody>
      </p:sp>
      <p:pic>
        <p:nvPicPr>
          <p:cNvPr id="43" name="Paveikslėlis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98" y="3796968"/>
            <a:ext cx="898425" cy="770965"/>
          </a:xfrm>
          <a:prstGeom prst="rect">
            <a:avLst/>
          </a:prstGeom>
        </p:spPr>
      </p:pic>
      <p:sp>
        <p:nvSpPr>
          <p:cNvPr id="44" name="TextBox 43"/>
          <p:cNvSpPr txBox="1"/>
          <p:nvPr/>
        </p:nvSpPr>
        <p:spPr>
          <a:xfrm>
            <a:off x="1458970" y="3857340"/>
            <a:ext cx="2413855" cy="646331"/>
          </a:xfrm>
          <a:prstGeom prst="rect">
            <a:avLst/>
          </a:prstGeom>
          <a:noFill/>
        </p:spPr>
        <p:txBody>
          <a:bodyPr wrap="square" rtlCol="0">
            <a:spAutoFit/>
          </a:bodyPr>
          <a:lstStyle/>
          <a:p>
            <a:r>
              <a:rPr lang="lt-LT">
                <a:solidFill>
                  <a:schemeClr val="bg1"/>
                </a:solidFill>
                <a:latin typeface="Verdana" panose="020B0604030504040204" pitchFamily="34" charset="0"/>
                <a:ea typeface="Verdana" panose="020B0604030504040204" pitchFamily="34" charset="0"/>
              </a:rPr>
              <a:t>Juridinio asmens paskola</a:t>
            </a:r>
            <a:endParaRPr lang="en-GB">
              <a:solidFill>
                <a:schemeClr val="bg1"/>
              </a:solidFill>
              <a:latin typeface="Verdana" panose="020B0604030504040204" pitchFamily="34" charset="0"/>
              <a:ea typeface="Verdana" panose="020B0604030504040204" pitchFamily="34" charset="0"/>
            </a:endParaRPr>
          </a:p>
        </p:txBody>
      </p:sp>
      <p:sp>
        <p:nvSpPr>
          <p:cNvPr id="46" name="TextBox 45"/>
          <p:cNvSpPr txBox="1"/>
          <p:nvPr/>
        </p:nvSpPr>
        <p:spPr>
          <a:xfrm>
            <a:off x="1399599" y="5207264"/>
            <a:ext cx="2528365" cy="646331"/>
          </a:xfrm>
          <a:prstGeom prst="rect">
            <a:avLst/>
          </a:prstGeom>
          <a:noFill/>
        </p:spPr>
        <p:txBody>
          <a:bodyPr wrap="square" rtlCol="0">
            <a:spAutoFit/>
          </a:bodyPr>
          <a:lstStyle/>
          <a:p>
            <a:r>
              <a:rPr lang="lt-LT">
                <a:solidFill>
                  <a:schemeClr val="bg1"/>
                </a:solidFill>
                <a:latin typeface="Verdana" panose="020B0604030504040204" pitchFamily="34" charset="0"/>
                <a:ea typeface="Verdana" panose="020B0604030504040204" pitchFamily="34" charset="0"/>
              </a:rPr>
              <a:t>Fizinio asmens paskola</a:t>
            </a:r>
            <a:endParaRPr lang="en-GB">
              <a:solidFill>
                <a:schemeClr val="bg1"/>
              </a:solidFill>
              <a:latin typeface="Verdana" panose="020B0604030504040204" pitchFamily="34" charset="0"/>
              <a:ea typeface="Verdana" panose="020B0604030504040204" pitchFamily="34" charset="0"/>
            </a:endParaRPr>
          </a:p>
        </p:txBody>
      </p:sp>
      <p:sp>
        <p:nvSpPr>
          <p:cNvPr id="29" name="Stačiakampis 45"/>
          <p:cNvSpPr>
            <a:spLocks noChangeArrowheads="1"/>
          </p:cNvSpPr>
          <p:nvPr/>
        </p:nvSpPr>
        <p:spPr bwMode="auto">
          <a:xfrm>
            <a:off x="289576" y="6211453"/>
            <a:ext cx="11741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r>
              <a:rPr lang="lt-LT" altLang="lt-LT" sz="1400" dirty="0">
                <a:solidFill>
                  <a:schemeClr val="accent2"/>
                </a:solidFill>
                <a:latin typeface="Verdana"/>
                <a:ea typeface="Verdana"/>
              </a:rPr>
              <a:t>*Kai nuosavas įnašas finansuojamas įmonės apyvartinėmis lėšomis, prašome pateikti tarpinius finansinės atskaitomybės dokumentus, pasirašytus įmonės vadovo ir finansininko</a:t>
            </a:r>
            <a:endParaRPr lang="lt-LT" altLang="lt-LT" sz="1400" dirty="0">
              <a:solidFill>
                <a:schemeClr val="accent2"/>
              </a:solidFill>
              <a:latin typeface="Verdana" panose="020B0604030504040204" pitchFamily="34" charset="0"/>
              <a:ea typeface="Verdana" panose="020B0604030504040204" pitchFamily="34" charset="0"/>
            </a:endParaRPr>
          </a:p>
        </p:txBody>
      </p:sp>
      <p:pic>
        <p:nvPicPr>
          <p:cNvPr id="4" name="Paveikslėlis 3">
            <a:extLst>
              <a:ext uri="{FF2B5EF4-FFF2-40B4-BE49-F238E27FC236}">
                <a16:creationId xmlns:a16="http://schemas.microsoft.com/office/drawing/2014/main" id="{FC2FF660-7209-03F6-68C6-3C881B1B943E}"/>
              </a:ext>
            </a:extLst>
          </p:cNvPr>
          <p:cNvPicPr>
            <a:picLocks noChangeAspect="1"/>
          </p:cNvPicPr>
          <p:nvPr/>
        </p:nvPicPr>
        <p:blipFill>
          <a:blip r:embed="rId4"/>
          <a:stretch>
            <a:fillRect/>
          </a:stretch>
        </p:blipFill>
        <p:spPr>
          <a:xfrm>
            <a:off x="434298" y="1377746"/>
            <a:ext cx="986276" cy="913962"/>
          </a:xfrm>
          <a:prstGeom prst="rect">
            <a:avLst/>
          </a:prstGeom>
        </p:spPr>
      </p:pic>
      <p:pic>
        <p:nvPicPr>
          <p:cNvPr id="7" name="Paveikslėlis 6">
            <a:extLst>
              <a:ext uri="{FF2B5EF4-FFF2-40B4-BE49-F238E27FC236}">
                <a16:creationId xmlns:a16="http://schemas.microsoft.com/office/drawing/2014/main" id="{AA46418E-E1CE-8888-0416-3F1EF642EF68}"/>
              </a:ext>
            </a:extLst>
          </p:cNvPr>
          <p:cNvPicPr>
            <a:picLocks noChangeAspect="1"/>
          </p:cNvPicPr>
          <p:nvPr/>
        </p:nvPicPr>
        <p:blipFill>
          <a:blip r:embed="rId5"/>
          <a:stretch>
            <a:fillRect/>
          </a:stretch>
        </p:blipFill>
        <p:spPr>
          <a:xfrm>
            <a:off x="527995" y="4916775"/>
            <a:ext cx="871604" cy="1141470"/>
          </a:xfrm>
          <a:prstGeom prst="rect">
            <a:avLst/>
          </a:prstGeom>
        </p:spPr>
      </p:pic>
      <p:pic>
        <p:nvPicPr>
          <p:cNvPr id="9" name="Paveikslėlis 8">
            <a:extLst>
              <a:ext uri="{FF2B5EF4-FFF2-40B4-BE49-F238E27FC236}">
                <a16:creationId xmlns:a16="http://schemas.microsoft.com/office/drawing/2014/main" id="{8BD99738-5D5D-5F11-220F-4B506CCE2972}"/>
              </a:ext>
            </a:extLst>
          </p:cNvPr>
          <p:cNvPicPr>
            <a:picLocks noChangeAspect="1"/>
          </p:cNvPicPr>
          <p:nvPr/>
        </p:nvPicPr>
        <p:blipFill>
          <a:blip r:embed="rId6"/>
          <a:stretch>
            <a:fillRect/>
          </a:stretch>
        </p:blipFill>
        <p:spPr>
          <a:xfrm>
            <a:off x="373179" y="2542590"/>
            <a:ext cx="1028265" cy="952873"/>
          </a:xfrm>
          <a:prstGeom prst="rect">
            <a:avLst/>
          </a:prstGeom>
        </p:spPr>
      </p:pic>
      <p:pic>
        <p:nvPicPr>
          <p:cNvPr id="11" name="Paveikslėlis 10">
            <a:extLst>
              <a:ext uri="{FF2B5EF4-FFF2-40B4-BE49-F238E27FC236}">
                <a16:creationId xmlns:a16="http://schemas.microsoft.com/office/drawing/2014/main" id="{E293C1C9-44EE-08B7-9B2D-2904D5BC7EAA}"/>
              </a:ext>
            </a:extLst>
          </p:cNvPr>
          <p:cNvPicPr>
            <a:picLocks noChangeAspect="1"/>
          </p:cNvPicPr>
          <p:nvPr/>
        </p:nvPicPr>
        <p:blipFill>
          <a:blip r:embed="rId7"/>
          <a:stretch>
            <a:fillRect/>
          </a:stretch>
        </p:blipFill>
        <p:spPr>
          <a:xfrm>
            <a:off x="4295743" y="1537865"/>
            <a:ext cx="1120282" cy="1038143"/>
          </a:xfrm>
          <a:prstGeom prst="rect">
            <a:avLst/>
          </a:prstGeom>
        </p:spPr>
      </p:pic>
      <p:pic>
        <p:nvPicPr>
          <p:cNvPr id="15" name="Paveikslėlis 14">
            <a:extLst>
              <a:ext uri="{FF2B5EF4-FFF2-40B4-BE49-F238E27FC236}">
                <a16:creationId xmlns:a16="http://schemas.microsoft.com/office/drawing/2014/main" id="{525FD274-BCC3-58DB-ED53-6A6B2949E057}"/>
              </a:ext>
            </a:extLst>
          </p:cNvPr>
          <p:cNvPicPr>
            <a:picLocks noChangeAspect="1"/>
          </p:cNvPicPr>
          <p:nvPr/>
        </p:nvPicPr>
        <p:blipFill>
          <a:blip r:embed="rId8"/>
          <a:stretch>
            <a:fillRect/>
          </a:stretch>
        </p:blipFill>
        <p:spPr>
          <a:xfrm>
            <a:off x="4354439" y="3267701"/>
            <a:ext cx="1167119" cy="1081546"/>
          </a:xfrm>
          <a:prstGeom prst="rect">
            <a:avLst/>
          </a:prstGeom>
        </p:spPr>
      </p:pic>
      <p:pic>
        <p:nvPicPr>
          <p:cNvPr id="17" name="Paveikslėlis 16">
            <a:extLst>
              <a:ext uri="{FF2B5EF4-FFF2-40B4-BE49-F238E27FC236}">
                <a16:creationId xmlns:a16="http://schemas.microsoft.com/office/drawing/2014/main" id="{22D54EDD-79D2-C6BD-83A0-74BDC6B3339A}"/>
              </a:ext>
            </a:extLst>
          </p:cNvPr>
          <p:cNvPicPr>
            <a:picLocks noChangeAspect="1"/>
          </p:cNvPicPr>
          <p:nvPr/>
        </p:nvPicPr>
        <p:blipFill>
          <a:blip r:embed="rId9"/>
          <a:stretch>
            <a:fillRect/>
          </a:stretch>
        </p:blipFill>
        <p:spPr>
          <a:xfrm>
            <a:off x="4469323" y="5070203"/>
            <a:ext cx="937349" cy="868623"/>
          </a:xfrm>
          <a:prstGeom prst="rect">
            <a:avLst/>
          </a:prstGeom>
        </p:spPr>
      </p:pic>
    </p:spTree>
    <p:extLst>
      <p:ext uri="{BB962C8B-B14F-4D97-AF65-F5344CB8AC3E}">
        <p14:creationId xmlns:p14="http://schemas.microsoft.com/office/powerpoint/2010/main" val="3510136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4"/>
          <p:cNvSpPr txBox="1">
            <a:spLocks noGrp="1" noChangeArrowheads="1"/>
          </p:cNvSpPr>
          <p:nvPr>
            <p:ph type="title"/>
          </p:nvPr>
        </p:nvSpPr>
        <p:spPr bwMode="auto">
          <a:xfrm>
            <a:off x="806532" y="62139"/>
            <a:ext cx="543189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gn="l"/>
            <a:r>
              <a:rPr lang="lt-LT" altLang="lt-LT" sz="3200" dirty="0">
                <a:solidFill>
                  <a:schemeClr val="accent2"/>
                </a:solidFill>
                <a:latin typeface="Verdana" panose="020B0604030504040204" pitchFamily="34" charset="0"/>
                <a:ea typeface="Verdana" panose="020B0604030504040204" pitchFamily="34" charset="0"/>
                <a:sym typeface="Arial" panose="020B0604020202020204" pitchFamily="34" charset="0"/>
              </a:rPr>
              <a:t>NUOSAVO FINANSAVIMO ŠALTINIŲ UŽTIKRINIMAS</a:t>
            </a:r>
          </a:p>
        </p:txBody>
      </p:sp>
      <p:sp>
        <p:nvSpPr>
          <p:cNvPr id="28" name="Stačiakampis 27"/>
          <p:cNvSpPr/>
          <p:nvPr/>
        </p:nvSpPr>
        <p:spPr>
          <a:xfrm>
            <a:off x="885702" y="1421298"/>
            <a:ext cx="5275238" cy="707886"/>
          </a:xfrm>
          <a:prstGeom prst="rect">
            <a:avLst/>
          </a:prstGeom>
        </p:spPr>
        <p:txBody>
          <a:bodyPr wrap="square">
            <a:spAutoFit/>
          </a:bodyPr>
          <a:lstStyle/>
          <a:p>
            <a:pPr algn="ctr"/>
            <a:r>
              <a:rPr lang="lt-LT" sz="2000" b="1" dirty="0">
                <a:solidFill>
                  <a:schemeClr val="accent2"/>
                </a:solidFill>
                <a:latin typeface="Verdana" panose="020B0604030504040204" pitchFamily="34" charset="0"/>
                <a:ea typeface="Verdana" panose="020B0604030504040204" pitchFamily="34" charset="0"/>
              </a:rPr>
              <a:t>Jei finansavimą užtikrina</a:t>
            </a:r>
          </a:p>
          <a:p>
            <a:pPr algn="ctr"/>
            <a:r>
              <a:rPr lang="lt-LT" sz="2000" b="1" dirty="0">
                <a:solidFill>
                  <a:schemeClr val="accent2"/>
                </a:solidFill>
                <a:latin typeface="Verdana" panose="020B0604030504040204" pitchFamily="34" charset="0"/>
                <a:ea typeface="Verdana" panose="020B0604030504040204" pitchFamily="34" charset="0"/>
              </a:rPr>
              <a:t> juridinis asmuo:</a:t>
            </a:r>
          </a:p>
        </p:txBody>
      </p:sp>
      <p:sp>
        <p:nvSpPr>
          <p:cNvPr id="47" name="Stačiakampis 46"/>
          <p:cNvSpPr/>
          <p:nvPr/>
        </p:nvSpPr>
        <p:spPr>
          <a:xfrm>
            <a:off x="7913455" y="1421298"/>
            <a:ext cx="3799437" cy="707886"/>
          </a:xfrm>
          <a:prstGeom prst="rect">
            <a:avLst/>
          </a:prstGeom>
        </p:spPr>
        <p:txBody>
          <a:bodyPr wrap="none">
            <a:spAutoFit/>
          </a:bodyPr>
          <a:lstStyle/>
          <a:p>
            <a:pPr algn="ctr"/>
            <a:r>
              <a:rPr lang="lt-LT" sz="2000" b="1" dirty="0">
                <a:solidFill>
                  <a:schemeClr val="bg1"/>
                </a:solidFill>
                <a:latin typeface="Verdana" panose="020B0604030504040204" pitchFamily="34" charset="0"/>
                <a:ea typeface="Verdana" panose="020B0604030504040204" pitchFamily="34" charset="0"/>
              </a:rPr>
              <a:t>Jei finansavimą užtikrina</a:t>
            </a:r>
          </a:p>
          <a:p>
            <a:pPr algn="ctr"/>
            <a:r>
              <a:rPr lang="lt-LT" sz="2000" b="1" dirty="0">
                <a:solidFill>
                  <a:schemeClr val="bg1"/>
                </a:solidFill>
                <a:latin typeface="Verdana" panose="020B0604030504040204" pitchFamily="34" charset="0"/>
                <a:ea typeface="Verdana" panose="020B0604030504040204" pitchFamily="34" charset="0"/>
              </a:rPr>
              <a:t> fizinis asmuo:</a:t>
            </a:r>
          </a:p>
        </p:txBody>
      </p:sp>
      <p:sp>
        <p:nvSpPr>
          <p:cNvPr id="21" name="TextBox 20">
            <a:extLst>
              <a:ext uri="{FF2B5EF4-FFF2-40B4-BE49-F238E27FC236}">
                <a16:creationId xmlns:a16="http://schemas.microsoft.com/office/drawing/2014/main" id="{3454D40F-869D-8717-B70B-D8FDD0CABC63}"/>
              </a:ext>
            </a:extLst>
          </p:cNvPr>
          <p:cNvSpPr txBox="1"/>
          <p:nvPr/>
        </p:nvSpPr>
        <p:spPr>
          <a:xfrm>
            <a:off x="479108" y="2129184"/>
            <a:ext cx="5664784" cy="3801041"/>
          </a:xfrm>
          <a:prstGeom prst="rect">
            <a:avLst/>
          </a:prstGeom>
          <a:noFill/>
        </p:spPr>
        <p:txBody>
          <a:bodyPr wrap="square" rtlCol="0">
            <a:spAutoFit/>
          </a:bodyPr>
          <a:lstStyle/>
          <a:p>
            <a:pPr marL="285750" indent="-285750">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Pareiškėjo akcininkų (juridinių asmenų) arba nesusijusio juridinio asmens</a:t>
            </a:r>
            <a:r>
              <a:rPr lang="en-US" sz="1800" dirty="0">
                <a:solidFill>
                  <a:schemeClr val="accent2"/>
                </a:solidFill>
                <a:latin typeface="Verdana" panose="020B0604030504040204" pitchFamily="34" charset="0"/>
                <a:ea typeface="Verdana" panose="020B0604030504040204" pitchFamily="34" charset="0"/>
              </a:rPr>
              <a:t> </a:t>
            </a:r>
            <a:r>
              <a:rPr lang="lt-LT" sz="1800" dirty="0">
                <a:solidFill>
                  <a:schemeClr val="accent2"/>
                </a:solidFill>
                <a:latin typeface="Verdana" panose="020B0604030504040204" pitchFamily="34" charset="0"/>
                <a:ea typeface="Verdana" panose="020B0604030504040204" pitchFamily="34" charset="0"/>
              </a:rPr>
              <a:t>sprendimas</a:t>
            </a:r>
            <a:r>
              <a:rPr lang="en-US" sz="1800" dirty="0">
                <a:solidFill>
                  <a:schemeClr val="accent2"/>
                </a:solidFill>
                <a:latin typeface="Verdana" panose="020B0604030504040204" pitchFamily="34" charset="0"/>
                <a:ea typeface="Verdana" panose="020B0604030504040204" pitchFamily="34" charset="0"/>
              </a:rPr>
              <a:t> </a:t>
            </a:r>
            <a:r>
              <a:rPr lang="lt-LT" sz="1800" dirty="0">
                <a:solidFill>
                  <a:schemeClr val="accent2"/>
                </a:solidFill>
                <a:latin typeface="Verdana" panose="020B0604030504040204" pitchFamily="34" charset="0"/>
                <a:ea typeface="Verdana" panose="020B0604030504040204" pitchFamily="34" charset="0"/>
              </a:rPr>
              <a:t> suteikti paskolą;</a:t>
            </a:r>
            <a:endParaRPr lang="en-150" sz="1800" dirty="0">
              <a:solidFill>
                <a:schemeClr val="accent2"/>
              </a:solidFill>
              <a:latin typeface="Verdana" panose="020B0604030504040204" pitchFamily="34" charset="0"/>
              <a:ea typeface="Verdana" panose="020B0604030504040204" pitchFamily="34" charset="0"/>
            </a:endParaRPr>
          </a:p>
          <a:p>
            <a:pPr marL="285750" indent="-285750">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Patvirtintų metinių finansinių ataskaitų rinkinys už paskutinius du metus;</a:t>
            </a:r>
            <a:endParaRPr lang="ko-KR" altLang="en-US" sz="1800" dirty="0">
              <a:solidFill>
                <a:schemeClr val="accent2"/>
              </a:solidFill>
              <a:latin typeface="Verdana" panose="020B0604030504040204" pitchFamily="34" charset="0"/>
            </a:endParaRPr>
          </a:p>
          <a:p>
            <a:pPr marL="285750" indent="-285750">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Skolintojo kreditorių ir debitorių sąrašas;</a:t>
            </a:r>
            <a:endParaRPr lang="en-150" sz="1800" dirty="0">
              <a:solidFill>
                <a:schemeClr val="accent2"/>
              </a:solidFill>
              <a:latin typeface="Verdana" panose="020B0604030504040204" pitchFamily="34" charset="0"/>
              <a:ea typeface="Verdana" panose="020B0604030504040204" pitchFamily="34" charset="0"/>
            </a:endParaRPr>
          </a:p>
          <a:p>
            <a:pPr marL="285750" indent="-285750">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Prognoziniai pinigų srautai (mėnesiais) projekto įgyvendinimo laikotarpiu;</a:t>
            </a:r>
            <a:endParaRPr lang="ko-KR" altLang="en-US" sz="1800" dirty="0">
              <a:solidFill>
                <a:schemeClr val="accent2"/>
              </a:solidFill>
              <a:latin typeface="Verdana" panose="020B0604030504040204" pitchFamily="34" charset="0"/>
            </a:endParaRPr>
          </a:p>
          <a:p>
            <a:pPr marL="285750" indent="-285750">
              <a:spcAft>
                <a:spcPts val="600"/>
              </a:spcAft>
              <a:buClr>
                <a:srgbClr val="EDE731"/>
              </a:buClr>
              <a:buSzPct val="120000"/>
              <a:buFont typeface="Wingdings" panose="05000000000000000000" pitchFamily="2" charset="2"/>
              <a:buChar char="§"/>
            </a:pPr>
            <a:r>
              <a:rPr lang="lt-LT" sz="1800" dirty="0">
                <a:solidFill>
                  <a:schemeClr val="accent2"/>
                </a:solidFill>
                <a:latin typeface="Verdana" panose="020B0604030504040204" pitchFamily="34" charset="0"/>
                <a:ea typeface="Verdana" panose="020B0604030504040204" pitchFamily="34" charset="0"/>
              </a:rPr>
              <a:t>Dokumentai, pagrindžiantys planuojamus pardavimus (turimos sutartys, užsakymai, ketinimų protokolai ir pan.)</a:t>
            </a:r>
            <a:endParaRPr lang="ko-KR" altLang="en-US" sz="1800" dirty="0">
              <a:solidFill>
                <a:schemeClr val="accent2"/>
              </a:solidFill>
              <a:latin typeface="Verdana" panose="020B0604030504040204" pitchFamily="34" charset="0"/>
            </a:endParaRPr>
          </a:p>
          <a:p>
            <a:pPr marL="285750" indent="-285750">
              <a:spcAft>
                <a:spcPts val="600"/>
              </a:spcAft>
              <a:buClr>
                <a:srgbClr val="EDE731"/>
              </a:buClr>
              <a:buSzPct val="120000"/>
              <a:buFont typeface="Wingdings" panose="05000000000000000000" pitchFamily="2" charset="2"/>
              <a:buChar char="§"/>
            </a:pPr>
            <a:r>
              <a:rPr lang="en-US" sz="1800" dirty="0">
                <a:solidFill>
                  <a:schemeClr val="accent2"/>
                </a:solidFill>
                <a:latin typeface="Verdana" panose="020B0604030504040204" pitchFamily="34" charset="0"/>
                <a:ea typeface="Verdana" panose="020B0604030504040204" pitchFamily="34" charset="0"/>
              </a:rPr>
              <a:t>J</a:t>
            </a:r>
            <a:r>
              <a:rPr lang="lt-LT" sz="1800" dirty="0" err="1">
                <a:solidFill>
                  <a:schemeClr val="accent2"/>
                </a:solidFill>
                <a:latin typeface="Verdana" panose="020B0604030504040204" pitchFamily="34" charset="0"/>
                <a:ea typeface="Verdana" panose="020B0604030504040204" pitchFamily="34" charset="0"/>
              </a:rPr>
              <a:t>uridinio</a:t>
            </a:r>
            <a:r>
              <a:rPr lang="lt-LT" sz="1800" dirty="0">
                <a:solidFill>
                  <a:schemeClr val="accent2"/>
                </a:solidFill>
                <a:latin typeface="Verdana" panose="020B0604030504040204" pitchFamily="34" charset="0"/>
                <a:ea typeface="Verdana" panose="020B0604030504040204" pitchFamily="34" charset="0"/>
              </a:rPr>
              <a:t> asmens paskolos sutartis</a:t>
            </a:r>
            <a:endParaRPr lang="ko-KR" altLang="en-US" sz="1800" dirty="0">
              <a:solidFill>
                <a:schemeClr val="accent2"/>
              </a:solidFill>
              <a:latin typeface="Verdana" panose="020B0604030504040204" pitchFamily="34" charset="0"/>
            </a:endParaRPr>
          </a:p>
        </p:txBody>
      </p:sp>
      <p:sp>
        <p:nvSpPr>
          <p:cNvPr id="22" name="TextBox 21">
            <a:extLst>
              <a:ext uri="{FF2B5EF4-FFF2-40B4-BE49-F238E27FC236}">
                <a16:creationId xmlns:a16="http://schemas.microsoft.com/office/drawing/2014/main" id="{E390EA1B-3CD0-74B7-DECF-AD49A041C2C9}"/>
              </a:ext>
            </a:extLst>
          </p:cNvPr>
          <p:cNvSpPr txBox="1"/>
          <p:nvPr/>
        </p:nvSpPr>
        <p:spPr>
          <a:xfrm>
            <a:off x="6717968" y="2290766"/>
            <a:ext cx="5275239" cy="3477875"/>
          </a:xfrm>
          <a:prstGeom prst="rect">
            <a:avLst/>
          </a:prstGeom>
          <a:noFill/>
        </p:spPr>
        <p:txBody>
          <a:bodyPr wrap="square" rtlCol="0">
            <a:spAutoFit/>
          </a:bodyPr>
          <a:lstStyle/>
          <a:p>
            <a:pPr marL="285750" indent="-285750">
              <a:spcAft>
                <a:spcPts val="1200"/>
              </a:spcAft>
              <a:buClr>
                <a:srgbClr val="EDE731"/>
              </a:buClr>
              <a:buSzPct val="120000"/>
              <a:buFont typeface="Wingdings" panose="05000000000000000000" pitchFamily="2" charset="2"/>
              <a:buChar char="§"/>
            </a:pPr>
            <a:r>
              <a:rPr lang="lt-LT" dirty="0">
                <a:solidFill>
                  <a:schemeClr val="bg1"/>
                </a:solidFill>
                <a:latin typeface="Verdana" panose="020B0604030504040204" pitchFamily="34" charset="0"/>
                <a:ea typeface="Verdana" panose="020B0604030504040204" pitchFamily="34" charset="0"/>
              </a:rPr>
              <a:t>Dokumentas, pagrindžiantis fizinio asmens kredito istoriją</a:t>
            </a:r>
            <a:endParaRPr lang="en-150" dirty="0">
              <a:solidFill>
                <a:schemeClr val="bg1"/>
              </a:solidFill>
              <a:latin typeface="Verdana" panose="020B0604030504040204" pitchFamily="34" charset="0"/>
              <a:ea typeface="Verdana" panose="020B0604030504040204" pitchFamily="34" charset="0"/>
            </a:endParaRPr>
          </a:p>
          <a:p>
            <a:pPr marL="285750" indent="-285750">
              <a:spcAft>
                <a:spcPts val="1200"/>
              </a:spcAft>
              <a:buClr>
                <a:srgbClr val="EDE731"/>
              </a:buClr>
              <a:buSzPct val="120000"/>
              <a:buFont typeface="Wingdings" panose="05000000000000000000" pitchFamily="2" charset="2"/>
              <a:buChar char="§"/>
            </a:pPr>
            <a:r>
              <a:rPr lang="lt-LT" dirty="0">
                <a:solidFill>
                  <a:schemeClr val="bg1"/>
                </a:solidFill>
                <a:latin typeface="Verdana" panose="020B0604030504040204" pitchFamily="34" charset="0"/>
                <a:ea typeface="Verdana" panose="020B0604030504040204" pitchFamily="34" charset="0"/>
              </a:rPr>
              <a:t>Paskutinio laikotarpio pajamų deklaracija, teikta mokesčių administratoriui</a:t>
            </a:r>
          </a:p>
          <a:p>
            <a:pPr marL="285750" indent="-285750">
              <a:spcAft>
                <a:spcPts val="1200"/>
              </a:spcAft>
              <a:buClr>
                <a:srgbClr val="EDE731"/>
              </a:buClr>
              <a:buSzPct val="120000"/>
              <a:buFont typeface="Wingdings" panose="05000000000000000000" pitchFamily="2" charset="2"/>
              <a:buChar char="§"/>
            </a:pPr>
            <a:r>
              <a:rPr lang="lt-LT" sz="1800" dirty="0">
                <a:solidFill>
                  <a:schemeClr val="bg1"/>
                </a:solidFill>
                <a:latin typeface="Verdana" panose="020B0604030504040204" pitchFamily="34" charset="0"/>
                <a:ea typeface="Verdana" panose="020B0604030504040204" pitchFamily="34" charset="0"/>
              </a:rPr>
              <a:t>Dokumentai, susiję su turimu turtu: paskutinio laikotarpio turto deklaracija, paaiškinimas apie disponuojamų lėšų / turto kilmę</a:t>
            </a:r>
          </a:p>
          <a:p>
            <a:pPr marL="285750" indent="-285750">
              <a:spcAft>
                <a:spcPts val="1200"/>
              </a:spcAft>
              <a:buClr>
                <a:srgbClr val="EDE731"/>
              </a:buClr>
              <a:buSzPct val="120000"/>
              <a:buFont typeface="Wingdings" panose="05000000000000000000" pitchFamily="2" charset="2"/>
              <a:buChar char="§"/>
            </a:pPr>
            <a:r>
              <a:rPr lang="lt-LT" dirty="0">
                <a:solidFill>
                  <a:schemeClr val="bg1"/>
                </a:solidFill>
                <a:latin typeface="Verdana" panose="020B0604030504040204" pitchFamily="34" charset="0"/>
                <a:ea typeface="Verdana" panose="020B0604030504040204" pitchFamily="34" charset="0"/>
              </a:rPr>
              <a:t>Banko sąskaitų apyvartos</a:t>
            </a:r>
          </a:p>
          <a:p>
            <a:pPr marL="285750" indent="-285750">
              <a:spcAft>
                <a:spcPts val="1200"/>
              </a:spcAft>
              <a:buClr>
                <a:srgbClr val="EDE731"/>
              </a:buClr>
              <a:buSzPct val="120000"/>
              <a:buFont typeface="Wingdings" panose="05000000000000000000" pitchFamily="2" charset="2"/>
              <a:buChar char="§"/>
            </a:pPr>
            <a:r>
              <a:rPr lang="lt-LT" dirty="0">
                <a:solidFill>
                  <a:schemeClr val="bg1"/>
                </a:solidFill>
                <a:latin typeface="Verdana" panose="020B0604030504040204" pitchFamily="34" charset="0"/>
                <a:ea typeface="Verdana" panose="020B0604030504040204" pitchFamily="34" charset="0"/>
              </a:rPr>
              <a:t>Turimų vertybinių popierių sąrašas</a:t>
            </a:r>
          </a:p>
        </p:txBody>
      </p:sp>
      <p:pic>
        <p:nvPicPr>
          <p:cNvPr id="4" name="Paveikslėlis 3">
            <a:extLst>
              <a:ext uri="{FF2B5EF4-FFF2-40B4-BE49-F238E27FC236}">
                <a16:creationId xmlns:a16="http://schemas.microsoft.com/office/drawing/2014/main" id="{38036F23-65FB-BF0C-BED2-68266972CF4E}"/>
              </a:ext>
            </a:extLst>
          </p:cNvPr>
          <p:cNvPicPr>
            <a:picLocks noChangeAspect="1"/>
          </p:cNvPicPr>
          <p:nvPr/>
        </p:nvPicPr>
        <p:blipFill>
          <a:blip r:embed="rId3"/>
          <a:stretch>
            <a:fillRect/>
          </a:stretch>
        </p:blipFill>
        <p:spPr>
          <a:xfrm>
            <a:off x="506037" y="1318260"/>
            <a:ext cx="986276" cy="913962"/>
          </a:xfrm>
          <a:prstGeom prst="rect">
            <a:avLst/>
          </a:prstGeom>
        </p:spPr>
      </p:pic>
      <p:pic>
        <p:nvPicPr>
          <p:cNvPr id="8" name="Paveikslėlis 7">
            <a:extLst>
              <a:ext uri="{FF2B5EF4-FFF2-40B4-BE49-F238E27FC236}">
                <a16:creationId xmlns:a16="http://schemas.microsoft.com/office/drawing/2014/main" id="{32DE7B0C-80AF-B37E-1EBD-892D5CC66975}"/>
              </a:ext>
            </a:extLst>
          </p:cNvPr>
          <p:cNvPicPr>
            <a:picLocks noChangeAspect="1"/>
          </p:cNvPicPr>
          <p:nvPr/>
        </p:nvPicPr>
        <p:blipFill>
          <a:blip r:embed="rId4"/>
          <a:stretch>
            <a:fillRect/>
          </a:stretch>
        </p:blipFill>
        <p:spPr>
          <a:xfrm>
            <a:off x="6832672" y="1256470"/>
            <a:ext cx="986275" cy="1291645"/>
          </a:xfrm>
          <a:prstGeom prst="rect">
            <a:avLst/>
          </a:prstGeom>
        </p:spPr>
      </p:pic>
      <p:sp>
        <p:nvSpPr>
          <p:cNvPr id="3" name="Stačiakampis: suapvalinti kampai 2">
            <a:extLst>
              <a:ext uri="{FF2B5EF4-FFF2-40B4-BE49-F238E27FC236}">
                <a16:creationId xmlns:a16="http://schemas.microsoft.com/office/drawing/2014/main" id="{AA0D4AE8-82FC-9B00-814E-C4F37C416AF6}"/>
              </a:ext>
            </a:extLst>
          </p:cNvPr>
          <p:cNvSpPr/>
          <p:nvPr/>
        </p:nvSpPr>
        <p:spPr>
          <a:xfrm>
            <a:off x="510986" y="6157114"/>
            <a:ext cx="11265813" cy="632393"/>
          </a:xfrm>
          <a:prstGeom prst="roundRect">
            <a:avLst/>
          </a:prstGeom>
          <a:solidFill>
            <a:schemeClr val="bg1"/>
          </a:solidFill>
          <a:ln w="19050">
            <a:solidFill>
              <a:srgbClr val="EDE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150" sz="1600" dirty="0">
                <a:solidFill>
                  <a:schemeClr val="accent2"/>
                </a:solidFill>
                <a:latin typeface="Verdana" panose="020B0604030504040204" pitchFamily="34" charset="0"/>
                <a:ea typeface="Verdana" panose="020B0604030504040204" pitchFamily="34" charset="0"/>
              </a:rPr>
              <a:t>*</a:t>
            </a:r>
            <a:r>
              <a:rPr lang="lt-LT" sz="1600" dirty="0">
                <a:solidFill>
                  <a:schemeClr val="accent2"/>
                </a:solidFill>
                <a:latin typeface="Verdana" panose="020B0604030504040204" pitchFamily="34" charset="0"/>
                <a:ea typeface="Verdana" panose="020B0604030504040204" pitchFamily="34" charset="0"/>
              </a:rPr>
              <a:t>Vertinama pagal Pareiškėjo</a:t>
            </a:r>
            <a:r>
              <a:rPr lang="en-US" sz="1600" dirty="0">
                <a:solidFill>
                  <a:schemeClr val="accent2"/>
                </a:solidFill>
                <a:latin typeface="Verdana" panose="020B0604030504040204" pitchFamily="34" charset="0"/>
                <a:ea typeface="Verdana" panose="020B0604030504040204" pitchFamily="34" charset="0"/>
              </a:rPr>
              <a:t> </a:t>
            </a:r>
            <a:r>
              <a:rPr lang="lt-LT" sz="1600" dirty="0">
                <a:solidFill>
                  <a:schemeClr val="accent2"/>
                </a:solidFill>
                <a:latin typeface="Verdana" panose="020B0604030504040204" pitchFamily="34" charset="0"/>
                <a:ea typeface="Verdana" panose="020B0604030504040204" pitchFamily="34" charset="0"/>
              </a:rPr>
              <a:t>projekto vykdytojo įnašo šaltinių užtikrinimo vertinimo metodiką (</a:t>
            </a:r>
            <a:r>
              <a:rPr lang="lt-LT" sz="1600" dirty="0">
                <a:solidFill>
                  <a:schemeClr val="accent4">
                    <a:lumMod val="75000"/>
                  </a:schemeClr>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val="tx"/>
                    </a:ext>
                  </a:extLst>
                </a:hlinkClick>
              </a:rPr>
              <a:t>nuoroda</a:t>
            </a:r>
            <a:r>
              <a:rPr lang="lt-LT" sz="1600" dirty="0">
                <a:solidFill>
                  <a:schemeClr val="accent2"/>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58085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DF76FD5-9B43-BE85-C4EB-C056C7EA3077}"/>
              </a:ext>
            </a:extLst>
          </p:cNvPr>
          <p:cNvSpPr txBox="1"/>
          <p:nvPr/>
        </p:nvSpPr>
        <p:spPr>
          <a:xfrm>
            <a:off x="1707944" y="1381902"/>
            <a:ext cx="9871897"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0488" indent="-1588"/>
            <a:r>
              <a:rPr lang="lt-LT" sz="2200" dirty="0">
                <a:solidFill>
                  <a:schemeClr val="accent2"/>
                </a:solidFill>
                <a:latin typeface="Verdana" panose="020B0604030504040204" pitchFamily="34" charset="0"/>
                <a:ea typeface="Verdana" panose="020B0604030504040204" pitchFamily="34" charset="0"/>
              </a:rPr>
              <a:t>Projektų </a:t>
            </a:r>
            <a:r>
              <a:rPr lang="lt-LT" sz="2200" b="1" dirty="0">
                <a:solidFill>
                  <a:schemeClr val="accent2"/>
                </a:solidFill>
                <a:latin typeface="Verdana" panose="020B0604030504040204" pitchFamily="34" charset="0"/>
                <a:ea typeface="Verdana" panose="020B0604030504040204" pitchFamily="34" charset="0"/>
              </a:rPr>
              <a:t>veiklų pradžia </a:t>
            </a:r>
            <a:r>
              <a:rPr lang="lt-LT" sz="2200" dirty="0">
                <a:solidFill>
                  <a:schemeClr val="accent2"/>
                </a:solidFill>
                <a:latin typeface="Verdana" panose="020B0604030504040204" pitchFamily="34" charset="0"/>
                <a:ea typeface="Verdana" panose="020B0604030504040204" pitchFamily="34" charset="0"/>
              </a:rPr>
              <a:t>– ne anksčiau nei</a:t>
            </a:r>
            <a:r>
              <a:rPr lang="en-US" sz="2200" dirty="0">
                <a:solidFill>
                  <a:schemeClr val="accent2"/>
                </a:solidFill>
                <a:latin typeface="Verdana" panose="020B0604030504040204" pitchFamily="34" charset="0"/>
                <a:ea typeface="Verdana" panose="020B0604030504040204" pitchFamily="34" charset="0"/>
              </a:rPr>
              <a:t> PĮP </a:t>
            </a:r>
            <a:r>
              <a:rPr lang="lt-LT" sz="2200" dirty="0">
                <a:solidFill>
                  <a:schemeClr val="accent2"/>
                </a:solidFill>
                <a:latin typeface="Verdana" panose="020B0604030504040204" pitchFamily="34" charset="0"/>
                <a:ea typeface="Verdana" panose="020B0604030504040204" pitchFamily="34" charset="0"/>
              </a:rPr>
              <a:t>pateikimas</a:t>
            </a:r>
            <a:endParaRPr lang="lt-LT" sz="2200" b="1" dirty="0">
              <a:solidFill>
                <a:schemeClr val="accent2"/>
              </a:solidFill>
              <a:latin typeface="Verdana" panose="020B0604030504040204" pitchFamily="34" charset="0"/>
              <a:ea typeface="Verdana" panose="020B0604030504040204" pitchFamily="34" charset="0"/>
            </a:endParaRPr>
          </a:p>
        </p:txBody>
      </p:sp>
      <p:sp>
        <p:nvSpPr>
          <p:cNvPr id="16" name="TextBox 15">
            <a:extLst>
              <a:ext uri="{FF2B5EF4-FFF2-40B4-BE49-F238E27FC236}">
                <a16:creationId xmlns:a16="http://schemas.microsoft.com/office/drawing/2014/main" id="{60BEB333-74CD-B3EA-E039-05830C7791A0}"/>
              </a:ext>
            </a:extLst>
          </p:cNvPr>
          <p:cNvSpPr txBox="1"/>
          <p:nvPr/>
        </p:nvSpPr>
        <p:spPr>
          <a:xfrm>
            <a:off x="1428887" y="2409514"/>
            <a:ext cx="9942058"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68288"/>
            <a:r>
              <a:rPr lang="lt-LT" sz="2200" b="0" i="0" dirty="0">
                <a:solidFill>
                  <a:schemeClr val="accent2"/>
                </a:solidFill>
                <a:latin typeface="Verdana" panose="020B0604030504040204" pitchFamily="34" charset="0"/>
                <a:ea typeface="Verdana" panose="020B0604030504040204" pitchFamily="34" charset="0"/>
              </a:rPr>
              <a:t>Projekto veikla turi būti</a:t>
            </a:r>
            <a:r>
              <a:rPr lang="en-US" sz="2200" b="0" i="0" dirty="0">
                <a:solidFill>
                  <a:schemeClr val="accent2"/>
                </a:solidFill>
                <a:latin typeface="Verdana" panose="020B0604030504040204" pitchFamily="34" charset="0"/>
                <a:ea typeface="Verdana" panose="020B0604030504040204" pitchFamily="34" charset="0"/>
              </a:rPr>
              <a:t> </a:t>
            </a:r>
            <a:r>
              <a:rPr lang="lt-LT" sz="2200" b="1" i="0" dirty="0">
                <a:solidFill>
                  <a:schemeClr val="accent2"/>
                </a:solidFill>
                <a:latin typeface="Verdana" panose="020B0604030504040204" pitchFamily="34" charset="0"/>
                <a:ea typeface="Verdana" panose="020B0604030504040204" pitchFamily="34" charset="0"/>
              </a:rPr>
              <a:t>pradėta įgyvendinti per</a:t>
            </a:r>
            <a:r>
              <a:rPr lang="en-US" sz="2200" b="1" i="0" dirty="0">
                <a:solidFill>
                  <a:schemeClr val="accent2"/>
                </a:solidFill>
                <a:latin typeface="Verdana" panose="020B0604030504040204" pitchFamily="34" charset="0"/>
                <a:ea typeface="Verdana" panose="020B0604030504040204" pitchFamily="34" charset="0"/>
              </a:rPr>
              <a:t> 1</a:t>
            </a:r>
            <a:r>
              <a:rPr lang="lt-LT" sz="2200" b="1" i="0" dirty="0">
                <a:solidFill>
                  <a:schemeClr val="accent2"/>
                </a:solidFill>
                <a:latin typeface="Verdana" panose="020B0604030504040204" pitchFamily="34" charset="0"/>
                <a:ea typeface="Verdana" panose="020B0604030504040204" pitchFamily="34" charset="0"/>
              </a:rPr>
              <a:t> </a:t>
            </a:r>
            <a:r>
              <a:rPr lang="lt-LT" sz="2200" b="1" i="0" dirty="0" err="1">
                <a:solidFill>
                  <a:schemeClr val="accent2"/>
                </a:solidFill>
                <a:latin typeface="Verdana" panose="020B0604030504040204" pitchFamily="34" charset="0"/>
                <a:ea typeface="Verdana" panose="020B0604030504040204" pitchFamily="34" charset="0"/>
              </a:rPr>
              <a:t>mėnes</a:t>
            </a:r>
            <a:r>
              <a:rPr lang="en-US" sz="2200" b="1" i="0" dirty="0">
                <a:solidFill>
                  <a:schemeClr val="accent2"/>
                </a:solidFill>
                <a:latin typeface="Verdana" panose="020B0604030504040204" pitchFamily="34" charset="0"/>
                <a:ea typeface="Verdana" panose="020B0604030504040204" pitchFamily="34" charset="0"/>
              </a:rPr>
              <a:t>į</a:t>
            </a:r>
            <a:r>
              <a:rPr lang="lt-LT" sz="2200" b="1" i="0" dirty="0">
                <a:solidFill>
                  <a:schemeClr val="accent2"/>
                </a:solidFill>
                <a:latin typeface="Verdana" panose="020B0604030504040204" pitchFamily="34" charset="0"/>
                <a:ea typeface="Verdana" panose="020B0604030504040204" pitchFamily="34" charset="0"/>
              </a:rPr>
              <a:t> </a:t>
            </a:r>
            <a:r>
              <a:rPr lang="lt-LT" sz="2200" b="0" i="0" dirty="0">
                <a:solidFill>
                  <a:schemeClr val="accent2"/>
                </a:solidFill>
                <a:latin typeface="Verdana" panose="020B0604030504040204" pitchFamily="34" charset="0"/>
                <a:ea typeface="Verdana" panose="020B0604030504040204" pitchFamily="34" charset="0"/>
              </a:rPr>
              <a:t>nuo projekto sutarties pasirašymo dienos</a:t>
            </a:r>
            <a:endParaRPr lang="lt-LT" sz="2200" b="1" dirty="0">
              <a:solidFill>
                <a:schemeClr val="accent2"/>
              </a:solidFill>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98412BC5-99AA-85E6-65CA-FCFEFE02A09C}"/>
              </a:ext>
            </a:extLst>
          </p:cNvPr>
          <p:cNvSpPr txBox="1"/>
          <p:nvPr/>
        </p:nvSpPr>
        <p:spPr>
          <a:xfrm>
            <a:off x="1707944" y="3572688"/>
            <a:ext cx="9940618" cy="7694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lt-LT" sz="2200" dirty="0">
                <a:solidFill>
                  <a:schemeClr val="accent2"/>
                </a:solidFill>
                <a:latin typeface="Verdana" panose="020B0604030504040204" pitchFamily="34" charset="0"/>
                <a:ea typeface="Verdana" panose="020B0604030504040204" pitchFamily="34" charset="0"/>
              </a:rPr>
              <a:t>Projektų veiklų </a:t>
            </a:r>
            <a:r>
              <a:rPr lang="lt-LT" sz="2200" b="1" dirty="0">
                <a:solidFill>
                  <a:schemeClr val="accent2"/>
                </a:solidFill>
                <a:latin typeface="Verdana" panose="020B0604030504040204" pitchFamily="34" charset="0"/>
                <a:ea typeface="Verdana" panose="020B0604030504040204" pitchFamily="34" charset="0"/>
              </a:rPr>
              <a:t>įgyvendinimo trukmė turi būti ne ilgesnė kaip</a:t>
            </a:r>
            <a:r>
              <a:rPr lang="en-US" sz="2200" b="1" dirty="0">
                <a:solidFill>
                  <a:schemeClr val="accent2"/>
                </a:solidFill>
                <a:latin typeface="Verdana" panose="020B0604030504040204" pitchFamily="34" charset="0"/>
                <a:ea typeface="Verdana" panose="020B0604030504040204" pitchFamily="34" charset="0"/>
              </a:rPr>
              <a:t> 12</a:t>
            </a:r>
            <a:r>
              <a:rPr lang="lt-LT" sz="2200" b="1" dirty="0">
                <a:solidFill>
                  <a:schemeClr val="accent2"/>
                </a:solidFill>
                <a:latin typeface="Verdana" panose="020B0604030504040204" pitchFamily="34" charset="0"/>
                <a:ea typeface="Verdana" panose="020B0604030504040204" pitchFamily="34" charset="0"/>
              </a:rPr>
              <a:t> mėnesių</a:t>
            </a:r>
            <a:r>
              <a:rPr lang="lt-LT" sz="2200" dirty="0">
                <a:solidFill>
                  <a:schemeClr val="accent2"/>
                </a:solidFill>
                <a:latin typeface="Verdana" panose="020B0604030504040204" pitchFamily="34" charset="0"/>
                <a:ea typeface="Verdana" panose="020B0604030504040204" pitchFamily="34" charset="0"/>
              </a:rPr>
              <a:t> nuo projekto sutarties pasirašymo dienos</a:t>
            </a:r>
          </a:p>
        </p:txBody>
      </p:sp>
      <p:sp>
        <p:nvSpPr>
          <p:cNvPr id="23" name="Ovalas 22">
            <a:extLst>
              <a:ext uri="{FF2B5EF4-FFF2-40B4-BE49-F238E27FC236}">
                <a16:creationId xmlns:a16="http://schemas.microsoft.com/office/drawing/2014/main" id="{CEE0C506-4377-982B-15AD-20785EF97BE6}"/>
              </a:ext>
            </a:extLst>
          </p:cNvPr>
          <p:cNvSpPr/>
          <p:nvPr/>
        </p:nvSpPr>
        <p:spPr>
          <a:xfrm>
            <a:off x="787808" y="1226971"/>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25" name="Grafinis elementas 24" descr="Daily calendar outline">
            <a:extLst>
              <a:ext uri="{FF2B5EF4-FFF2-40B4-BE49-F238E27FC236}">
                <a16:creationId xmlns:a16="http://schemas.microsoft.com/office/drawing/2014/main" id="{9C6C9E8E-714B-7335-8297-47676349B4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62788" y="1288295"/>
            <a:ext cx="557705" cy="557705"/>
          </a:xfrm>
          <a:prstGeom prst="rect">
            <a:avLst/>
          </a:prstGeom>
        </p:spPr>
      </p:pic>
      <p:sp>
        <p:nvSpPr>
          <p:cNvPr id="8" name="Suapvalintas stačiakampis 4">
            <a:extLst>
              <a:ext uri="{FF2B5EF4-FFF2-40B4-BE49-F238E27FC236}">
                <a16:creationId xmlns:a16="http://schemas.microsoft.com/office/drawing/2014/main" id="{06D3E97E-3899-F910-C29F-56E1709C63F6}"/>
              </a:ext>
            </a:extLst>
          </p:cNvPr>
          <p:cNvSpPr/>
          <p:nvPr/>
        </p:nvSpPr>
        <p:spPr>
          <a:xfrm>
            <a:off x="1612329" y="2404907"/>
            <a:ext cx="10022293" cy="725989"/>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0" name="Suapvalintas stačiakampis 4">
            <a:extLst>
              <a:ext uri="{FF2B5EF4-FFF2-40B4-BE49-F238E27FC236}">
                <a16:creationId xmlns:a16="http://schemas.microsoft.com/office/drawing/2014/main" id="{2B4410CB-BF1F-1C75-5867-BE100F5AA4A3}"/>
              </a:ext>
            </a:extLst>
          </p:cNvPr>
          <p:cNvSpPr/>
          <p:nvPr/>
        </p:nvSpPr>
        <p:spPr>
          <a:xfrm>
            <a:off x="1624493" y="1234353"/>
            <a:ext cx="9981456" cy="725989"/>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11" name="Suapvalintas stačiakampis 4">
            <a:extLst>
              <a:ext uri="{FF2B5EF4-FFF2-40B4-BE49-F238E27FC236}">
                <a16:creationId xmlns:a16="http://schemas.microsoft.com/office/drawing/2014/main" id="{22C7DFE8-F2D9-9119-641B-67B43B2F2E92}"/>
              </a:ext>
            </a:extLst>
          </p:cNvPr>
          <p:cNvSpPr/>
          <p:nvPr/>
        </p:nvSpPr>
        <p:spPr>
          <a:xfrm>
            <a:off x="1653166" y="3563065"/>
            <a:ext cx="10022293" cy="725989"/>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pic>
        <p:nvPicPr>
          <p:cNvPr id="5" name="Grafinis elementas 4" descr="Map with pin outline">
            <a:extLst>
              <a:ext uri="{FF2B5EF4-FFF2-40B4-BE49-F238E27FC236}">
                <a16:creationId xmlns:a16="http://schemas.microsoft.com/office/drawing/2014/main" id="{CFE86901-DCF4-6478-9FC1-564B6CD6B9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5659" y="4495738"/>
            <a:ext cx="594932" cy="594932"/>
          </a:xfrm>
          <a:prstGeom prst="rect">
            <a:avLst/>
          </a:prstGeom>
        </p:spPr>
      </p:pic>
      <p:sp>
        <p:nvSpPr>
          <p:cNvPr id="32" name="Ovalas 31">
            <a:extLst>
              <a:ext uri="{FF2B5EF4-FFF2-40B4-BE49-F238E27FC236}">
                <a16:creationId xmlns:a16="http://schemas.microsoft.com/office/drawing/2014/main" id="{FDE888A7-F1AF-4C04-875F-23CD5D67189F}"/>
              </a:ext>
            </a:extLst>
          </p:cNvPr>
          <p:cNvSpPr/>
          <p:nvPr/>
        </p:nvSpPr>
        <p:spPr>
          <a:xfrm>
            <a:off x="787808" y="2387003"/>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24" name="Grafinis elementas 23" descr="Hourglass 60% outline">
            <a:extLst>
              <a:ext uri="{FF2B5EF4-FFF2-40B4-BE49-F238E27FC236}">
                <a16:creationId xmlns:a16="http://schemas.microsoft.com/office/drawing/2014/main" id="{010BFF75-0C99-2A21-9A75-5FDFE2BEFE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01763" y="2502241"/>
            <a:ext cx="551309" cy="551309"/>
          </a:xfrm>
          <a:prstGeom prst="rect">
            <a:avLst/>
          </a:prstGeom>
        </p:spPr>
      </p:pic>
      <p:pic>
        <p:nvPicPr>
          <p:cNvPr id="41" name="Grafinis elementas 40" descr="Closed book outline">
            <a:extLst>
              <a:ext uri="{FF2B5EF4-FFF2-40B4-BE49-F238E27FC236}">
                <a16:creationId xmlns:a16="http://schemas.microsoft.com/office/drawing/2014/main" id="{EDDC2F7B-791E-C2BA-7976-C6F277AB1C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4979" y="5090670"/>
            <a:ext cx="523908" cy="523908"/>
          </a:xfrm>
          <a:prstGeom prst="rect">
            <a:avLst/>
          </a:prstGeom>
        </p:spPr>
      </p:pic>
      <p:sp>
        <p:nvSpPr>
          <p:cNvPr id="2" name="Ovalas 1">
            <a:extLst>
              <a:ext uri="{FF2B5EF4-FFF2-40B4-BE49-F238E27FC236}">
                <a16:creationId xmlns:a16="http://schemas.microsoft.com/office/drawing/2014/main" id="{8BE1C3FF-91A2-81F4-47CE-1985BB98AAD7}"/>
              </a:ext>
            </a:extLst>
          </p:cNvPr>
          <p:cNvSpPr/>
          <p:nvPr/>
        </p:nvSpPr>
        <p:spPr>
          <a:xfrm>
            <a:off x="815659" y="3572688"/>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21" name="Grafinis elementas 20" descr="Stopwatch 75% outline">
            <a:extLst>
              <a:ext uri="{FF2B5EF4-FFF2-40B4-BE49-F238E27FC236}">
                <a16:creationId xmlns:a16="http://schemas.microsoft.com/office/drawing/2014/main" id="{7808BAA4-C416-4435-3F8B-A9F186B0BA0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88809" y="3539618"/>
            <a:ext cx="643351" cy="643351"/>
          </a:xfrm>
          <a:prstGeom prst="rect">
            <a:avLst/>
          </a:prstGeom>
        </p:spPr>
      </p:pic>
      <p:sp>
        <p:nvSpPr>
          <p:cNvPr id="3" name="TextBox 4">
            <a:extLst>
              <a:ext uri="{FF2B5EF4-FFF2-40B4-BE49-F238E27FC236}">
                <a16:creationId xmlns:a16="http://schemas.microsoft.com/office/drawing/2014/main" id="{AE1A822C-A480-4B84-E882-1732B3E027CB}"/>
              </a:ext>
            </a:extLst>
          </p:cNvPr>
          <p:cNvSpPr txBox="1">
            <a:spLocks noChangeArrowheads="1"/>
          </p:cNvSpPr>
          <p:nvPr/>
        </p:nvSpPr>
        <p:spPr bwMode="auto">
          <a:xfrm>
            <a:off x="1113125" y="320627"/>
            <a:ext cx="9270694"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rtlCol="0" anchor="b">
            <a:spAutoFit/>
          </a:bodyPr>
          <a:lstStyle>
            <a:lvl1pPr algn="l" defTabSz="914400" rtl="0" eaLnBrk="1" latinLnBrk="0" hangingPunct="1">
              <a:lnSpc>
                <a:spcPct val="90000"/>
              </a:lnSpc>
              <a:spcBef>
                <a:spcPct val="0"/>
              </a:spcBef>
              <a:buNone/>
              <a:defRPr lang="en-IN" sz="2100" b="1" kern="1200">
                <a:solidFill>
                  <a:schemeClr val="tx1"/>
                </a:solidFill>
                <a:latin typeface="Calibri" panose="020F0502020204030204" pitchFamily="34" charset="0"/>
                <a:ea typeface="MS PGothic" panose="020B0600070205080204" pitchFamily="34" charset="-128"/>
                <a:cs typeface="+mj-cs"/>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pPr>
              <a:lnSpc>
                <a:spcPct val="100000"/>
              </a:lnSpc>
            </a:pPr>
            <a:r>
              <a:rPr lang="lt-LT" altLang="lt-LT" sz="3200" b="0" dirty="0">
                <a:solidFill>
                  <a:schemeClr val="accent2"/>
                </a:solidFill>
                <a:latin typeface="Verdana" panose="020B0604030504040204" pitchFamily="34" charset="0"/>
                <a:ea typeface="Verdana" panose="020B0604030504040204" pitchFamily="34" charset="0"/>
                <a:sym typeface="Arial" panose="020B0604020202020204" pitchFamily="34" charset="0"/>
              </a:rPr>
              <a:t>KITI REIKALAVIMAI</a:t>
            </a:r>
          </a:p>
        </p:txBody>
      </p:sp>
      <p:sp>
        <p:nvSpPr>
          <p:cNvPr id="4" name="TextBox 3">
            <a:extLst>
              <a:ext uri="{FF2B5EF4-FFF2-40B4-BE49-F238E27FC236}">
                <a16:creationId xmlns:a16="http://schemas.microsoft.com/office/drawing/2014/main" id="{1EA3C4DE-736B-F6B5-2585-951DC37C7271}"/>
              </a:ext>
            </a:extLst>
          </p:cNvPr>
          <p:cNvSpPr txBox="1"/>
          <p:nvPr/>
        </p:nvSpPr>
        <p:spPr>
          <a:xfrm>
            <a:off x="1685515" y="4807032"/>
            <a:ext cx="9949107" cy="1107996"/>
          </a:xfrm>
          <a:prstGeom prst="rect">
            <a:avLst/>
          </a:prstGeom>
          <a:noFill/>
          <a:ln>
            <a:noFill/>
          </a:ln>
        </p:spPr>
        <p:txBody>
          <a:bodyPr wrap="square">
            <a:spAutoFit/>
          </a:bodyPr>
          <a:lstStyle/>
          <a:p>
            <a:r>
              <a:rPr lang="lt-LT" sz="2200" dirty="0">
                <a:solidFill>
                  <a:srgbClr val="302857"/>
                </a:solidFill>
                <a:latin typeface="Verdana" panose="020B0604030504040204" pitchFamily="34" charset="0"/>
                <a:ea typeface="Verdana" panose="020B0604030504040204" pitchFamily="34" charset="0"/>
              </a:rPr>
              <a:t>Projekto parengtumo reikalavimas - turi būti parengt</a:t>
            </a:r>
            <a:r>
              <a:rPr lang="en-US" sz="2200" dirty="0">
                <a:solidFill>
                  <a:srgbClr val="302857"/>
                </a:solidFill>
                <a:latin typeface="Verdana" panose="020B0604030504040204" pitchFamily="34" charset="0"/>
                <a:ea typeface="Verdana" panose="020B0604030504040204" pitchFamily="34" charset="0"/>
              </a:rPr>
              <a:t>as</a:t>
            </a:r>
            <a:r>
              <a:rPr lang="lt-LT" sz="2200" dirty="0">
                <a:solidFill>
                  <a:srgbClr val="302857"/>
                </a:solidFill>
                <a:latin typeface="Verdana" panose="020B0604030504040204" pitchFamily="34" charset="0"/>
                <a:ea typeface="Verdana" panose="020B0604030504040204" pitchFamily="34" charset="0"/>
              </a:rPr>
              <a:t> ir kartu su PĮP pateikt</a:t>
            </a:r>
            <a:r>
              <a:rPr lang="en-US" sz="2200" dirty="0">
                <a:solidFill>
                  <a:srgbClr val="302857"/>
                </a:solidFill>
                <a:latin typeface="Verdana" panose="020B0604030504040204" pitchFamily="34" charset="0"/>
                <a:ea typeface="Verdana" panose="020B0604030504040204" pitchFamily="34" charset="0"/>
              </a:rPr>
              <a:t>as</a:t>
            </a:r>
            <a:r>
              <a:rPr lang="lt-LT" sz="2200" dirty="0">
                <a:solidFill>
                  <a:srgbClr val="302857"/>
                </a:solidFill>
                <a:latin typeface="Verdana" panose="020B0604030504040204" pitchFamily="34" charset="0"/>
                <a:ea typeface="Verdana" panose="020B0604030504040204" pitchFamily="34" charset="0"/>
              </a:rPr>
              <a:t> </a:t>
            </a:r>
            <a:r>
              <a:rPr lang="lt-LT" sz="2200" b="1" dirty="0">
                <a:solidFill>
                  <a:srgbClr val="302857"/>
                </a:solidFill>
                <a:latin typeface="Verdana" panose="020B0604030504040204" pitchFamily="34" charset="0"/>
                <a:ea typeface="Verdana" panose="020B0604030504040204" pitchFamily="34" charset="0"/>
              </a:rPr>
              <a:t>Aprašo </a:t>
            </a:r>
            <a:r>
              <a:rPr lang="en-US" sz="2200" b="1" dirty="0">
                <a:solidFill>
                  <a:srgbClr val="302857"/>
                </a:solidFill>
                <a:latin typeface="Verdana" panose="020B0604030504040204" pitchFamily="34" charset="0"/>
                <a:ea typeface="Verdana" panose="020B0604030504040204" pitchFamily="34" charset="0"/>
              </a:rPr>
              <a:t>3</a:t>
            </a:r>
            <a:r>
              <a:rPr lang="lt-LT" sz="2200" b="1" dirty="0">
                <a:solidFill>
                  <a:srgbClr val="302857"/>
                </a:solidFill>
                <a:latin typeface="Verdana" panose="020B0604030504040204" pitchFamily="34" charset="0"/>
                <a:ea typeface="Verdana" panose="020B0604030504040204" pitchFamily="34" charset="0"/>
              </a:rPr>
              <a:t> priedas</a:t>
            </a:r>
            <a:r>
              <a:rPr lang="en-US" sz="2200" b="1" dirty="0">
                <a:solidFill>
                  <a:srgbClr val="302857"/>
                </a:solidFill>
                <a:latin typeface="Verdana" panose="020B0604030504040204" pitchFamily="34" charset="0"/>
                <a:ea typeface="Verdana" panose="020B0604030504040204" pitchFamily="34" charset="0"/>
              </a:rPr>
              <a:t> (</a:t>
            </a:r>
            <a:r>
              <a:rPr lang="lt-LT" sz="2200" b="1" dirty="0">
                <a:solidFill>
                  <a:srgbClr val="302857"/>
                </a:solidFill>
                <a:latin typeface="Verdana" panose="020B0604030504040204" pitchFamily="34" charset="0"/>
                <a:ea typeface="Verdana" panose="020B0604030504040204" pitchFamily="34" charset="0"/>
              </a:rPr>
              <a:t>rekomenduojama </a:t>
            </a:r>
            <a:r>
              <a:rPr lang="en-US" sz="2200" b="1" i="1" dirty="0">
                <a:solidFill>
                  <a:srgbClr val="302857"/>
                </a:solidFill>
                <a:latin typeface="Verdana" panose="020B0604030504040204" pitchFamily="34" charset="0"/>
                <a:ea typeface="Verdana" panose="020B0604030504040204" pitchFamily="34" charset="0"/>
              </a:rPr>
              <a:t>excel</a:t>
            </a:r>
            <a:r>
              <a:rPr lang="en-US" sz="2200" b="1" dirty="0">
                <a:solidFill>
                  <a:srgbClr val="302857"/>
                </a:solidFill>
                <a:latin typeface="Verdana" panose="020B0604030504040204" pitchFamily="34" charset="0"/>
                <a:ea typeface="Verdana" panose="020B0604030504040204" pitchFamily="34" charset="0"/>
              </a:rPr>
              <a:t> </a:t>
            </a:r>
            <a:r>
              <a:rPr lang="en-US" sz="2200" b="1" dirty="0" err="1">
                <a:solidFill>
                  <a:srgbClr val="302857"/>
                </a:solidFill>
                <a:latin typeface="Verdana" panose="020B0604030504040204" pitchFamily="34" charset="0"/>
                <a:ea typeface="Verdana" panose="020B0604030504040204" pitchFamily="34" charset="0"/>
              </a:rPr>
              <a:t>formatu</a:t>
            </a:r>
            <a:r>
              <a:rPr lang="en-US" sz="2200" b="1" dirty="0">
                <a:solidFill>
                  <a:srgbClr val="302857"/>
                </a:solidFill>
                <a:latin typeface="Verdana" panose="020B0604030504040204" pitchFamily="34" charset="0"/>
                <a:ea typeface="Verdana" panose="020B0604030504040204" pitchFamily="34" charset="0"/>
              </a:rPr>
              <a:t>)</a:t>
            </a:r>
          </a:p>
        </p:txBody>
      </p:sp>
      <p:sp>
        <p:nvSpPr>
          <p:cNvPr id="6" name="Suapvalintas stačiakampis 4">
            <a:extLst>
              <a:ext uri="{FF2B5EF4-FFF2-40B4-BE49-F238E27FC236}">
                <a16:creationId xmlns:a16="http://schemas.microsoft.com/office/drawing/2014/main" id="{E53E1472-BDA8-681E-90CD-FF6AC448F785}"/>
              </a:ext>
            </a:extLst>
          </p:cNvPr>
          <p:cNvSpPr/>
          <p:nvPr/>
        </p:nvSpPr>
        <p:spPr>
          <a:xfrm>
            <a:off x="1666684" y="4681174"/>
            <a:ext cx="10037105" cy="1178450"/>
          </a:xfrm>
          <a:prstGeom prst="roundRect">
            <a:avLst/>
          </a:prstGeom>
          <a:no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lt-LT"/>
          </a:p>
        </p:txBody>
      </p:sp>
      <p:sp>
        <p:nvSpPr>
          <p:cNvPr id="7" name="Ovalas 34">
            <a:extLst>
              <a:ext uri="{FF2B5EF4-FFF2-40B4-BE49-F238E27FC236}">
                <a16:creationId xmlns:a16="http://schemas.microsoft.com/office/drawing/2014/main" id="{C83E0BBF-11B8-0855-8997-0B5EF3E5FCEA}"/>
              </a:ext>
            </a:extLst>
          </p:cNvPr>
          <p:cNvSpPr/>
          <p:nvPr/>
        </p:nvSpPr>
        <p:spPr>
          <a:xfrm>
            <a:off x="835812" y="4921960"/>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9" name="Grafinis elementas 40" descr="Closed book outline">
            <a:extLst>
              <a:ext uri="{FF2B5EF4-FFF2-40B4-BE49-F238E27FC236}">
                <a16:creationId xmlns:a16="http://schemas.microsoft.com/office/drawing/2014/main" id="{0B0D1B6A-702B-A807-A3D5-A4D8783FE4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859" y="5051693"/>
            <a:ext cx="523908" cy="523908"/>
          </a:xfrm>
          <a:prstGeom prst="rect">
            <a:avLst/>
          </a:prstGeom>
        </p:spPr>
      </p:pic>
    </p:spTree>
    <p:extLst>
      <p:ext uri="{BB962C8B-B14F-4D97-AF65-F5344CB8AC3E}">
        <p14:creationId xmlns:p14="http://schemas.microsoft.com/office/powerpoint/2010/main" val="2496452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7">
            <a:extLst>
              <a:ext uri="{FF2B5EF4-FFF2-40B4-BE49-F238E27FC236}">
                <a16:creationId xmlns:a16="http://schemas.microsoft.com/office/drawing/2014/main" id="{B875E27B-C040-7CA9-8BE0-44F7AD7F88BD}"/>
              </a:ext>
            </a:extLst>
          </p:cNvPr>
          <p:cNvSpPr/>
          <p:nvPr/>
        </p:nvSpPr>
        <p:spPr>
          <a:xfrm>
            <a:off x="395367" y="787730"/>
            <a:ext cx="11198942" cy="5925250"/>
          </a:xfrm>
          <a:prstGeom prst="roundRect">
            <a:avLst>
              <a:gd name="adj" fmla="val 0"/>
            </a:avLst>
          </a:prstGeom>
          <a:solidFill>
            <a:schemeClr val="bg1"/>
          </a:solidFill>
          <a:ln w="63500">
            <a:solidFill>
              <a:srgbClr val="EDE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Verdana" panose="020B0604030504040204" pitchFamily="34" charset="0"/>
            </a:endParaRPr>
          </a:p>
        </p:txBody>
      </p:sp>
      <p:sp>
        <p:nvSpPr>
          <p:cNvPr id="2" name="Pavadinimas 1">
            <a:extLst>
              <a:ext uri="{FF2B5EF4-FFF2-40B4-BE49-F238E27FC236}">
                <a16:creationId xmlns:a16="http://schemas.microsoft.com/office/drawing/2014/main" id="{AF1E1CA6-7863-1286-D872-EB1DEBE29809}"/>
              </a:ext>
            </a:extLst>
          </p:cNvPr>
          <p:cNvSpPr txBox="1">
            <a:spLocks/>
          </p:cNvSpPr>
          <p:nvPr/>
        </p:nvSpPr>
        <p:spPr>
          <a:xfrm>
            <a:off x="815659" y="87574"/>
            <a:ext cx="8114696"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en-US" sz="3200" dirty="0"/>
              <a:t>S</a:t>
            </a:r>
            <a:r>
              <a:rPr lang="lt-LT" sz="3200" dirty="0"/>
              <a:t>U</a:t>
            </a:r>
            <a:r>
              <a:rPr lang="en-US" sz="3200" dirty="0"/>
              <a:t> PĮP </a:t>
            </a:r>
            <a:r>
              <a:rPr lang="lt-LT" sz="3200" dirty="0"/>
              <a:t>TEIKIAMI DOKUMENTAI</a:t>
            </a:r>
          </a:p>
        </p:txBody>
      </p:sp>
      <p:sp>
        <p:nvSpPr>
          <p:cNvPr id="12" name="TextBox 11">
            <a:extLst>
              <a:ext uri="{FF2B5EF4-FFF2-40B4-BE49-F238E27FC236}">
                <a16:creationId xmlns:a16="http://schemas.microsoft.com/office/drawing/2014/main" id="{8C4BCC62-3172-E46A-4E2D-E467F4D578B2}"/>
              </a:ext>
            </a:extLst>
          </p:cNvPr>
          <p:cNvSpPr txBox="1"/>
          <p:nvPr/>
        </p:nvSpPr>
        <p:spPr>
          <a:xfrm>
            <a:off x="395367" y="1000166"/>
            <a:ext cx="11085433" cy="5693866"/>
          </a:xfrm>
          <a:prstGeom prst="rect">
            <a:avLst/>
          </a:prstGeom>
          <a:noFill/>
        </p:spPr>
        <p:txBody>
          <a:bodyPr wrap="square" lIns="91440" tIns="45720" rIns="91440" bIns="45720" anchor="t">
            <a:spAutoFit/>
          </a:bodyPr>
          <a:lstStyle/>
          <a:p>
            <a:pPr algn="just"/>
            <a:r>
              <a:rPr lang="lt-LT" sz="1400" b="1" kern="100" dirty="0">
                <a:solidFill>
                  <a:schemeClr val="tx2">
                    <a:lumMod val="50000"/>
                  </a:schemeClr>
                </a:solidFill>
                <a:effectLst/>
                <a:latin typeface="Verdana"/>
                <a:ea typeface="Aptos" panose="020B0004020202020204" pitchFamily="34" charset="0"/>
                <a:cs typeface="Times New Roman"/>
              </a:rPr>
              <a:t>Rekomenduojame naudoti šiuos dokumentų pavadinimus, išlaikant vieningą dokumentų eiliškumą</a:t>
            </a:r>
          </a:p>
          <a:p>
            <a:pPr algn="just"/>
            <a:r>
              <a:rPr lang="lt-LT" sz="1400" b="1" dirty="0">
                <a:solidFill>
                  <a:schemeClr val="accent2"/>
                </a:solidFill>
                <a:effectLst/>
                <a:latin typeface="Verdana"/>
                <a:ea typeface="Aptos" panose="020B0004020202020204" pitchFamily="34" charset="0"/>
              </a:rPr>
              <a:t>1_PĮP</a:t>
            </a:r>
            <a:r>
              <a:rPr lang="lt-LT" sz="1400" dirty="0">
                <a:solidFill>
                  <a:schemeClr val="accent2"/>
                </a:solidFill>
                <a:effectLst/>
                <a:latin typeface="Verdana"/>
                <a:ea typeface="Aptos" panose="020B0004020202020204" pitchFamily="34" charset="0"/>
              </a:rPr>
              <a:t> (projekto įgyvendinimo planas</a:t>
            </a:r>
            <a:r>
              <a:rPr lang="lt-LT" sz="1400" dirty="0">
                <a:effectLst/>
                <a:latin typeface="Verdana"/>
                <a:ea typeface="Aptos" panose="020B0004020202020204" pitchFamily="34" charset="0"/>
              </a:rPr>
              <a:t>) </a:t>
            </a:r>
            <a:r>
              <a:rPr lang="lt-LT" sz="1400" dirty="0">
                <a:solidFill>
                  <a:schemeClr val="accent4">
                    <a:lumMod val="75000"/>
                  </a:schemeClr>
                </a:solidFill>
                <a:effectLst/>
                <a:latin typeface="Verdana"/>
                <a:ea typeface="Aptos" panose="020B0004020202020204" pitchFamily="34" charset="0"/>
              </a:rPr>
              <a:t>(</a:t>
            </a:r>
            <a:r>
              <a:rPr lang="lt-LT" sz="1400" dirty="0">
                <a:solidFill>
                  <a:schemeClr val="accent4">
                    <a:lumMod val="75000"/>
                  </a:schemeClr>
                </a:solidFill>
                <a:effectLst/>
                <a:latin typeface="Verdana"/>
                <a:ea typeface="Aptos" panose="020B0004020202020204" pitchFamily="34" charset="0"/>
                <a:hlinkClick r:id="rId3">
                  <a:extLst>
                    <a:ext uri="{A12FA001-AC4F-418D-AE19-62706E023703}">
                      <ahyp:hlinkClr xmlns:ahyp="http://schemas.microsoft.com/office/drawing/2018/hyperlinkcolor" val="tx"/>
                    </a:ext>
                  </a:extLst>
                </a:hlinkClick>
              </a:rPr>
              <a:t>PĮP formos nuoroda</a:t>
            </a:r>
            <a:r>
              <a:rPr lang="lt-LT" sz="1400" dirty="0">
                <a:solidFill>
                  <a:schemeClr val="accent4">
                    <a:lumMod val="75000"/>
                  </a:schemeClr>
                </a:solidFill>
                <a:effectLst/>
                <a:latin typeface="Verdana"/>
                <a:ea typeface="Aptos" panose="020B0004020202020204" pitchFamily="34" charset="0"/>
              </a:rPr>
              <a:t>)</a:t>
            </a:r>
            <a:r>
              <a:rPr lang="lt-LT" sz="1400" dirty="0">
                <a:solidFill>
                  <a:schemeClr val="accent2"/>
                </a:solidFill>
                <a:latin typeface="Verdana"/>
                <a:ea typeface="Aptos" panose="020B0004020202020204" pitchFamily="34" charset="0"/>
              </a:rPr>
              <a:t>;</a:t>
            </a:r>
            <a:endParaRPr lang="lt-LT" sz="1400" dirty="0">
              <a:solidFill>
                <a:schemeClr val="accent2"/>
              </a:solidFill>
              <a:effectLst/>
              <a:latin typeface="Verdana"/>
              <a:ea typeface="Aptos" panose="020B0004020202020204" pitchFamily="34" charset="0"/>
            </a:endParaRPr>
          </a:p>
          <a:p>
            <a:pPr algn="just"/>
            <a:r>
              <a:rPr lang="en-US" sz="1400" b="1" dirty="0">
                <a:solidFill>
                  <a:schemeClr val="accent2"/>
                </a:solidFill>
                <a:latin typeface="Verdana"/>
                <a:ea typeface="Aptos" panose="020B0004020202020204" pitchFamily="34" charset="0"/>
              </a:rPr>
              <a:t>2</a:t>
            </a:r>
            <a:r>
              <a:rPr lang="lt-LT" sz="1400" b="1" dirty="0">
                <a:solidFill>
                  <a:schemeClr val="accent2"/>
                </a:solidFill>
                <a:latin typeface="Verdana"/>
                <a:ea typeface="Aptos" panose="020B0004020202020204" pitchFamily="34" charset="0"/>
              </a:rPr>
              <a:t>_PFSA 2 priedas </a:t>
            </a:r>
            <a:r>
              <a:rPr lang="lt-LT" sz="1400" dirty="0">
                <a:solidFill>
                  <a:schemeClr val="accent2"/>
                </a:solidFill>
                <a:effectLst/>
                <a:latin typeface="Verdana"/>
                <a:ea typeface="Aptos" panose="020B0004020202020204" pitchFamily="34" charset="0"/>
              </a:rPr>
              <a:t>(Informacija, reikalinga projekto atitikties reikšmingos žalos nedarymo horizontaliajam principui vertinimo reikalavimams įvertinti) (dokumentas turi būti pasirašytas) </a:t>
            </a:r>
            <a:r>
              <a:rPr lang="lt-LT" sz="1400" dirty="0">
                <a:solidFill>
                  <a:schemeClr val="accent4">
                    <a:lumMod val="75000"/>
                  </a:schemeClr>
                </a:solidFill>
                <a:effectLst/>
                <a:latin typeface="Verdana"/>
                <a:ea typeface="Aptos" panose="020B0004020202020204" pitchFamily="34" charset="0"/>
              </a:rPr>
              <a:t>(</a:t>
            </a:r>
            <a:r>
              <a:rPr lang="en-US" sz="1400" dirty="0">
                <a:solidFill>
                  <a:schemeClr val="accent4">
                    <a:lumMod val="75000"/>
                  </a:schemeClr>
                </a:solidFill>
                <a:effectLst/>
                <a:latin typeface="Verdana"/>
                <a:ea typeface="Aptos" panose="020B0004020202020204" pitchFamily="34" charset="0"/>
                <a:hlinkClick r:id="rId4">
                  <a:extLst>
                    <a:ext uri="{A12FA001-AC4F-418D-AE19-62706E023703}">
                      <ahyp:hlinkClr xmlns:ahyp="http://schemas.microsoft.com/office/drawing/2018/hyperlinkcolor" val="tx"/>
                    </a:ext>
                  </a:extLst>
                </a:hlinkClick>
              </a:rPr>
              <a:t>PFSA 2 </a:t>
            </a:r>
            <a:r>
              <a:rPr lang="en-US" sz="1400" dirty="0" err="1">
                <a:solidFill>
                  <a:schemeClr val="accent4">
                    <a:lumMod val="75000"/>
                  </a:schemeClr>
                </a:solidFill>
                <a:effectLst/>
                <a:latin typeface="Verdana"/>
                <a:ea typeface="Aptos" panose="020B0004020202020204" pitchFamily="34" charset="0"/>
                <a:hlinkClick r:id="rId4">
                  <a:extLst>
                    <a:ext uri="{A12FA001-AC4F-418D-AE19-62706E023703}">
                      <ahyp:hlinkClr xmlns:ahyp="http://schemas.microsoft.com/office/drawing/2018/hyperlinkcolor" val="tx"/>
                    </a:ext>
                  </a:extLst>
                </a:hlinkClick>
              </a:rPr>
              <a:t>priedas</a:t>
            </a:r>
            <a:r>
              <a:rPr lang="lt-LT" sz="1400" dirty="0">
                <a:solidFill>
                  <a:schemeClr val="accent4">
                    <a:lumMod val="75000"/>
                  </a:schemeClr>
                </a:solidFill>
                <a:effectLst/>
                <a:latin typeface="Verdana"/>
                <a:ea typeface="Aptos" panose="020B0004020202020204" pitchFamily="34" charset="0"/>
              </a:rPr>
              <a:t>)</a:t>
            </a:r>
            <a:r>
              <a:rPr lang="lt-LT" sz="1400" dirty="0">
                <a:solidFill>
                  <a:schemeClr val="accent2"/>
                </a:solidFill>
                <a:latin typeface="Verdana"/>
                <a:ea typeface="Aptos" panose="020B0004020202020204" pitchFamily="34" charset="0"/>
              </a:rPr>
              <a:t>;</a:t>
            </a:r>
            <a:endParaRPr lang="lt-LT" sz="1400" dirty="0">
              <a:solidFill>
                <a:schemeClr val="accent2"/>
              </a:solidFill>
              <a:effectLst/>
              <a:latin typeface="Verdana"/>
              <a:ea typeface="Aptos" panose="020B0004020202020204" pitchFamily="34" charset="0"/>
            </a:endParaRPr>
          </a:p>
          <a:p>
            <a:pPr algn="just"/>
            <a:r>
              <a:rPr lang="en-US" sz="1400" b="1" dirty="0">
                <a:solidFill>
                  <a:schemeClr val="accent2"/>
                </a:solidFill>
                <a:latin typeface="Verdana"/>
                <a:ea typeface="Aptos" panose="020B0004020202020204" pitchFamily="34" charset="0"/>
              </a:rPr>
              <a:t>3</a:t>
            </a:r>
            <a:r>
              <a:rPr lang="lt-LT" sz="1400" b="1" dirty="0">
                <a:solidFill>
                  <a:schemeClr val="accent2"/>
                </a:solidFill>
                <a:effectLst/>
                <a:latin typeface="Verdana"/>
                <a:ea typeface="Aptos" panose="020B0004020202020204" pitchFamily="34" charset="0"/>
              </a:rPr>
              <a:t>_PFSA </a:t>
            </a:r>
            <a:r>
              <a:rPr lang="en-US" sz="1400" b="1" dirty="0">
                <a:solidFill>
                  <a:schemeClr val="accent2"/>
                </a:solidFill>
                <a:effectLst/>
                <a:latin typeface="Verdana"/>
                <a:ea typeface="Aptos" panose="020B0004020202020204" pitchFamily="34" charset="0"/>
              </a:rPr>
              <a:t>3</a:t>
            </a:r>
            <a:r>
              <a:rPr lang="lt-LT" sz="1400" b="1" dirty="0">
                <a:solidFill>
                  <a:schemeClr val="accent2"/>
                </a:solidFill>
                <a:effectLst/>
                <a:latin typeface="Verdana"/>
                <a:ea typeface="Aptos" panose="020B0004020202020204" pitchFamily="34" charset="0"/>
              </a:rPr>
              <a:t> priedas</a:t>
            </a:r>
            <a:r>
              <a:rPr lang="lt-LT" sz="1400" dirty="0">
                <a:solidFill>
                  <a:schemeClr val="accent2"/>
                </a:solidFill>
                <a:effectLst/>
                <a:latin typeface="Verdana"/>
                <a:ea typeface="Aptos" panose="020B0004020202020204" pitchFamily="34" charset="0"/>
              </a:rPr>
              <a:t> (Informacij</a:t>
            </a:r>
            <a:r>
              <a:rPr lang="lt-LT" sz="1400" dirty="0">
                <a:solidFill>
                  <a:schemeClr val="accent2"/>
                </a:solidFill>
                <a:latin typeface="Verdana"/>
                <a:ea typeface="Aptos" panose="020B0004020202020204" pitchFamily="34" charset="0"/>
              </a:rPr>
              <a:t>a</a:t>
            </a:r>
            <a:r>
              <a:rPr lang="lt-LT" sz="1400" dirty="0">
                <a:solidFill>
                  <a:schemeClr val="accent2"/>
                </a:solidFill>
                <a:effectLst/>
                <a:latin typeface="Verdana"/>
                <a:ea typeface="Aptos" panose="020B0004020202020204" pitchFamily="34" charset="0"/>
              </a:rPr>
              <a:t>, reikalinga projekto atitikčiai projektų atrankos kriterijams įvertinti) </a:t>
            </a:r>
            <a:r>
              <a:rPr lang="lt-LT" sz="1400" dirty="0">
                <a:solidFill>
                  <a:schemeClr val="accent2">
                    <a:lumMod val="50000"/>
                    <a:lumOff val="50000"/>
                  </a:schemeClr>
                </a:solidFill>
                <a:effectLst/>
                <a:latin typeface="Verdana"/>
                <a:ea typeface="Aptos" panose="020B0004020202020204" pitchFamily="34" charset="0"/>
              </a:rPr>
              <a:t>(</a:t>
            </a:r>
            <a:r>
              <a:rPr lang="lt-LT" sz="1400" dirty="0">
                <a:solidFill>
                  <a:schemeClr val="accent4">
                    <a:lumMod val="75000"/>
                  </a:schemeClr>
                </a:solidFill>
                <a:effectLst/>
                <a:latin typeface="Verdana"/>
                <a:ea typeface="Aptos" panose="020B0004020202020204" pitchFamily="34" charset="0"/>
                <a:hlinkClick r:id="rId5">
                  <a:extLst>
                    <a:ext uri="{A12FA001-AC4F-418D-AE19-62706E023703}">
                      <ahyp:hlinkClr xmlns:ahyp="http://schemas.microsoft.com/office/drawing/2018/hyperlinkcolor" val="tx"/>
                    </a:ext>
                  </a:extLst>
                </a:hlinkClick>
              </a:rPr>
              <a:t>PFSA </a:t>
            </a:r>
            <a:r>
              <a:rPr lang="en-US" sz="1400" dirty="0">
                <a:solidFill>
                  <a:schemeClr val="accent4">
                    <a:lumMod val="75000"/>
                  </a:schemeClr>
                </a:solidFill>
                <a:effectLst/>
                <a:latin typeface="Verdana"/>
                <a:ea typeface="Aptos" panose="020B0004020202020204" pitchFamily="34" charset="0"/>
                <a:hlinkClick r:id="rId5">
                  <a:extLst>
                    <a:ext uri="{A12FA001-AC4F-418D-AE19-62706E023703}">
                      <ahyp:hlinkClr xmlns:ahyp="http://schemas.microsoft.com/office/drawing/2018/hyperlinkcolor" val="tx"/>
                    </a:ext>
                  </a:extLst>
                </a:hlinkClick>
              </a:rPr>
              <a:t>3</a:t>
            </a:r>
            <a:r>
              <a:rPr lang="lt-LT" sz="1400" dirty="0">
                <a:solidFill>
                  <a:schemeClr val="accent4">
                    <a:lumMod val="75000"/>
                  </a:schemeClr>
                </a:solidFill>
                <a:effectLst/>
                <a:latin typeface="Verdana"/>
                <a:ea typeface="Aptos" panose="020B0004020202020204" pitchFamily="34" charset="0"/>
                <a:hlinkClick r:id="rId5">
                  <a:extLst>
                    <a:ext uri="{A12FA001-AC4F-418D-AE19-62706E023703}">
                      <ahyp:hlinkClr xmlns:ahyp="http://schemas.microsoft.com/office/drawing/2018/hyperlinkcolor" val="tx"/>
                    </a:ext>
                  </a:extLst>
                </a:hlinkClick>
              </a:rPr>
              <a:t> priedas</a:t>
            </a:r>
            <a:r>
              <a:rPr lang="lt-LT" sz="1400" dirty="0">
                <a:solidFill>
                  <a:schemeClr val="accent2">
                    <a:lumMod val="50000"/>
                    <a:lumOff val="50000"/>
                  </a:schemeClr>
                </a:solidFill>
                <a:effectLst/>
                <a:latin typeface="Verdana"/>
                <a:ea typeface="Aptos" panose="020B0004020202020204" pitchFamily="34" charset="0"/>
              </a:rPr>
              <a:t>)</a:t>
            </a:r>
            <a:r>
              <a:rPr lang="lt-LT" sz="1400" dirty="0">
                <a:solidFill>
                  <a:schemeClr val="accent2"/>
                </a:solidFill>
                <a:effectLst/>
                <a:latin typeface="Verdana"/>
                <a:ea typeface="Aptos" panose="020B0004020202020204" pitchFamily="34" charset="0"/>
              </a:rPr>
              <a:t>;</a:t>
            </a:r>
            <a:r>
              <a:rPr lang="lt-LT" sz="1400" dirty="0">
                <a:solidFill>
                  <a:schemeClr val="accent2">
                    <a:lumMod val="50000"/>
                    <a:lumOff val="50000"/>
                  </a:schemeClr>
                </a:solidFill>
                <a:effectLst/>
                <a:latin typeface="Verdana"/>
                <a:ea typeface="Aptos" panose="020B0004020202020204" pitchFamily="34" charset="0"/>
              </a:rPr>
              <a:t>  </a:t>
            </a:r>
          </a:p>
          <a:p>
            <a:pPr algn="just"/>
            <a:r>
              <a:rPr lang="en-US" sz="1400" b="1" dirty="0">
                <a:solidFill>
                  <a:schemeClr val="accent2"/>
                </a:solidFill>
                <a:effectLst/>
                <a:latin typeface="Verdana"/>
                <a:ea typeface="Aptos" panose="020B0004020202020204" pitchFamily="34" charset="0"/>
              </a:rPr>
              <a:t>4_PFSA 4 </a:t>
            </a:r>
            <a:r>
              <a:rPr lang="en-US" sz="1400" b="1" dirty="0" err="1">
                <a:solidFill>
                  <a:schemeClr val="accent2"/>
                </a:solidFill>
                <a:effectLst/>
                <a:latin typeface="Verdana"/>
                <a:ea typeface="Aptos" panose="020B0004020202020204" pitchFamily="34" charset="0"/>
              </a:rPr>
              <a:t>priedas</a:t>
            </a:r>
            <a:r>
              <a:rPr lang="en-US" sz="1400" b="1" dirty="0">
                <a:solidFill>
                  <a:schemeClr val="accent2"/>
                </a:solidFill>
                <a:effectLst/>
                <a:latin typeface="Verdana"/>
                <a:ea typeface="Aptos" panose="020B0004020202020204" pitchFamily="34" charset="0"/>
              </a:rPr>
              <a:t> </a:t>
            </a:r>
            <a:r>
              <a:rPr lang="lt-LT" sz="1400" dirty="0">
                <a:solidFill>
                  <a:schemeClr val="accent2"/>
                </a:solidFill>
                <a:latin typeface="Verdana"/>
                <a:ea typeface="Verdana"/>
              </a:rPr>
              <a:t>(„Prekybinių įsipareigojimų neturėjimo arba nutraukimo“ deklaracija</a:t>
            </a:r>
            <a:r>
              <a:rPr lang="en-US" sz="1400" dirty="0">
                <a:solidFill>
                  <a:schemeClr val="accent2"/>
                </a:solidFill>
                <a:latin typeface="Verdana"/>
                <a:ea typeface="Verdana"/>
              </a:rPr>
              <a:t>)</a:t>
            </a:r>
            <a:r>
              <a:rPr lang="lt-LT" sz="1400" b="1" dirty="0">
                <a:solidFill>
                  <a:schemeClr val="accent2"/>
                </a:solidFill>
                <a:effectLst/>
                <a:latin typeface="Verdana"/>
                <a:ea typeface="Aptos" panose="020B0004020202020204" pitchFamily="34" charset="0"/>
              </a:rPr>
              <a:t> </a:t>
            </a:r>
            <a:r>
              <a:rPr lang="lt-LT" sz="1400" dirty="0">
                <a:solidFill>
                  <a:schemeClr val="accent4">
                    <a:lumMod val="75000"/>
                  </a:schemeClr>
                </a:solidFill>
                <a:effectLst/>
                <a:latin typeface="Verdana"/>
                <a:ea typeface="Aptos" panose="020B0004020202020204" pitchFamily="34" charset="0"/>
              </a:rPr>
              <a:t>(</a:t>
            </a:r>
            <a:r>
              <a:rPr lang="en-US" sz="1400" dirty="0">
                <a:solidFill>
                  <a:schemeClr val="accent4">
                    <a:lumMod val="75000"/>
                  </a:schemeClr>
                </a:solidFill>
                <a:effectLst/>
                <a:latin typeface="Verdana"/>
                <a:ea typeface="Aptos" panose="020B0004020202020204" pitchFamily="34" charset="0"/>
                <a:hlinkClick r:id="rId6">
                  <a:extLst>
                    <a:ext uri="{A12FA001-AC4F-418D-AE19-62706E023703}">
                      <ahyp:hlinkClr xmlns:ahyp="http://schemas.microsoft.com/office/drawing/2018/hyperlinkcolor" val="tx"/>
                    </a:ext>
                  </a:extLst>
                </a:hlinkClick>
              </a:rPr>
              <a:t>PFSA 4 </a:t>
            </a:r>
            <a:r>
              <a:rPr lang="en-US" sz="1400" dirty="0" err="1">
                <a:solidFill>
                  <a:schemeClr val="accent4">
                    <a:lumMod val="75000"/>
                  </a:schemeClr>
                </a:solidFill>
                <a:effectLst/>
                <a:latin typeface="Verdana"/>
                <a:ea typeface="Aptos" panose="020B0004020202020204" pitchFamily="34" charset="0"/>
                <a:hlinkClick r:id="rId6">
                  <a:extLst>
                    <a:ext uri="{A12FA001-AC4F-418D-AE19-62706E023703}">
                      <ahyp:hlinkClr xmlns:ahyp="http://schemas.microsoft.com/office/drawing/2018/hyperlinkcolor" val="tx"/>
                    </a:ext>
                  </a:extLst>
                </a:hlinkClick>
              </a:rPr>
              <a:t>priedas</a:t>
            </a:r>
            <a:r>
              <a:rPr lang="lt-LT" sz="1400" dirty="0">
                <a:solidFill>
                  <a:schemeClr val="accent4">
                    <a:lumMod val="75000"/>
                  </a:schemeClr>
                </a:solidFill>
                <a:effectLst/>
                <a:latin typeface="Verdana"/>
                <a:ea typeface="Aptos" panose="020B0004020202020204" pitchFamily="34" charset="0"/>
              </a:rPr>
              <a:t>)</a:t>
            </a:r>
            <a:r>
              <a:rPr lang="lt-LT" sz="1400" dirty="0">
                <a:solidFill>
                  <a:schemeClr val="accent2"/>
                </a:solidFill>
                <a:latin typeface="Verdana"/>
                <a:ea typeface="Aptos" panose="020B0004020202020204" pitchFamily="34" charset="0"/>
              </a:rPr>
              <a:t>;</a:t>
            </a:r>
            <a:endParaRPr lang="lt-LT" sz="1400" dirty="0">
              <a:solidFill>
                <a:schemeClr val="accent2"/>
              </a:solidFill>
              <a:effectLst/>
              <a:latin typeface="Verdana"/>
              <a:ea typeface="Aptos" panose="020B0004020202020204" pitchFamily="34" charset="0"/>
            </a:endParaRPr>
          </a:p>
          <a:p>
            <a:pPr algn="just"/>
            <a:r>
              <a:rPr lang="en-US" sz="1400" b="1" dirty="0">
                <a:solidFill>
                  <a:schemeClr val="accent2"/>
                </a:solidFill>
                <a:latin typeface="Verdana"/>
                <a:ea typeface="Verdana"/>
              </a:rPr>
              <a:t>5_</a:t>
            </a:r>
            <a:r>
              <a:rPr lang="lt-LT" sz="1400" b="1" dirty="0">
                <a:solidFill>
                  <a:schemeClr val="accent2"/>
                </a:solidFill>
                <a:latin typeface="Verdana"/>
                <a:ea typeface="Verdana"/>
              </a:rPr>
              <a:t>Biudžeto pagrindimo dokumentai</a:t>
            </a:r>
            <a:r>
              <a:rPr lang="lt-LT" sz="1400" dirty="0">
                <a:solidFill>
                  <a:schemeClr val="accent2"/>
                </a:solidFill>
                <a:latin typeface="Verdana"/>
                <a:ea typeface="Verdana"/>
              </a:rPr>
              <a:t> (komerciniai pasiūlymai ir (arba) nuorodos į rinkoje esančias kainas, buhalterinės pažymos apie praėjusių 3–6 mėn. darbo užmokestį dėl atitinkamos pareigybės (ar panašias funkcijas atliekančių) darbuotojų bendro darbo užmokesčių vidurkio ir (arba) Valstybės duomenų agentūros (arba kitų oficialią statistiką tvarkančių įstaigų) apskaičiuoto vidutinio darbo užmokesčio tos pačios ar panašios pozicijos ketvirtiniai duomenys (kurie oficialiosios statistikos portale yra skelbiami paskutinę kvietimo teikti PĮP dieną));</a:t>
            </a:r>
            <a:endParaRPr lang="en-US" sz="1400" dirty="0">
              <a:solidFill>
                <a:schemeClr val="accent2"/>
              </a:solidFill>
              <a:latin typeface="Verdana"/>
              <a:ea typeface="Verdana"/>
            </a:endParaRPr>
          </a:p>
          <a:p>
            <a:pPr algn="just"/>
            <a:r>
              <a:rPr lang="en-US" sz="1400" b="1" dirty="0">
                <a:solidFill>
                  <a:schemeClr val="accent2"/>
                </a:solidFill>
                <a:latin typeface="Verdana"/>
                <a:ea typeface="Aptos" panose="020B0004020202020204" pitchFamily="34" charset="0"/>
              </a:rPr>
              <a:t>6</a:t>
            </a:r>
            <a:r>
              <a:rPr lang="lt-LT" sz="1400" b="1" dirty="0">
                <a:solidFill>
                  <a:schemeClr val="accent2"/>
                </a:solidFill>
                <a:latin typeface="Verdana"/>
                <a:ea typeface="Aptos" panose="020B0004020202020204" pitchFamily="34" charset="0"/>
              </a:rPr>
              <a:t>_</a:t>
            </a:r>
            <a:r>
              <a:rPr lang="en-US" sz="1400" b="1" dirty="0" err="1">
                <a:solidFill>
                  <a:schemeClr val="accent2"/>
                </a:solidFill>
                <a:latin typeface="Verdana"/>
                <a:ea typeface="Aptos" panose="020B0004020202020204" pitchFamily="34" charset="0"/>
              </a:rPr>
              <a:t>Pažyma</a:t>
            </a:r>
            <a:r>
              <a:rPr lang="en-US" sz="1400" b="1" dirty="0">
                <a:solidFill>
                  <a:schemeClr val="accent2"/>
                </a:solidFill>
                <a:latin typeface="Verdana"/>
                <a:ea typeface="Aptos" panose="020B0004020202020204" pitchFamily="34" charset="0"/>
              </a:rPr>
              <a:t> </a:t>
            </a:r>
            <a:r>
              <a:rPr lang="en-US" sz="1400" b="1" dirty="0" err="1">
                <a:solidFill>
                  <a:schemeClr val="accent2"/>
                </a:solidFill>
                <a:latin typeface="Verdana"/>
                <a:ea typeface="Aptos" panose="020B0004020202020204" pitchFamily="34" charset="0"/>
              </a:rPr>
              <a:t>darbo</a:t>
            </a:r>
            <a:r>
              <a:rPr lang="en-US" sz="1400" b="1" dirty="0">
                <a:solidFill>
                  <a:schemeClr val="accent2"/>
                </a:solidFill>
                <a:latin typeface="Verdana"/>
                <a:ea typeface="Aptos" panose="020B0004020202020204" pitchFamily="34" charset="0"/>
              </a:rPr>
              <a:t> </a:t>
            </a:r>
            <a:r>
              <a:rPr lang="en-US" sz="1400" b="1" dirty="0" err="1">
                <a:solidFill>
                  <a:schemeClr val="accent2"/>
                </a:solidFill>
                <a:latin typeface="Verdana"/>
                <a:ea typeface="Aptos" panose="020B0004020202020204" pitchFamily="34" charset="0"/>
              </a:rPr>
              <a:t>užmokesčiui</a:t>
            </a:r>
            <a:r>
              <a:rPr lang="en-US" sz="1400" b="1" dirty="0">
                <a:solidFill>
                  <a:schemeClr val="accent2"/>
                </a:solidFill>
                <a:latin typeface="Verdana"/>
                <a:ea typeface="Aptos" panose="020B0004020202020204" pitchFamily="34" charset="0"/>
              </a:rPr>
              <a:t> </a:t>
            </a:r>
            <a:r>
              <a:rPr lang="en-US" sz="1400" b="1" dirty="0" err="1">
                <a:solidFill>
                  <a:schemeClr val="accent2"/>
                </a:solidFill>
                <a:latin typeface="Verdana"/>
                <a:ea typeface="Aptos" panose="020B0004020202020204" pitchFamily="34" charset="0"/>
              </a:rPr>
              <a:t>apskaičiuoti</a:t>
            </a:r>
            <a:r>
              <a:rPr lang="en-US" sz="1400" b="1" dirty="0">
                <a:solidFill>
                  <a:schemeClr val="accent2"/>
                </a:solidFill>
                <a:latin typeface="Verdana"/>
                <a:ea typeface="Aptos" panose="020B0004020202020204" pitchFamily="34" charset="0"/>
              </a:rPr>
              <a:t> </a:t>
            </a:r>
            <a:r>
              <a:rPr lang="lt-LT" sz="1400" dirty="0">
                <a:solidFill>
                  <a:schemeClr val="accent4">
                    <a:lumMod val="75000"/>
                  </a:schemeClr>
                </a:solidFill>
                <a:latin typeface="Verdana"/>
                <a:ea typeface="Aptos" panose="020B0004020202020204" pitchFamily="34" charset="0"/>
                <a:hlinkClick r:id="rId7">
                  <a:extLst>
                    <a:ext uri="{A12FA001-AC4F-418D-AE19-62706E023703}">
                      <ahyp:hlinkClr xmlns:ahyp="http://schemas.microsoft.com/office/drawing/2018/hyperlinkcolor" val="tx"/>
                    </a:ext>
                  </a:extLst>
                </a:hlinkClick>
              </a:rPr>
              <a:t>(</a:t>
            </a:r>
            <a:r>
              <a:rPr lang="en-US" sz="1400" dirty="0" err="1">
                <a:solidFill>
                  <a:schemeClr val="accent4">
                    <a:lumMod val="75000"/>
                  </a:schemeClr>
                </a:solidFill>
                <a:latin typeface="Verdana"/>
                <a:ea typeface="Aptos" panose="020B0004020202020204" pitchFamily="34" charset="0"/>
                <a:hlinkClick r:id="rId7">
                  <a:extLst>
                    <a:ext uri="{A12FA001-AC4F-418D-AE19-62706E023703}">
                      <ahyp:hlinkClr xmlns:ahyp="http://schemas.microsoft.com/office/drawing/2018/hyperlinkcolor" val="tx"/>
                    </a:ext>
                  </a:extLst>
                </a:hlinkClick>
              </a:rPr>
              <a:t>Pažyma</a:t>
            </a:r>
            <a:r>
              <a:rPr lang="en-US" sz="1400" dirty="0">
                <a:solidFill>
                  <a:schemeClr val="accent4">
                    <a:lumMod val="75000"/>
                  </a:schemeClr>
                </a:solidFill>
                <a:latin typeface="Verdana"/>
                <a:ea typeface="Aptos" panose="020B0004020202020204" pitchFamily="34" charset="0"/>
                <a:hlinkClick r:id="rId7">
                  <a:extLst>
                    <a:ext uri="{A12FA001-AC4F-418D-AE19-62706E023703}">
                      <ahyp:hlinkClr xmlns:ahyp="http://schemas.microsoft.com/office/drawing/2018/hyperlinkcolor" val="tx"/>
                    </a:ext>
                  </a:extLst>
                </a:hlinkClick>
              </a:rPr>
              <a:t> </a:t>
            </a:r>
            <a:r>
              <a:rPr lang="en-US" sz="1400" dirty="0" err="1">
                <a:solidFill>
                  <a:schemeClr val="accent4">
                    <a:lumMod val="75000"/>
                  </a:schemeClr>
                </a:solidFill>
                <a:latin typeface="Verdana"/>
                <a:ea typeface="Aptos" panose="020B0004020202020204" pitchFamily="34" charset="0"/>
                <a:hlinkClick r:id="rId7">
                  <a:extLst>
                    <a:ext uri="{A12FA001-AC4F-418D-AE19-62706E023703}">
                      <ahyp:hlinkClr xmlns:ahyp="http://schemas.microsoft.com/office/drawing/2018/hyperlinkcolor" val="tx"/>
                    </a:ext>
                  </a:extLst>
                </a:hlinkClick>
              </a:rPr>
              <a:t>pildymui</a:t>
            </a:r>
            <a:r>
              <a:rPr lang="lt-LT" sz="1400" dirty="0">
                <a:solidFill>
                  <a:schemeClr val="accent4">
                    <a:lumMod val="75000"/>
                  </a:schemeClr>
                </a:solidFill>
                <a:latin typeface="Verdana"/>
                <a:ea typeface="Aptos" panose="020B0004020202020204" pitchFamily="34" charset="0"/>
                <a:hlinkClick r:id="rId7">
                  <a:extLst>
                    <a:ext uri="{A12FA001-AC4F-418D-AE19-62706E023703}">
                      <ahyp:hlinkClr xmlns:ahyp="http://schemas.microsoft.com/office/drawing/2018/hyperlinkcolor" val="tx"/>
                    </a:ext>
                  </a:extLst>
                </a:hlinkClick>
              </a:rPr>
              <a:t>)</a:t>
            </a:r>
            <a:r>
              <a:rPr lang="lt-LT" sz="1400" dirty="0">
                <a:solidFill>
                  <a:schemeClr val="accent2"/>
                </a:solidFill>
                <a:latin typeface="Verdana"/>
                <a:ea typeface="Aptos" panose="020B0004020202020204" pitchFamily="34" charset="0"/>
              </a:rPr>
              <a:t>;</a:t>
            </a:r>
          </a:p>
          <a:p>
            <a:pPr algn="just"/>
            <a:r>
              <a:rPr lang="en-US" sz="1400" b="1" dirty="0">
                <a:solidFill>
                  <a:schemeClr val="accent2"/>
                </a:solidFill>
                <a:latin typeface="Verdana"/>
                <a:ea typeface="Verdana"/>
              </a:rPr>
              <a:t>7</a:t>
            </a:r>
            <a:r>
              <a:rPr lang="lt-LT" sz="1400" b="1" dirty="0">
                <a:solidFill>
                  <a:schemeClr val="accent2"/>
                </a:solidFill>
                <a:latin typeface="Verdana"/>
                <a:ea typeface="Verdana"/>
              </a:rPr>
              <a:t>_Finansavimo šaltiniai</a:t>
            </a:r>
            <a:r>
              <a:rPr lang="lt-LT" sz="1400" dirty="0">
                <a:solidFill>
                  <a:schemeClr val="accent2"/>
                </a:solidFill>
                <a:latin typeface="Verdana"/>
                <a:ea typeface="Verdana"/>
              </a:rPr>
              <a:t> (pasirašyti) (finansavimo šaltinius pagrindžiantys dokumentai; visada privalomas akcininkų sprendimas finansuoti projektą) </a:t>
            </a:r>
            <a:r>
              <a:rPr lang="lt-LT" sz="1400" dirty="0">
                <a:solidFill>
                  <a:schemeClr val="accent4">
                    <a:lumMod val="75000"/>
                  </a:schemeClr>
                </a:solidFill>
                <a:latin typeface="Verdana"/>
                <a:ea typeface="Verdana"/>
                <a:cs typeface="Times New Roman" panose="02020603050405020304" pitchFamily="18" charset="0"/>
              </a:rPr>
              <a:t>(</a:t>
            </a:r>
            <a:r>
              <a:rPr lang="lt-LT" sz="1400" dirty="0">
                <a:solidFill>
                  <a:schemeClr val="accent4">
                    <a:lumMod val="75000"/>
                  </a:schemeClr>
                </a:solidFill>
                <a:latin typeface="Verdana"/>
                <a:ea typeface="Verdana"/>
                <a:cs typeface="Times New Roman" panose="02020603050405020304" pitchFamily="18" charset="0"/>
                <a:hlinkClick r:id="rId8">
                  <a:extLst>
                    <a:ext uri="{A12FA001-AC4F-418D-AE19-62706E023703}">
                      <ahyp:hlinkClr xmlns:ahyp="http://schemas.microsoft.com/office/drawing/2018/hyperlinkcolor" val="tx"/>
                    </a:ext>
                  </a:extLst>
                </a:hlinkClick>
              </a:rPr>
              <a:t>Nuosavo įnašo šaltinių užtikrinimo vertinimo metodika</a:t>
            </a:r>
            <a:r>
              <a:rPr lang="lt-LT" sz="1400" dirty="0">
                <a:solidFill>
                  <a:schemeClr val="accent4">
                    <a:lumMod val="75000"/>
                  </a:schemeClr>
                </a:solidFill>
                <a:latin typeface="Verdana"/>
                <a:ea typeface="Verdana"/>
                <a:cs typeface="Times New Roman" panose="02020603050405020304" pitchFamily="18" charset="0"/>
              </a:rPr>
              <a:t>)</a:t>
            </a:r>
            <a:r>
              <a:rPr lang="lt-LT" sz="1400" dirty="0">
                <a:solidFill>
                  <a:schemeClr val="accent2"/>
                </a:solidFill>
                <a:latin typeface="Verdana"/>
                <a:ea typeface="Verdana"/>
              </a:rPr>
              <a:t>;</a:t>
            </a:r>
            <a:endParaRPr lang="en-US" sz="1400" dirty="0">
              <a:solidFill>
                <a:schemeClr val="accent2"/>
              </a:solidFill>
              <a:latin typeface="Verdana"/>
              <a:ea typeface="Verdana"/>
            </a:endParaRPr>
          </a:p>
          <a:p>
            <a:pPr algn="just"/>
            <a:r>
              <a:rPr lang="en-US" sz="1400" b="1" dirty="0">
                <a:solidFill>
                  <a:schemeClr val="accent2"/>
                </a:solidFill>
                <a:latin typeface="Verdana"/>
                <a:ea typeface="Aptos" panose="020B0004020202020204" pitchFamily="34" charset="0"/>
              </a:rPr>
              <a:t>8</a:t>
            </a:r>
            <a:r>
              <a:rPr lang="lt-LT" sz="1400" b="1" dirty="0">
                <a:solidFill>
                  <a:schemeClr val="accent2"/>
                </a:solidFill>
                <a:latin typeface="Verdana"/>
                <a:ea typeface="Aptos" panose="020B0004020202020204" pitchFamily="34" charset="0"/>
              </a:rPr>
              <a:t>_Informacija apie suteiktą valstybės pagalbą</a:t>
            </a:r>
            <a:r>
              <a:rPr lang="lt-LT" sz="1400" dirty="0">
                <a:solidFill>
                  <a:schemeClr val="accent2"/>
                </a:solidFill>
                <a:latin typeface="Verdana"/>
                <a:ea typeface="Aptos" panose="020B0004020202020204" pitchFamily="34" charset="0"/>
              </a:rPr>
              <a:t> (išskyrus </a:t>
            </a:r>
            <a:r>
              <a:rPr lang="lt-LT" sz="1400" i="1" dirty="0">
                <a:solidFill>
                  <a:schemeClr val="accent2"/>
                </a:solidFill>
                <a:latin typeface="Verdana"/>
                <a:ea typeface="Aptos" panose="020B0004020202020204" pitchFamily="34" charset="0"/>
              </a:rPr>
              <a:t>de </a:t>
            </a:r>
            <a:r>
              <a:rPr lang="lt-LT" sz="1400" i="1" dirty="0" err="1">
                <a:solidFill>
                  <a:schemeClr val="accent2"/>
                </a:solidFill>
                <a:latin typeface="Verdana"/>
                <a:ea typeface="Aptos" panose="020B0004020202020204" pitchFamily="34" charset="0"/>
              </a:rPr>
              <a:t>minimis</a:t>
            </a:r>
            <a:r>
              <a:rPr lang="lt-LT" sz="1400" dirty="0">
                <a:solidFill>
                  <a:schemeClr val="accent2"/>
                </a:solidFill>
                <a:latin typeface="Verdana"/>
                <a:ea typeface="Aptos" panose="020B0004020202020204" pitchFamily="34" charset="0"/>
              </a:rPr>
              <a:t>) </a:t>
            </a:r>
            <a:r>
              <a:rPr lang="lt-LT" sz="1400" dirty="0">
                <a:solidFill>
                  <a:schemeClr val="accent4">
                    <a:lumMod val="75000"/>
                  </a:schemeClr>
                </a:solidFill>
                <a:latin typeface="Verdana"/>
                <a:ea typeface="Aptos" panose="020B0004020202020204" pitchFamily="34" charset="0"/>
              </a:rPr>
              <a:t>(</a:t>
            </a:r>
            <a:r>
              <a:rPr lang="lt-LT" sz="1400" dirty="0">
                <a:solidFill>
                  <a:schemeClr val="accent4">
                    <a:lumMod val="75000"/>
                  </a:schemeClr>
                </a:solidFill>
                <a:latin typeface="Verdana"/>
                <a:ea typeface="Aptos" panose="020B0004020202020204" pitchFamily="34" charset="0"/>
                <a:hlinkClick r:id="rId9">
                  <a:extLst>
                    <a:ext uri="{A12FA001-AC4F-418D-AE19-62706E023703}">
                      <ahyp:hlinkClr xmlns:ahyp="http://schemas.microsoft.com/office/drawing/2018/hyperlinkcolor" val="tx"/>
                    </a:ext>
                  </a:extLst>
                </a:hlinkClick>
              </a:rPr>
              <a:t>PAFT 1 priedo 4 priedas</a:t>
            </a:r>
            <a:r>
              <a:rPr lang="lt-LT" sz="1400" dirty="0">
                <a:solidFill>
                  <a:schemeClr val="accent4">
                    <a:lumMod val="75000"/>
                  </a:schemeClr>
                </a:solidFill>
                <a:latin typeface="Verdana"/>
                <a:ea typeface="Aptos" panose="020B0004020202020204" pitchFamily="34" charset="0"/>
              </a:rPr>
              <a:t>)</a:t>
            </a:r>
            <a:r>
              <a:rPr lang="lt-LT" sz="1400" dirty="0">
                <a:solidFill>
                  <a:schemeClr val="accent2"/>
                </a:solidFill>
                <a:latin typeface="Verdana"/>
                <a:ea typeface="Aptos" panose="020B0004020202020204" pitchFamily="34" charset="0"/>
              </a:rPr>
              <a:t>; </a:t>
            </a:r>
            <a:endParaRPr lang="en-US" sz="1400" dirty="0">
              <a:solidFill>
                <a:schemeClr val="accent2"/>
              </a:solidFill>
              <a:latin typeface="Verdana"/>
              <a:ea typeface="Aptos" panose="020B0004020202020204" pitchFamily="34" charset="0"/>
            </a:endParaRPr>
          </a:p>
          <a:p>
            <a:pPr algn="just"/>
            <a:r>
              <a:rPr lang="en-US" sz="1400" b="1" dirty="0">
                <a:solidFill>
                  <a:schemeClr val="accent2"/>
                </a:solidFill>
                <a:latin typeface="Verdana"/>
                <a:ea typeface="Aptos" panose="020B0004020202020204" pitchFamily="34" charset="0"/>
              </a:rPr>
              <a:t>9</a:t>
            </a:r>
            <a:r>
              <a:rPr lang="lt-LT" sz="1400" b="1" dirty="0">
                <a:solidFill>
                  <a:schemeClr val="accent2"/>
                </a:solidFill>
                <a:latin typeface="Verdana"/>
                <a:ea typeface="Aptos" panose="020B0004020202020204" pitchFamily="34" charset="0"/>
              </a:rPr>
              <a:t>_SVV deklaracija</a:t>
            </a:r>
            <a:r>
              <a:rPr lang="lt-LT" sz="1400" dirty="0">
                <a:solidFill>
                  <a:schemeClr val="accent2"/>
                </a:solidFill>
                <a:latin typeface="Verdana"/>
                <a:ea typeface="Aptos" panose="020B0004020202020204" pitchFamily="34" charset="0"/>
              </a:rPr>
              <a:t> (pareiškėjo Smulkiojo ar vidutinio verslo subjekto statuso deklaracija) (</a:t>
            </a:r>
            <a:r>
              <a:rPr lang="lt-LT" sz="1400" dirty="0" err="1">
                <a:solidFill>
                  <a:schemeClr val="accent2"/>
                </a:solidFill>
                <a:latin typeface="Verdana"/>
                <a:ea typeface="Aptos" panose="020B0004020202020204" pitchFamily="34" charset="0"/>
              </a:rPr>
              <a:t>dokumenta</a:t>
            </a:r>
            <a:r>
              <a:rPr lang="en-US" sz="1400" dirty="0">
                <a:solidFill>
                  <a:schemeClr val="accent2"/>
                </a:solidFill>
                <a:latin typeface="Verdana"/>
                <a:ea typeface="Aptos" panose="020B0004020202020204" pitchFamily="34" charset="0"/>
              </a:rPr>
              <a:t>s</a:t>
            </a:r>
            <a:r>
              <a:rPr lang="lt-LT" sz="1400" dirty="0">
                <a:solidFill>
                  <a:schemeClr val="accent2"/>
                </a:solidFill>
                <a:latin typeface="Verdana"/>
                <a:ea typeface="Aptos" panose="020B0004020202020204" pitchFamily="34" charset="0"/>
              </a:rPr>
              <a:t> turi būti pasirašyt</a:t>
            </a:r>
            <a:r>
              <a:rPr lang="en-US" sz="1400" dirty="0">
                <a:solidFill>
                  <a:schemeClr val="accent2"/>
                </a:solidFill>
                <a:latin typeface="Verdana"/>
                <a:ea typeface="Aptos" panose="020B0004020202020204" pitchFamily="34" charset="0"/>
              </a:rPr>
              <a:t>as</a:t>
            </a:r>
            <a:r>
              <a:rPr lang="lt-LT" sz="1400" dirty="0">
                <a:solidFill>
                  <a:schemeClr val="accent2"/>
                </a:solidFill>
                <a:latin typeface="Verdana"/>
                <a:ea typeface="Aptos" panose="020B0004020202020204" pitchFamily="34" charset="0"/>
              </a:rPr>
              <a:t>) </a:t>
            </a:r>
            <a:r>
              <a:rPr lang="lt-LT" sz="1400" dirty="0">
                <a:solidFill>
                  <a:schemeClr val="accent4">
                    <a:lumMod val="75000"/>
                  </a:schemeClr>
                </a:solidFill>
                <a:latin typeface="Verdana"/>
                <a:ea typeface="Aptos" panose="020B0004020202020204" pitchFamily="34" charset="0"/>
              </a:rPr>
              <a:t>(</a:t>
            </a:r>
            <a:r>
              <a:rPr lang="lt-LT" sz="1400" dirty="0">
                <a:solidFill>
                  <a:schemeClr val="accent4">
                    <a:lumMod val="75000"/>
                  </a:schemeClr>
                </a:solidFill>
                <a:latin typeface="Verdana"/>
                <a:ea typeface="Aptos" panose="020B0004020202020204" pitchFamily="34" charset="0"/>
                <a:hlinkClick r:id="rId10">
                  <a:extLst>
                    <a:ext uri="{A12FA001-AC4F-418D-AE19-62706E023703}">
                      <ahyp:hlinkClr xmlns:ahyp="http://schemas.microsoft.com/office/drawing/2018/hyperlinkcolor" val="tx"/>
                    </a:ext>
                  </a:extLst>
                </a:hlinkClick>
              </a:rPr>
              <a:t>SVV forma rankiniam pildymui</a:t>
            </a:r>
            <a:r>
              <a:rPr lang="lt-LT" sz="1400" dirty="0">
                <a:solidFill>
                  <a:schemeClr val="accent4">
                    <a:lumMod val="75000"/>
                  </a:schemeClr>
                </a:solidFill>
                <a:latin typeface="Verdana"/>
                <a:ea typeface="Aptos" panose="020B0004020202020204" pitchFamily="34" charset="0"/>
              </a:rPr>
              <a:t>) (</a:t>
            </a:r>
            <a:r>
              <a:rPr lang="lt-LT" sz="1400" dirty="0">
                <a:solidFill>
                  <a:schemeClr val="accent4">
                    <a:lumMod val="75000"/>
                  </a:schemeClr>
                </a:solidFill>
                <a:latin typeface="Verdana"/>
                <a:ea typeface="Aptos" panose="020B0004020202020204" pitchFamily="34" charset="0"/>
                <a:hlinkClick r:id="rId11">
                  <a:extLst>
                    <a:ext uri="{A12FA001-AC4F-418D-AE19-62706E023703}">
                      <ahyp:hlinkClr xmlns:ahyp="http://schemas.microsoft.com/office/drawing/2018/hyperlinkcolor" val="tx"/>
                    </a:ext>
                  </a:extLst>
                </a:hlinkClick>
              </a:rPr>
              <a:t>Registrų centro SVV pildymo įrankis</a:t>
            </a:r>
            <a:r>
              <a:rPr lang="lt-LT" sz="1400" dirty="0">
                <a:solidFill>
                  <a:schemeClr val="accent4">
                    <a:lumMod val="75000"/>
                  </a:schemeClr>
                </a:solidFill>
                <a:latin typeface="Verdana"/>
                <a:ea typeface="Aptos" panose="020B0004020202020204" pitchFamily="34" charset="0"/>
              </a:rPr>
              <a:t>)</a:t>
            </a:r>
            <a:r>
              <a:rPr lang="lt-LT" sz="1400" dirty="0">
                <a:solidFill>
                  <a:schemeClr val="accent2"/>
                </a:solidFill>
                <a:latin typeface="Verdana"/>
                <a:ea typeface="Aptos" panose="020B0004020202020204" pitchFamily="34" charset="0"/>
              </a:rPr>
              <a:t>;</a:t>
            </a:r>
            <a:endParaRPr lang="en-US" sz="1400" dirty="0">
              <a:solidFill>
                <a:schemeClr val="accent2"/>
              </a:solidFill>
              <a:latin typeface="Verdana"/>
              <a:ea typeface="Aptos" panose="020B0004020202020204" pitchFamily="34" charset="0"/>
            </a:endParaRPr>
          </a:p>
          <a:p>
            <a:pPr algn="just"/>
            <a:r>
              <a:rPr lang="en-US" sz="1400" b="1" dirty="0">
                <a:solidFill>
                  <a:schemeClr val="accent2"/>
                </a:solidFill>
                <a:latin typeface="Verdana"/>
                <a:ea typeface="Verdana"/>
              </a:rPr>
              <a:t>10</a:t>
            </a:r>
            <a:r>
              <a:rPr lang="lt-LT" sz="1400" b="1" dirty="0">
                <a:solidFill>
                  <a:schemeClr val="accent2"/>
                </a:solidFill>
                <a:latin typeface="Verdana"/>
                <a:ea typeface="Verdana"/>
              </a:rPr>
              <a:t>_„Vienos įmonės“ deklaracija</a:t>
            </a:r>
            <a:r>
              <a:rPr lang="lt-LT" sz="1400" dirty="0">
                <a:solidFill>
                  <a:schemeClr val="accent2"/>
                </a:solidFill>
                <a:latin typeface="Verdana"/>
                <a:ea typeface="Verdana"/>
              </a:rPr>
              <a:t> </a:t>
            </a:r>
            <a:r>
              <a:rPr lang="lt-LT" sz="1400" dirty="0">
                <a:solidFill>
                  <a:schemeClr val="accent4">
                    <a:lumMod val="75000"/>
                  </a:schemeClr>
                </a:solidFill>
                <a:latin typeface="Verdana"/>
                <a:ea typeface="Verdana"/>
                <a:hlinkClick r:id="rId12">
                  <a:extLst>
                    <a:ext uri="{A12FA001-AC4F-418D-AE19-62706E023703}">
                      <ahyp:hlinkClr xmlns:ahyp="http://schemas.microsoft.com/office/drawing/2018/hyperlinkcolor" val="tx"/>
                    </a:ext>
                  </a:extLst>
                </a:hlinkClick>
              </a:rPr>
              <a:t>(„Vienos įmonės“ deklaracija</a:t>
            </a:r>
            <a:r>
              <a:rPr lang="lt-LT" sz="1400" dirty="0">
                <a:solidFill>
                  <a:schemeClr val="accent4">
                    <a:lumMod val="75000"/>
                  </a:schemeClr>
                </a:solidFill>
                <a:latin typeface="Verdana"/>
                <a:ea typeface="Verdana"/>
              </a:rPr>
              <a:t>)</a:t>
            </a:r>
            <a:r>
              <a:rPr lang="lt-LT" sz="1400" dirty="0">
                <a:solidFill>
                  <a:schemeClr val="accent2"/>
                </a:solidFill>
                <a:latin typeface="Verdana"/>
                <a:ea typeface="Verdana"/>
              </a:rPr>
              <a:t>;</a:t>
            </a:r>
            <a:endParaRPr lang="en-US" sz="1400" dirty="0">
              <a:solidFill>
                <a:schemeClr val="accent2"/>
              </a:solidFill>
              <a:latin typeface="Verdana"/>
              <a:ea typeface="Verdana"/>
            </a:endParaRPr>
          </a:p>
          <a:p>
            <a:pPr algn="just"/>
            <a:r>
              <a:rPr lang="en-US" sz="1400" b="1" dirty="0">
                <a:solidFill>
                  <a:schemeClr val="accent2"/>
                </a:solidFill>
                <a:latin typeface="Verdana"/>
                <a:ea typeface="Verdana"/>
              </a:rPr>
              <a:t>11_</a:t>
            </a:r>
            <a:r>
              <a:rPr lang="lt-LT" sz="1400" b="1" dirty="0">
                <a:solidFill>
                  <a:schemeClr val="accent2"/>
                </a:solidFill>
                <a:latin typeface="Verdana"/>
                <a:ea typeface="Verdana"/>
              </a:rPr>
              <a:t>Pareiškėjo ir susijusių įmonių patvirtintas paskutinių finansinių  metų metinių finansinių ataskaitų rinkinys</a:t>
            </a:r>
            <a:r>
              <a:rPr lang="en-US" sz="1400" b="1" dirty="0">
                <a:solidFill>
                  <a:schemeClr val="accent2"/>
                </a:solidFill>
                <a:latin typeface="Verdana"/>
                <a:ea typeface="Verdana"/>
              </a:rPr>
              <a:t> </a:t>
            </a:r>
            <a:r>
              <a:rPr lang="en-US" sz="1400" dirty="0">
                <a:solidFill>
                  <a:schemeClr val="accent2"/>
                </a:solidFill>
                <a:latin typeface="Verdana"/>
                <a:ea typeface="Verdana"/>
              </a:rPr>
              <a:t>(j</a:t>
            </a:r>
            <a:r>
              <a:rPr lang="lt-LT" sz="1400" dirty="0">
                <a:solidFill>
                  <a:schemeClr val="accent2"/>
                </a:solidFill>
                <a:latin typeface="Verdana"/>
                <a:ea typeface="Verdana"/>
              </a:rPr>
              <a:t>ei teisės aktų, reguliuojančių finansinės atskaitomybės teikimą, nustatyta tvarka šių dokumentų pateikimas valstybės įmonei Registrų centrui nėra privalomas arba nėra suėjęs terminas tokių dokumentų pateikimui valstybės įmonei Registrų centrui</a:t>
            </a:r>
            <a:r>
              <a:rPr lang="en-US" sz="1400" dirty="0">
                <a:solidFill>
                  <a:schemeClr val="accent2"/>
                </a:solidFill>
                <a:latin typeface="Verdana"/>
                <a:ea typeface="Verdana"/>
              </a:rPr>
              <a:t>)</a:t>
            </a:r>
            <a:r>
              <a:rPr lang="lt-LT" sz="1400" dirty="0">
                <a:solidFill>
                  <a:schemeClr val="accent2"/>
                </a:solidFill>
                <a:latin typeface="Verdana"/>
                <a:ea typeface="Verdana"/>
              </a:rPr>
              <a:t>. </a:t>
            </a:r>
          </a:p>
          <a:p>
            <a:pPr algn="just"/>
            <a:r>
              <a:rPr lang="en-US" sz="1400" b="1" dirty="0">
                <a:solidFill>
                  <a:schemeClr val="accent2"/>
                </a:solidFill>
                <a:latin typeface="Verdana"/>
                <a:ea typeface="Verdana"/>
              </a:rPr>
              <a:t>12_</a:t>
            </a:r>
            <a:r>
              <a:rPr lang="lt-LT" sz="1400" b="1" dirty="0">
                <a:solidFill>
                  <a:schemeClr val="accent2"/>
                </a:solidFill>
                <a:latin typeface="Verdana"/>
                <a:ea typeface="Verdana"/>
              </a:rPr>
              <a:t>KITI DOKUMENTAI</a:t>
            </a:r>
            <a:r>
              <a:rPr lang="lt-LT" sz="1400" dirty="0">
                <a:solidFill>
                  <a:schemeClr val="accent2"/>
                </a:solidFill>
                <a:latin typeface="Verdana"/>
                <a:ea typeface="Verdana"/>
              </a:rPr>
              <a:t> (pavyzdžiui: patalpų nuosavybės</a:t>
            </a:r>
            <a:r>
              <a:rPr lang="en-US" sz="1400" dirty="0">
                <a:solidFill>
                  <a:schemeClr val="accent2"/>
                </a:solidFill>
                <a:latin typeface="Verdana"/>
                <a:ea typeface="Verdana"/>
              </a:rPr>
              <a:t>/</a:t>
            </a:r>
            <a:r>
              <a:rPr lang="lt-LT" sz="1400" dirty="0">
                <a:solidFill>
                  <a:schemeClr val="accent2"/>
                </a:solidFill>
                <a:latin typeface="Verdana"/>
                <a:ea typeface="Verdana"/>
              </a:rPr>
              <a:t>nuomos dokumentai, registruoti VĮ RC, įgaliojimas konsultantui ir kt.).</a:t>
            </a:r>
            <a:endParaRPr lang="en-US" sz="1400" dirty="0">
              <a:solidFill>
                <a:schemeClr val="accent2"/>
              </a:solidFill>
              <a:latin typeface="Verdana"/>
              <a:ea typeface="Verdana"/>
            </a:endParaRPr>
          </a:p>
          <a:p>
            <a:pPr algn="just"/>
            <a:endParaRPr lang="en-US" sz="1400" dirty="0">
              <a:solidFill>
                <a:schemeClr val="accent2"/>
              </a:solidFill>
              <a:effectLst/>
              <a:latin typeface="Aptos"/>
              <a:ea typeface="Verdana" panose="020B0604030504040204" pitchFamily="34" charset="0"/>
            </a:endParaRPr>
          </a:p>
        </p:txBody>
      </p:sp>
    </p:spTree>
    <p:extLst>
      <p:ext uri="{BB962C8B-B14F-4D97-AF65-F5344CB8AC3E}">
        <p14:creationId xmlns:p14="http://schemas.microsoft.com/office/powerpoint/2010/main" val="1006292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7E16-8503-EA5D-0A19-5C9A4DE2957F}"/>
            </a:ext>
          </a:extLst>
        </p:cNvPr>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66FD4668-5C13-369B-9B31-D4E4ACACF1B1}"/>
              </a:ext>
            </a:extLst>
          </p:cNvPr>
          <p:cNvGraphicFramePr/>
          <p:nvPr>
            <p:extLst>
              <p:ext uri="{D42A27DB-BD31-4B8C-83A1-F6EECF244321}">
                <p14:modId xmlns:p14="http://schemas.microsoft.com/office/powerpoint/2010/main" val="254705226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object 5">
            <a:extLst>
              <a:ext uri="{FF2B5EF4-FFF2-40B4-BE49-F238E27FC236}">
                <a16:creationId xmlns:a16="http://schemas.microsoft.com/office/drawing/2014/main" id="{AF702731-B8C2-0D48-8ED4-46464401F9A4}"/>
              </a:ext>
            </a:extLst>
          </p:cNvPr>
          <p:cNvPicPr/>
          <p:nvPr/>
        </p:nvPicPr>
        <p:blipFill>
          <a:blip r:embed="rId8" cstate="print"/>
          <a:stretch>
            <a:fillRect/>
          </a:stretch>
        </p:blipFill>
        <p:spPr>
          <a:xfrm>
            <a:off x="4021080" y="3042600"/>
            <a:ext cx="1771200" cy="275400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object 4">
            <a:extLst>
              <a:ext uri="{FF2B5EF4-FFF2-40B4-BE49-F238E27FC236}">
                <a16:creationId xmlns:a16="http://schemas.microsoft.com/office/drawing/2014/main" id="{68AF2DD8-DFF4-EB1A-A695-30AF0F0B39DB}"/>
              </a:ext>
            </a:extLst>
          </p:cNvPr>
          <p:cNvPicPr/>
          <p:nvPr/>
        </p:nvPicPr>
        <p:blipFill>
          <a:blip r:embed="rId9" cstate="print"/>
          <a:stretch>
            <a:fillRect/>
          </a:stretch>
        </p:blipFill>
        <p:spPr>
          <a:xfrm>
            <a:off x="3293729" y="2690058"/>
            <a:ext cx="1771200" cy="2754000"/>
          </a:xfrm>
          <a:prstGeom prst="rect">
            <a:avLst/>
          </a:prstGeom>
          <a:solidFill>
            <a:srgbClr val="FFFFFF">
              <a:shade val="85000"/>
            </a:srgbClr>
          </a:solidFill>
          <a:ln w="88900" cap="sq">
            <a:solidFill>
              <a:srgbClr val="FFFFFF"/>
            </a:solidFill>
            <a:miter lim="800000"/>
          </a:ln>
          <a:effectLst>
            <a:outerShdw blurRad="50800" dist="38100" dir="5400000" algn="t"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1" name="Paveikslėlis 10">
            <a:extLst>
              <a:ext uri="{FF2B5EF4-FFF2-40B4-BE49-F238E27FC236}">
                <a16:creationId xmlns:a16="http://schemas.microsoft.com/office/drawing/2014/main" id="{FFB8B28C-BA2C-03B0-3AA4-60B96307956C}"/>
              </a:ext>
            </a:extLst>
          </p:cNvPr>
          <p:cNvPicPr>
            <a:picLocks noChangeAspect="1"/>
          </p:cNvPicPr>
          <p:nvPr/>
        </p:nvPicPr>
        <p:blipFill>
          <a:blip r:embed="rId10"/>
          <a:stretch>
            <a:fillRect/>
          </a:stretch>
        </p:blipFill>
        <p:spPr>
          <a:xfrm>
            <a:off x="7571837" y="2157000"/>
            <a:ext cx="3151251" cy="1771200"/>
          </a:xfrm>
          <a:prstGeom prst="rect">
            <a:avLst/>
          </a:prstGeom>
        </p:spPr>
      </p:pic>
      <p:graphicFrame>
        <p:nvGraphicFramePr>
          <p:cNvPr id="2" name="Lentelė 1">
            <a:extLst>
              <a:ext uri="{FF2B5EF4-FFF2-40B4-BE49-F238E27FC236}">
                <a16:creationId xmlns:a16="http://schemas.microsoft.com/office/drawing/2014/main" id="{BAAD5331-731E-2359-2F53-C8DDCF66E3F9}"/>
              </a:ext>
            </a:extLst>
          </p:cNvPr>
          <p:cNvGraphicFramePr>
            <a:graphicFrameLocks noGrp="1"/>
          </p:cNvGraphicFramePr>
          <p:nvPr/>
        </p:nvGraphicFramePr>
        <p:xfrm>
          <a:off x="7074404" y="5444058"/>
          <a:ext cx="5117596" cy="716422"/>
        </p:xfrm>
        <a:graphic>
          <a:graphicData uri="http://schemas.openxmlformats.org/drawingml/2006/table">
            <a:tbl>
              <a:tblPr firstRow="1" bandRow="1">
                <a:tableStyleId>{5C22544A-7EE6-4342-B048-85BDC9FD1C3A}</a:tableStyleId>
              </a:tblPr>
              <a:tblGrid>
                <a:gridCol w="5117596">
                  <a:extLst>
                    <a:ext uri="{9D8B030D-6E8A-4147-A177-3AD203B41FA5}">
                      <a16:colId xmlns:a16="http://schemas.microsoft.com/office/drawing/2014/main" val="3289127928"/>
                    </a:ext>
                  </a:extLst>
                </a:gridCol>
              </a:tblGrid>
              <a:tr h="71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noProof="0" dirty="0">
                          <a:solidFill>
                            <a:srgbClr val="C00000"/>
                          </a:solidFill>
                          <a:latin typeface="Verdana" panose="020B0604030504040204" pitchFamily="34" charset="0"/>
                          <a:ea typeface="Verdana" panose="020B0604030504040204" pitchFamily="34" charset="0"/>
                        </a:rPr>
                        <a:t>Pagalbinė priemonė</a:t>
                      </a:r>
                      <a:r>
                        <a:rPr lang="en-US" sz="1600" noProof="0" dirty="0">
                          <a:solidFill>
                            <a:srgbClr val="C00000"/>
                          </a:solidFill>
                          <a:latin typeface="Verdana" panose="020B0604030504040204" pitchFamily="34" charset="0"/>
                          <a:ea typeface="Verdana" panose="020B0604030504040204" pitchFamily="34" charset="0"/>
                        </a:rPr>
                        <a:t>, </a:t>
                      </a:r>
                      <a:r>
                        <a:rPr lang="lt-LT" sz="1600" noProof="0" dirty="0">
                          <a:solidFill>
                            <a:srgbClr val="C00000"/>
                          </a:solidFill>
                          <a:latin typeface="Verdana" panose="020B0604030504040204" pitchFamily="34" charset="0"/>
                          <a:ea typeface="Verdana" panose="020B0604030504040204" pitchFamily="34" charset="0"/>
                        </a:rPr>
                        <a:t>kuri nenustato įmonės statuso</a:t>
                      </a:r>
                      <a:r>
                        <a:rPr lang="en-US" sz="1600" noProof="0" dirty="0">
                          <a:solidFill>
                            <a:srgbClr val="C00000"/>
                          </a:solidFill>
                          <a:latin typeface="Verdana" panose="020B0604030504040204" pitchFamily="34" charset="0"/>
                          <a:ea typeface="Verdana" panose="020B0604030504040204" pitchFamily="34" charset="0"/>
                        </a:rPr>
                        <a:t> </a:t>
                      </a:r>
                      <a:r>
                        <a:rPr lang="lt-LT" sz="1600" noProof="0" dirty="0">
                          <a:solidFill>
                            <a:srgbClr val="C00000"/>
                          </a:solidFill>
                          <a:latin typeface="Verdana" panose="020B0604030504040204" pitchFamily="34" charset="0"/>
                          <a:ea typeface="Verdana" panose="020B0604030504040204" pitchFamily="34" charset="0"/>
                        </a:rPr>
                        <a:t>ir neatspindi visų ryšių</a:t>
                      </a:r>
                      <a:r>
                        <a:rPr lang="en-US" sz="1600" noProof="0" dirty="0">
                          <a:solidFill>
                            <a:srgbClr val="C00000"/>
                          </a:solidFill>
                          <a:latin typeface="Verdana" panose="020B0604030504040204" pitchFamily="34" charset="0"/>
                          <a:ea typeface="Verdana" panose="020B0604030504040204" pitchFamily="34" charset="0"/>
                        </a:rPr>
                        <a:t>!</a:t>
                      </a:r>
                      <a:endParaRPr lang="en-US" sz="1600" dirty="0">
                        <a:solidFill>
                          <a:srgbClr val="C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040404936"/>
                  </a:ext>
                </a:extLst>
              </a:tr>
            </a:tbl>
          </a:graphicData>
        </a:graphic>
      </p:graphicFrame>
      <p:pic>
        <p:nvPicPr>
          <p:cNvPr id="4" name="Paveikslėlis 3">
            <a:extLst>
              <a:ext uri="{FF2B5EF4-FFF2-40B4-BE49-F238E27FC236}">
                <a16:creationId xmlns:a16="http://schemas.microsoft.com/office/drawing/2014/main" id="{E24BDEC5-2FDA-F98A-CE1C-230AC62BDF04}"/>
              </a:ext>
            </a:extLst>
          </p:cNvPr>
          <p:cNvPicPr>
            <a:picLocks noChangeAspect="1"/>
          </p:cNvPicPr>
          <p:nvPr/>
        </p:nvPicPr>
        <p:blipFill>
          <a:blip r:embed="rId11">
            <a:extLst>
              <a:ext uri="{BEBA8EAE-BF5A-486C-A8C5-ECC9F3942E4B}">
                <a14:imgProps xmlns:a14="http://schemas.microsoft.com/office/drawing/2010/main">
                  <a14:imgLayer r:embed="rId12">
                    <a14:imgEffect>
                      <a14:saturation sat="66000"/>
                    </a14:imgEffect>
                  </a14:imgLayer>
                </a14:imgProps>
              </a:ext>
              <a:ext uri="{28A0092B-C50C-407E-A947-70E740481C1C}">
                <a14:useLocalDpi xmlns:a14="http://schemas.microsoft.com/office/drawing/2010/main" val="0"/>
              </a:ext>
            </a:extLst>
          </a:blip>
          <a:stretch>
            <a:fillRect/>
          </a:stretch>
        </p:blipFill>
        <p:spPr>
          <a:xfrm>
            <a:off x="6115950" y="5444058"/>
            <a:ext cx="958454" cy="718841"/>
          </a:xfrm>
          <a:prstGeom prst="rect">
            <a:avLst/>
          </a:prstGeom>
        </p:spPr>
      </p:pic>
    </p:spTree>
    <p:extLst>
      <p:ext uri="{BB962C8B-B14F-4D97-AF65-F5344CB8AC3E}">
        <p14:creationId xmlns:p14="http://schemas.microsoft.com/office/powerpoint/2010/main" val="3843084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D36AF6-CB82-0AEE-E671-297FCB886D23}"/>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B3322AAB-396D-539C-6692-72A68EBF5EA3}"/>
              </a:ext>
            </a:extLst>
          </p:cNvPr>
          <p:cNvSpPr txBox="1"/>
          <p:nvPr/>
        </p:nvSpPr>
        <p:spPr>
          <a:xfrm>
            <a:off x="568189" y="2746881"/>
            <a:ext cx="5210147" cy="1785104"/>
          </a:xfrm>
          <a:prstGeom prst="rect">
            <a:avLst/>
          </a:prstGeom>
          <a:noFill/>
        </p:spPr>
        <p:txBody>
          <a:bodyPr wrap="square" lIns="91440" tIns="45720" rIns="91440" bIns="45720" anchor="t">
            <a:spAutoFit/>
          </a:bodyPr>
          <a:lstStyle/>
          <a:p>
            <a:pPr marL="342900" indent="-342900">
              <a:spcAft>
                <a:spcPts val="1200"/>
              </a:spcAft>
              <a:buFont typeface="Wingdings" panose="05000000000000000000" pitchFamily="2" charset="2"/>
              <a:buChar char="§"/>
            </a:pPr>
            <a:r>
              <a:rPr lang="lt-LT" sz="2000" b="1" dirty="0">
                <a:solidFill>
                  <a:schemeClr val="accent2"/>
                </a:solidFill>
                <a:latin typeface="Verdana" panose="020B0604030504040204" pitchFamily="34" charset="0"/>
                <a:ea typeface="Verdana" panose="020B0604030504040204" pitchFamily="34" charset="0"/>
              </a:rPr>
              <a:t>Statuso vertinimas</a:t>
            </a:r>
            <a:r>
              <a:rPr lang="lt-LT" sz="2000" dirty="0">
                <a:solidFill>
                  <a:schemeClr val="accent2"/>
                </a:solidFill>
                <a:latin typeface="Verdana" panose="020B0604030504040204" pitchFamily="34" charset="0"/>
                <a:ea typeface="Verdana" panose="020B0604030504040204" pitchFamily="34" charset="0"/>
              </a:rPr>
              <a:t>: pagrindiniai vertinimo principai ir praktiniai pavyzdžiai;</a:t>
            </a:r>
          </a:p>
          <a:p>
            <a:pPr marL="342900" indent="-342900">
              <a:spcAft>
                <a:spcPts val="1200"/>
              </a:spcAft>
              <a:buFont typeface="Wingdings" panose="05000000000000000000" pitchFamily="2" charset="2"/>
              <a:buChar char="§"/>
            </a:pPr>
            <a:r>
              <a:rPr lang="lt-LT" sz="2000" b="1" i="1" dirty="0">
                <a:solidFill>
                  <a:schemeClr val="accent2"/>
                </a:solidFill>
                <a:effectLst/>
                <a:latin typeface="Verdana" panose="020B0604030504040204" pitchFamily="34" charset="0"/>
                <a:ea typeface="Verdana" panose="020B0604030504040204" pitchFamily="34" charset="0"/>
              </a:rPr>
              <a:t>De </a:t>
            </a:r>
            <a:r>
              <a:rPr lang="lt-LT" sz="2000" b="1" i="1" dirty="0" err="1">
                <a:solidFill>
                  <a:schemeClr val="accent2"/>
                </a:solidFill>
                <a:effectLst/>
                <a:latin typeface="Verdana" panose="020B0604030504040204" pitchFamily="34" charset="0"/>
                <a:ea typeface="Verdana" panose="020B0604030504040204" pitchFamily="34" charset="0"/>
              </a:rPr>
              <a:t>minimis</a:t>
            </a:r>
            <a:r>
              <a:rPr lang="lt-LT" sz="2000" b="1" i="1" dirty="0">
                <a:solidFill>
                  <a:schemeClr val="accent2"/>
                </a:solidFill>
                <a:effectLst/>
                <a:latin typeface="Verdana" panose="020B0604030504040204" pitchFamily="34" charset="0"/>
                <a:ea typeface="Verdana" panose="020B0604030504040204" pitchFamily="34" charset="0"/>
              </a:rPr>
              <a:t> </a:t>
            </a:r>
            <a:r>
              <a:rPr lang="lt-LT" sz="2000" b="1" i="0" dirty="0">
                <a:solidFill>
                  <a:schemeClr val="accent2"/>
                </a:solidFill>
                <a:effectLst/>
                <a:latin typeface="Verdana" panose="020B0604030504040204" pitchFamily="34" charset="0"/>
                <a:ea typeface="Verdana" panose="020B0604030504040204" pitchFamily="34" charset="0"/>
              </a:rPr>
              <a:t>pagalba</a:t>
            </a:r>
            <a:r>
              <a:rPr lang="lt-LT" sz="2000" b="0" i="0" dirty="0">
                <a:solidFill>
                  <a:schemeClr val="accent2"/>
                </a:solidFill>
                <a:effectLst/>
                <a:latin typeface="Verdana" panose="020B0604030504040204" pitchFamily="34" charset="0"/>
                <a:ea typeface="Verdana" panose="020B0604030504040204" pitchFamily="34" charset="0"/>
              </a:rPr>
              <a:t>: pagrindiniai reikalavimai ir praktiniai pavyzdžiai;</a:t>
            </a:r>
          </a:p>
        </p:txBody>
      </p:sp>
      <p:sp>
        <p:nvSpPr>
          <p:cNvPr id="13" name="TextBox 12">
            <a:extLst>
              <a:ext uri="{FF2B5EF4-FFF2-40B4-BE49-F238E27FC236}">
                <a16:creationId xmlns:a16="http://schemas.microsoft.com/office/drawing/2014/main" id="{E2E2198D-728B-6F69-5D02-110313D79D21}"/>
              </a:ext>
            </a:extLst>
          </p:cNvPr>
          <p:cNvSpPr txBox="1"/>
          <p:nvPr/>
        </p:nvSpPr>
        <p:spPr>
          <a:xfrm>
            <a:off x="6821765" y="2977715"/>
            <a:ext cx="4966175" cy="1323439"/>
          </a:xfrm>
          <a:prstGeom prst="rect">
            <a:avLst/>
          </a:prstGeom>
          <a:noFill/>
        </p:spPr>
        <p:txBody>
          <a:bodyPr wrap="square" lIns="91440" tIns="45720" rIns="91440" bIns="45720" anchor="t">
            <a:spAutoFit/>
          </a:bodyPr>
          <a:lstStyle/>
          <a:p>
            <a:pPr algn="ctr"/>
            <a:r>
              <a:rPr lang="lt-LT" sz="2000" dirty="0">
                <a:solidFill>
                  <a:schemeClr val="accent2"/>
                </a:solidFill>
                <a:latin typeface="Verdana" panose="020B0604030504040204" pitchFamily="34" charset="0"/>
                <a:ea typeface="Verdana" panose="020B0604030504040204" pitchFamily="34" charset="0"/>
              </a:rPr>
              <a:t>Nuoroda į mokymus Inovacijų agentūros tinklalapyje:</a:t>
            </a:r>
            <a:endParaRPr lang="lt-LT" sz="2000" dirty="0">
              <a:solidFill>
                <a:schemeClr val="accent2"/>
              </a:solidFill>
              <a:latin typeface="Verdana" panose="020B0604030504040204" pitchFamily="34" charset="0"/>
              <a:ea typeface="Verdana" panose="020B0604030504040204" pitchFamily="34" charset="0"/>
              <a:hlinkClick r:id="" action="ppaction://noaction">
                <a:extLst>
                  <a:ext uri="{A12FA001-AC4F-418D-AE19-62706E023703}">
                    <ahyp:hlinkClr xmlns:ahyp="http://schemas.microsoft.com/office/drawing/2018/hyperlinkcolor" val="tx"/>
                  </a:ext>
                </a:extLst>
              </a:hlinkClick>
            </a:endParaRPr>
          </a:p>
          <a:p>
            <a:pPr algn="ctr"/>
            <a:r>
              <a:rPr lang="lt-LT" sz="2000" dirty="0">
                <a:solidFill>
                  <a:schemeClr val="accent4">
                    <a:lumMod val="75000"/>
                  </a:schemeClr>
                </a:solidFill>
                <a:latin typeface="Verdana" panose="020B0604030504040204" pitchFamily="34" charset="0"/>
                <a:ea typeface="Verdana" panose="020B0604030504040204" pitchFamily="34" charset="0"/>
                <a:hlinkClick r:id="" action="ppaction://noaction">
                  <a:extLst>
                    <a:ext uri="{A12FA001-AC4F-418D-AE19-62706E023703}">
                      <ahyp:hlinkClr xmlns:ahyp="http://schemas.microsoft.com/office/drawing/2018/hyperlinkcolor" val="tx"/>
                    </a:ext>
                  </a:extLst>
                </a:hlinkClick>
              </a:rPr>
              <a:t>Inovacijų agentūra (</a:t>
            </a:r>
            <a:r>
              <a:rPr lang="lt-LT" sz="2000" dirty="0" err="1">
                <a:solidFill>
                  <a:schemeClr val="accent4">
                    <a:lumMod val="75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inovacijuagentura.lt</a:t>
            </a:r>
            <a:r>
              <a:rPr lang="lt-LT" sz="2000" dirty="0">
                <a:solidFill>
                  <a:schemeClr val="accent4">
                    <a:lumMod val="75000"/>
                  </a:schemeClr>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a:t>
            </a:r>
            <a:endParaRPr lang="lt-LT" sz="2000" dirty="0">
              <a:solidFill>
                <a:schemeClr val="accent4">
                  <a:lumMod val="75000"/>
                </a:schemeClr>
              </a:solidFill>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2B2CBD30-E5DC-17B5-9F05-2303E94B5CB0}"/>
              </a:ext>
            </a:extLst>
          </p:cNvPr>
          <p:cNvSpPr txBox="1"/>
          <p:nvPr/>
        </p:nvSpPr>
        <p:spPr>
          <a:xfrm>
            <a:off x="6956493" y="499145"/>
            <a:ext cx="4966175" cy="400110"/>
          </a:xfrm>
          <a:prstGeom prst="rect">
            <a:avLst/>
          </a:prstGeom>
          <a:noFill/>
        </p:spPr>
        <p:txBody>
          <a:bodyPr wrap="square" lIns="91440" tIns="45720" rIns="91440" bIns="45720" anchor="t">
            <a:spAutoFit/>
          </a:bodyPr>
          <a:lstStyle/>
          <a:p>
            <a:pPr algn="ctr"/>
            <a:endParaRPr lang="lt-LT" sz="2000">
              <a:solidFill>
                <a:srgbClr val="302957"/>
              </a:solidFill>
              <a:latin typeface="Verdana"/>
              <a:ea typeface="Verdana"/>
            </a:endParaRPr>
          </a:p>
        </p:txBody>
      </p:sp>
      <p:grpSp>
        <p:nvGrpSpPr>
          <p:cNvPr id="6" name="Grupė 24">
            <a:extLst>
              <a:ext uri="{FF2B5EF4-FFF2-40B4-BE49-F238E27FC236}">
                <a16:creationId xmlns:a16="http://schemas.microsoft.com/office/drawing/2014/main" id="{510111E7-CC7D-C802-6716-2F4F09500CF6}"/>
              </a:ext>
            </a:extLst>
          </p:cNvPr>
          <p:cNvGrpSpPr/>
          <p:nvPr/>
        </p:nvGrpSpPr>
        <p:grpSpPr>
          <a:xfrm flipV="1">
            <a:off x="5952792" y="1907134"/>
            <a:ext cx="520062" cy="3605899"/>
            <a:chOff x="3196194" y="1317799"/>
            <a:chExt cx="703386" cy="3600000"/>
          </a:xfrm>
        </p:grpSpPr>
        <p:cxnSp>
          <p:nvCxnSpPr>
            <p:cNvPr id="8" name="Tiesioji jungtis 25">
              <a:extLst>
                <a:ext uri="{FF2B5EF4-FFF2-40B4-BE49-F238E27FC236}">
                  <a16:creationId xmlns:a16="http://schemas.microsoft.com/office/drawing/2014/main" id="{AF6D8E1A-71CC-C318-6061-A4CC2DD4EE99}"/>
                </a:ext>
              </a:extLst>
            </p:cNvPr>
            <p:cNvCxnSpPr>
              <a:cxnSpLocks/>
            </p:cNvCxnSpPr>
            <p:nvPr/>
          </p:nvCxnSpPr>
          <p:spPr>
            <a:xfrm>
              <a:off x="3196194" y="1317799"/>
              <a:ext cx="703385" cy="1800000"/>
            </a:xfrm>
            <a:prstGeom prst="line">
              <a:avLst/>
            </a:prstGeom>
            <a:noFill/>
            <a:ln w="19050" cap="flat">
              <a:solidFill>
                <a:srgbClr val="302957"/>
              </a:solidFill>
              <a:prstDash val="solid"/>
              <a:round/>
            </a:ln>
            <a:effectLst/>
            <a:sp3d/>
          </p:spPr>
          <p:style>
            <a:lnRef idx="0">
              <a:scrgbClr r="0" g="0" b="0"/>
            </a:lnRef>
            <a:fillRef idx="0">
              <a:scrgbClr r="0" g="0" b="0"/>
            </a:fillRef>
            <a:effectRef idx="0">
              <a:scrgbClr r="0" g="0" b="0"/>
            </a:effectRef>
            <a:fontRef idx="none"/>
          </p:style>
        </p:cxnSp>
        <p:cxnSp>
          <p:nvCxnSpPr>
            <p:cNvPr id="10" name="Tiesioji jungtis 26">
              <a:extLst>
                <a:ext uri="{FF2B5EF4-FFF2-40B4-BE49-F238E27FC236}">
                  <a16:creationId xmlns:a16="http://schemas.microsoft.com/office/drawing/2014/main" id="{28526EAC-B6B2-5C5E-9E65-492A22FBAA0C}"/>
                </a:ext>
              </a:extLst>
            </p:cNvPr>
            <p:cNvCxnSpPr>
              <a:cxnSpLocks/>
            </p:cNvCxnSpPr>
            <p:nvPr/>
          </p:nvCxnSpPr>
          <p:spPr>
            <a:xfrm flipH="1">
              <a:off x="3196195" y="3117799"/>
              <a:ext cx="703385" cy="1800000"/>
            </a:xfrm>
            <a:prstGeom prst="line">
              <a:avLst/>
            </a:prstGeom>
            <a:noFill/>
            <a:ln w="19050" cap="flat">
              <a:solidFill>
                <a:srgbClr val="302957"/>
              </a:solidFill>
              <a:prstDash val="solid"/>
              <a:round/>
            </a:ln>
            <a:effectLst/>
            <a:sp3d/>
          </p:spPr>
          <p:style>
            <a:lnRef idx="0">
              <a:scrgbClr r="0" g="0" b="0"/>
            </a:lnRef>
            <a:fillRef idx="0">
              <a:scrgbClr r="0" g="0" b="0"/>
            </a:fillRef>
            <a:effectRef idx="0">
              <a:scrgbClr r="0" g="0" b="0"/>
            </a:effectRef>
            <a:fontRef idx="none"/>
          </p:style>
        </p:cxnSp>
      </p:grpSp>
      <p:sp>
        <p:nvSpPr>
          <p:cNvPr id="2" name="Stačiakampis: suapvalinti kampai 1">
            <a:extLst>
              <a:ext uri="{FF2B5EF4-FFF2-40B4-BE49-F238E27FC236}">
                <a16:creationId xmlns:a16="http://schemas.microsoft.com/office/drawing/2014/main" id="{98C5E3B7-C7DE-46E2-DBA2-4310DF888468}"/>
              </a:ext>
            </a:extLst>
          </p:cNvPr>
          <p:cNvSpPr/>
          <p:nvPr/>
        </p:nvSpPr>
        <p:spPr>
          <a:xfrm>
            <a:off x="404060" y="2499174"/>
            <a:ext cx="5471417" cy="2280519"/>
          </a:xfrm>
          <a:prstGeom prst="roundRect">
            <a:avLst/>
          </a:prstGeom>
          <a:noFill/>
          <a:ln>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vadinimas 1">
            <a:extLst>
              <a:ext uri="{FF2B5EF4-FFF2-40B4-BE49-F238E27FC236}">
                <a16:creationId xmlns:a16="http://schemas.microsoft.com/office/drawing/2014/main" id="{BA6E3E33-9FB6-579E-5FC2-46CA40D99F04}"/>
              </a:ext>
            </a:extLst>
          </p:cNvPr>
          <p:cNvSpPr txBox="1">
            <a:spLocks/>
          </p:cNvSpPr>
          <p:nvPr/>
        </p:nvSpPr>
        <p:spPr>
          <a:xfrm>
            <a:off x="742278" y="334346"/>
            <a:ext cx="5730576" cy="861696"/>
          </a:xfrm>
          <a:prstGeom prst="rect">
            <a:avLst/>
          </a:prstGeom>
          <a:ln>
            <a:noFill/>
          </a:ln>
          <a:effectLst/>
          <a:scene3d>
            <a:camera prst="orthographicFront">
              <a:rot lat="0" lon="0" rev="0"/>
            </a:camera>
            <a:lightRig rig="balanced" dir="t">
              <a:rot lat="0" lon="0" rev="8700000"/>
            </a:lightRig>
          </a:scene3d>
          <a:sp3d>
            <a:bevelT w="190500" h="38100"/>
          </a:sp3d>
        </p:spPr>
        <p:txBody>
          <a:bodyPr>
            <a:noAutofit/>
          </a:bodyPr>
          <a:lst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dirty="0">
                <a:solidFill>
                  <a:schemeClr val="accent2"/>
                </a:solidFill>
              </a:rPr>
              <a:t>VALSTYBĖS PAGALBOS MOKOMOJI MEDŽIAGA</a:t>
            </a:r>
          </a:p>
        </p:txBody>
      </p:sp>
    </p:spTree>
    <p:extLst>
      <p:ext uri="{BB962C8B-B14F-4D97-AF65-F5344CB8AC3E}">
        <p14:creationId xmlns:p14="http://schemas.microsoft.com/office/powerpoint/2010/main" val="807234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1">
            <a:extLst>
              <a:ext uri="{FF2B5EF4-FFF2-40B4-BE49-F238E27FC236}">
                <a16:creationId xmlns:a16="http://schemas.microsoft.com/office/drawing/2014/main" id="{ACF6EC09-2386-FC3C-E15A-F590D30F5695}"/>
              </a:ext>
            </a:extLst>
          </p:cNvPr>
          <p:cNvSpPr txBox="1">
            <a:spLocks/>
          </p:cNvSpPr>
          <p:nvPr/>
        </p:nvSpPr>
        <p:spPr>
          <a:xfrm>
            <a:off x="815659" y="87574"/>
            <a:ext cx="8114696"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dirty="0"/>
              <a:t>PĮP PATEIKIMO TVARKA</a:t>
            </a:r>
          </a:p>
        </p:txBody>
      </p:sp>
      <p:sp>
        <p:nvSpPr>
          <p:cNvPr id="7" name="TextBox 6">
            <a:extLst>
              <a:ext uri="{FF2B5EF4-FFF2-40B4-BE49-F238E27FC236}">
                <a16:creationId xmlns:a16="http://schemas.microsoft.com/office/drawing/2014/main" id="{47563670-594F-58D5-29C1-BBC458205A94}"/>
              </a:ext>
            </a:extLst>
          </p:cNvPr>
          <p:cNvSpPr txBox="1"/>
          <p:nvPr/>
        </p:nvSpPr>
        <p:spPr>
          <a:xfrm>
            <a:off x="400049" y="3287949"/>
            <a:ext cx="11569211" cy="2381999"/>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a:spAutoFit/>
          </a:bodyPr>
          <a:lstStyle/>
          <a:p>
            <a:pPr marL="342900" lvl="0" indent="-342900" algn="just">
              <a:lnSpc>
                <a:spcPct val="107000"/>
              </a:lnSpc>
              <a:buFont typeface="Wingdings" panose="05000000000000000000" pitchFamily="2" charset="2"/>
              <a:buChar char="§"/>
            </a:pPr>
            <a:r>
              <a:rPr lang="lt-LT" sz="1600" kern="100" dirty="0">
                <a:latin typeface="Verdana" panose="020B0604030504040204" pitchFamily="34" charset="0"/>
                <a:ea typeface="Verdana" panose="020B0604030504040204" pitchFamily="34" charset="0"/>
                <a:cs typeface="Times New Roman" panose="02020603050405020304" pitchFamily="18" charset="0"/>
              </a:rPr>
              <a:t>Į INVESTIS galima įkelti tik šių tipų rinkmenas: </a:t>
            </a:r>
            <a:r>
              <a:rPr lang="lt-LT" sz="1600" kern="100" dirty="0" err="1">
                <a:latin typeface="Verdana" panose="020B0604030504040204" pitchFamily="34" charset="0"/>
                <a:ea typeface="Verdana" panose="020B0604030504040204" pitchFamily="34" charset="0"/>
                <a:cs typeface="Times New Roman" panose="02020603050405020304" pitchFamily="18" charset="0"/>
              </a:rPr>
              <a:t>doc</a:t>
            </a:r>
            <a:r>
              <a:rPr lang="lt-LT" sz="1600" kern="100" dirty="0">
                <a:latin typeface="Verdana" panose="020B0604030504040204" pitchFamily="34" charset="0"/>
                <a:ea typeface="Verdana" panose="020B0604030504040204" pitchFamily="34" charset="0"/>
                <a:cs typeface="Times New Roman" panose="02020603050405020304" pitchFamily="18" charset="0"/>
              </a:rPr>
              <a:t>; </a:t>
            </a:r>
            <a:r>
              <a:rPr lang="lt-LT" sz="1600" kern="100" dirty="0" err="1">
                <a:latin typeface="Verdana" panose="020B0604030504040204" pitchFamily="34" charset="0"/>
                <a:ea typeface="Verdana" panose="020B0604030504040204" pitchFamily="34" charset="0"/>
                <a:cs typeface="Times New Roman" panose="02020603050405020304" pitchFamily="18" charset="0"/>
              </a:rPr>
              <a:t>docx</a:t>
            </a:r>
            <a:r>
              <a:rPr lang="lt-LT" sz="1600" kern="100" dirty="0">
                <a:latin typeface="Verdana" panose="020B0604030504040204" pitchFamily="34" charset="0"/>
                <a:ea typeface="Verdana" panose="020B0604030504040204" pitchFamily="34" charset="0"/>
                <a:cs typeface="Times New Roman" panose="02020603050405020304" pitchFamily="18" charset="0"/>
              </a:rPr>
              <a:t> ;</a:t>
            </a:r>
            <a:r>
              <a:rPr lang="lt-LT" sz="1600" kern="100" dirty="0" err="1">
                <a:latin typeface="Verdana" panose="020B0604030504040204" pitchFamily="34" charset="0"/>
                <a:ea typeface="Verdana" panose="020B0604030504040204" pitchFamily="34" charset="0"/>
                <a:cs typeface="Times New Roman" panose="02020603050405020304" pitchFamily="18" charset="0"/>
              </a:rPr>
              <a:t>xls</a:t>
            </a:r>
            <a:r>
              <a:rPr lang="lt-LT" sz="1600" kern="100" dirty="0">
                <a:latin typeface="Verdana" panose="020B0604030504040204" pitchFamily="34" charset="0"/>
                <a:ea typeface="Verdana" panose="020B0604030504040204" pitchFamily="34" charset="0"/>
                <a:cs typeface="Times New Roman" panose="02020603050405020304" pitchFamily="18" charset="0"/>
              </a:rPr>
              <a:t>; </a:t>
            </a:r>
            <a:r>
              <a:rPr lang="lt-LT" sz="1600" kern="100" dirty="0" err="1">
                <a:latin typeface="Verdana" panose="020B0604030504040204" pitchFamily="34" charset="0"/>
                <a:ea typeface="Verdana" panose="020B0604030504040204" pitchFamily="34" charset="0"/>
                <a:cs typeface="Times New Roman" panose="02020603050405020304" pitchFamily="18" charset="0"/>
              </a:rPr>
              <a:t>xlsx</a:t>
            </a:r>
            <a:r>
              <a:rPr lang="lt-LT" sz="1600" kern="100" dirty="0">
                <a:latin typeface="Verdana" panose="020B0604030504040204" pitchFamily="34" charset="0"/>
                <a:ea typeface="Verdana" panose="020B0604030504040204" pitchFamily="34" charset="0"/>
                <a:cs typeface="Times New Roman" panose="02020603050405020304" pitchFamily="18" charset="0"/>
              </a:rPr>
              <a:t>; </a:t>
            </a:r>
            <a:r>
              <a:rPr lang="lt-LT" sz="1600" kern="100" dirty="0" err="1">
                <a:latin typeface="Verdana" panose="020B0604030504040204" pitchFamily="34" charset="0"/>
                <a:ea typeface="Verdana" panose="020B0604030504040204" pitchFamily="34" charset="0"/>
                <a:cs typeface="Times New Roman" panose="02020603050405020304" pitchFamily="18" charset="0"/>
              </a:rPr>
              <a:t>pdf</a:t>
            </a:r>
            <a:r>
              <a:rPr lang="lt-LT" sz="1600" kern="100" dirty="0">
                <a:latin typeface="Verdana" panose="020B0604030504040204" pitchFamily="34" charset="0"/>
                <a:ea typeface="Verdana" panose="020B0604030504040204" pitchFamily="34" charset="0"/>
                <a:cs typeface="Times New Roman" panose="02020603050405020304" pitchFamily="18" charset="0"/>
              </a:rPr>
              <a:t>; </a:t>
            </a:r>
            <a:r>
              <a:rPr lang="lt-LT" sz="1600" kern="100" dirty="0" err="1">
                <a:latin typeface="Verdana" panose="020B0604030504040204" pitchFamily="34" charset="0"/>
                <a:ea typeface="Verdana" panose="020B0604030504040204" pitchFamily="34" charset="0"/>
                <a:cs typeface="Times New Roman" panose="02020603050405020304" pitchFamily="18" charset="0"/>
              </a:rPr>
              <a:t>adoc</a:t>
            </a:r>
            <a:r>
              <a:rPr lang="lt-LT" sz="1600" kern="100" dirty="0">
                <a:latin typeface="Verdana" panose="020B0604030504040204" pitchFamily="34" charset="0"/>
                <a:ea typeface="Verdana" panose="020B0604030504040204" pitchFamily="34" charset="0"/>
                <a:cs typeface="Times New Roman" panose="02020603050405020304" pitchFamily="18" charset="0"/>
              </a:rPr>
              <a:t>, </a:t>
            </a:r>
            <a:r>
              <a:rPr lang="lt-LT" sz="1600" kern="100" dirty="0">
                <a:solidFill>
                  <a:srgbClr val="FF0000"/>
                </a:solidFill>
                <a:latin typeface="Verdana" panose="020B0604030504040204" pitchFamily="34" charset="0"/>
                <a:ea typeface="Verdana" panose="020B0604030504040204" pitchFamily="34" charset="0"/>
                <a:cs typeface="Times New Roman" panose="02020603050405020304" pitchFamily="18" charset="0"/>
              </a:rPr>
              <a:t>prie vieno pranešimo negalima prisegti daugiau nei 5 dokumentų.</a:t>
            </a:r>
            <a:endParaRPr lang="lt-LT" sz="1600" kern="1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lt-LT" sz="1600" kern="100" dirty="0">
                <a:latin typeface="Verdana" panose="020B0604030504040204" pitchFamily="34" charset="0"/>
                <a:ea typeface="Verdana" panose="020B0604030504040204" pitchFamily="34" charset="0"/>
                <a:cs typeface="Times New Roman" panose="02020603050405020304" pitchFamily="18" charset="0"/>
              </a:rPr>
              <a:t>Siekiant paprasčiau pateikti dokumentus į INVESTIS, rekomenduojame kurti </a:t>
            </a:r>
            <a:r>
              <a:rPr lang="lt-LT" sz="1600" kern="100" dirty="0" err="1">
                <a:latin typeface="Verdana" panose="020B0604030504040204" pitchFamily="34" charset="0"/>
                <a:ea typeface="Verdana" panose="020B0604030504040204" pitchFamily="34" charset="0"/>
                <a:cs typeface="Times New Roman" panose="02020603050405020304" pitchFamily="18" charset="0"/>
              </a:rPr>
              <a:t>adoc</a:t>
            </a:r>
            <a:r>
              <a:rPr lang="lt-LT" sz="1600" kern="100" dirty="0">
                <a:latin typeface="Verdana" panose="020B0604030504040204" pitchFamily="34" charset="0"/>
                <a:ea typeface="Verdana" panose="020B0604030504040204" pitchFamily="34" charset="0"/>
                <a:cs typeface="Times New Roman" panose="02020603050405020304" pitchFamily="18" charset="0"/>
              </a:rPr>
              <a:t> tipo dokumentą, į jį kelti visus </a:t>
            </a:r>
            <a:r>
              <a:rPr lang="lt-LT" sz="1600" kern="100" dirty="0" err="1">
                <a:latin typeface="Verdana" panose="020B0604030504040204" pitchFamily="34" charset="0"/>
                <a:ea typeface="Verdana" panose="020B0604030504040204" pitchFamily="34" charset="0"/>
                <a:cs typeface="Times New Roman" panose="02020603050405020304" pitchFamily="18" charset="0"/>
              </a:rPr>
              <a:t>teiktinus</a:t>
            </a:r>
            <a:r>
              <a:rPr lang="lt-LT" sz="1600" kern="100" dirty="0">
                <a:latin typeface="Verdana" panose="020B0604030504040204" pitchFamily="34" charset="0"/>
                <a:ea typeface="Verdana" panose="020B0604030504040204" pitchFamily="34" charset="0"/>
                <a:cs typeface="Times New Roman" panose="02020603050405020304" pitchFamily="18" charset="0"/>
              </a:rPr>
              <a:t> dokumentus ir šį įkelti į INVESTIS.</a:t>
            </a:r>
          </a:p>
          <a:p>
            <a:pPr marL="342900" lvl="0" indent="-342900" algn="just">
              <a:lnSpc>
                <a:spcPct val="107000"/>
              </a:lnSpc>
              <a:spcAft>
                <a:spcPts val="800"/>
              </a:spcAft>
              <a:buFont typeface="Wingdings" panose="05000000000000000000" pitchFamily="2" charset="2"/>
              <a:buChar char="§"/>
            </a:pPr>
            <a:r>
              <a:rPr lang="lt-LT" sz="1600" kern="100" dirty="0">
                <a:latin typeface="Verdana" panose="020B0604030504040204" pitchFamily="34" charset="0"/>
                <a:ea typeface="Verdana" panose="020B0604030504040204" pitchFamily="34" charset="0"/>
                <a:cs typeface="Times New Roman" panose="02020603050405020304" pitchFamily="18" charset="0"/>
              </a:rPr>
              <a:t>Paprastesnei dokumentų paieškai, prašome dokumentus teikti atskiromis bylomis, t. y. nerekomenduojama skenuoti ir jungti skirtingų dokumentų į vieną didelę bylą.</a:t>
            </a:r>
          </a:p>
          <a:p>
            <a:pPr marL="342900" lvl="0" indent="-342900" algn="just">
              <a:lnSpc>
                <a:spcPct val="107000"/>
              </a:lnSpc>
              <a:spcAft>
                <a:spcPts val="800"/>
              </a:spcAft>
              <a:buFont typeface="Wingdings" panose="05000000000000000000" pitchFamily="2" charset="2"/>
              <a:buChar char="§"/>
            </a:pPr>
            <a:r>
              <a:rPr lang="lt-LT" sz="1600" kern="100" dirty="0">
                <a:latin typeface="Verdana" panose="020B0604030504040204" pitchFamily="34" charset="0"/>
                <a:ea typeface="Verdana" panose="020B0604030504040204" pitchFamily="34" charset="0"/>
                <a:cs typeface="Times New Roman" panose="02020603050405020304" pitchFamily="18" charset="0"/>
              </a:rPr>
              <a:t>Dokumentų pavadinimai turėtų atspindėti dokumento turinį, rekomenduojama žymėti versijas (vertinimo metu dokumentus gali prireikti koreguoti)</a:t>
            </a:r>
            <a:r>
              <a:rPr lang="en-US" sz="1600" kern="100" dirty="0">
                <a:latin typeface="Verdana" panose="020B0604030504040204" pitchFamily="34" charset="0"/>
                <a:ea typeface="Verdana" panose="020B0604030504040204" pitchFamily="34" charset="0"/>
                <a:cs typeface="Times New Roman" panose="02020603050405020304" pitchFamily="18" charset="0"/>
              </a:rPr>
              <a:t>.</a:t>
            </a:r>
            <a:endParaRPr lang="lt-LT" dirty="0">
              <a:solidFill>
                <a:schemeClr val="bg1"/>
              </a:solidFill>
              <a:latin typeface="Verdana" panose="020B0604030504040204" pitchFamily="34" charset="0"/>
              <a:ea typeface="Verdana" panose="020B0604030504040204" pitchFamily="34" charset="0"/>
            </a:endParaRPr>
          </a:p>
        </p:txBody>
      </p:sp>
      <p:graphicFrame>
        <p:nvGraphicFramePr>
          <p:cNvPr id="3" name="Lentelė 2">
            <a:extLst>
              <a:ext uri="{FF2B5EF4-FFF2-40B4-BE49-F238E27FC236}">
                <a16:creationId xmlns:a16="http://schemas.microsoft.com/office/drawing/2014/main" id="{2E767FBF-EBBC-C56E-A8BC-8EA8B4538483}"/>
              </a:ext>
            </a:extLst>
          </p:cNvPr>
          <p:cNvGraphicFramePr>
            <a:graphicFrameLocks noGrp="1"/>
          </p:cNvGraphicFramePr>
          <p:nvPr/>
        </p:nvGraphicFramePr>
        <p:xfrm>
          <a:off x="400049" y="1196996"/>
          <a:ext cx="11569211" cy="2090953"/>
        </p:xfrm>
        <a:graphic>
          <a:graphicData uri="http://schemas.openxmlformats.org/drawingml/2006/table">
            <a:tbl>
              <a:tblPr firstRow="1" firstCol="1" bandRow="1">
                <a:tableStyleId>{5C22544A-7EE6-4342-B048-85BDC9FD1C3A}</a:tableStyleId>
              </a:tblPr>
              <a:tblGrid>
                <a:gridCol w="11569211">
                  <a:extLst>
                    <a:ext uri="{9D8B030D-6E8A-4147-A177-3AD203B41FA5}">
                      <a16:colId xmlns:a16="http://schemas.microsoft.com/office/drawing/2014/main" val="3905813817"/>
                    </a:ext>
                  </a:extLst>
                </a:gridCol>
              </a:tblGrid>
              <a:tr h="2090953">
                <a:tc>
                  <a:txBody>
                    <a:bodyPr/>
                    <a:lstStyle/>
                    <a:p>
                      <a:pPr marL="285750" indent="-285750" algn="l">
                        <a:lnSpc>
                          <a:spcPct val="107000"/>
                        </a:lnSpc>
                        <a:spcAft>
                          <a:spcPts val="800"/>
                        </a:spcAft>
                        <a:buFont typeface="Wingdings" panose="05000000000000000000" pitchFamily="2" charset="2"/>
                        <a:buChar char="§"/>
                      </a:pPr>
                      <a:r>
                        <a:rPr lang="lt-LT" sz="1800" b="0" dirty="0">
                          <a:solidFill>
                            <a:schemeClr val="accent2"/>
                          </a:solidFill>
                          <a:effectLst/>
                          <a:latin typeface="Verdana" panose="020B0604030504040204" pitchFamily="34" charset="0"/>
                          <a:ea typeface="Verdana" panose="020B0604030504040204" pitchFamily="34" charset="0"/>
                        </a:rPr>
                        <a:t>PĮP turi būti parengtas pagal Projektų administravimo ir finansavimo taisyklių 1 priedą (</a:t>
                      </a:r>
                      <a:r>
                        <a:rPr lang="lt-LT" sz="1800" b="0" u="sng" dirty="0">
                          <a:solidFill>
                            <a:schemeClr val="accent4">
                              <a:lumMod val="75000"/>
                            </a:schemeClr>
                          </a:solidFill>
                          <a:effectLs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https://2021.esinvesticijos.lt/dokumentai/projekto-igyvendinimo-plano-forma</a:t>
                      </a:r>
                      <a:r>
                        <a:rPr lang="lt-LT" sz="1800" b="0" dirty="0">
                          <a:solidFill>
                            <a:schemeClr val="accent2"/>
                          </a:solidFill>
                          <a:effectLst/>
                          <a:latin typeface="Verdana" panose="020B0604030504040204" pitchFamily="34" charset="0"/>
                          <a:ea typeface="Verdana" panose="020B0604030504040204" pitchFamily="34" charset="0"/>
                        </a:rPr>
                        <a:t>). </a:t>
                      </a:r>
                    </a:p>
                    <a:p>
                      <a:pPr marL="285750" indent="-285750" algn="l">
                        <a:lnSpc>
                          <a:spcPct val="107000"/>
                        </a:lnSpc>
                        <a:spcAft>
                          <a:spcPts val="800"/>
                        </a:spcAft>
                        <a:buFont typeface="Wingdings" panose="05000000000000000000" pitchFamily="2" charset="2"/>
                        <a:buChar char="§"/>
                      </a:pPr>
                      <a:r>
                        <a:rPr lang="lt-LT" sz="1800" b="0" dirty="0">
                          <a:solidFill>
                            <a:schemeClr val="accent2"/>
                          </a:solidFill>
                          <a:effectLst/>
                          <a:latin typeface="Verdana" panose="020B0604030504040204" pitchFamily="34" charset="0"/>
                          <a:ea typeface="Verdana" panose="020B0604030504040204" pitchFamily="34" charset="0"/>
                        </a:rPr>
                        <a:t>Parengtas PĮP (su visais privalomais priedais) turi būti teikiamas per 2021-2027 m. Duomenų mainų svetainę (DMS) adresu </a:t>
                      </a:r>
                      <a:r>
                        <a:rPr lang="lt-LT" sz="1800" b="1" u="sng" dirty="0">
                          <a:solidFill>
                            <a:schemeClr val="accent4">
                              <a:lumMod val="75000"/>
                            </a:schemeClr>
                          </a:solidFill>
                          <a:effectLst/>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https://dms.investis.lt</a:t>
                      </a:r>
                      <a:r>
                        <a:rPr lang="lt-LT" sz="1800" b="0" dirty="0">
                          <a:solidFill>
                            <a:schemeClr val="accent2"/>
                          </a:solidFill>
                          <a:effectLst/>
                          <a:latin typeface="Verdana" panose="020B0604030504040204" pitchFamily="34" charset="0"/>
                          <a:ea typeface="Verdana" panose="020B0604030504040204" pitchFamily="34" charset="0"/>
                        </a:rPr>
                        <a:t> </a:t>
                      </a:r>
                    </a:p>
                    <a:p>
                      <a:pPr marL="285750" indent="-285750" algn="l">
                        <a:lnSpc>
                          <a:spcPct val="107000"/>
                        </a:lnSpc>
                        <a:spcAft>
                          <a:spcPts val="800"/>
                        </a:spcAft>
                        <a:buFont typeface="Wingdings" panose="05000000000000000000" pitchFamily="2" charset="2"/>
                        <a:buChar char="§"/>
                      </a:pPr>
                      <a:r>
                        <a:rPr lang="lt-LT" sz="1800" b="1" dirty="0">
                          <a:solidFill>
                            <a:srgbClr val="FF0000"/>
                          </a:solidFill>
                          <a:effectLst/>
                          <a:latin typeface="Verdana"/>
                          <a:ea typeface="Verdana"/>
                        </a:rPr>
                        <a:t>El. paštu PĮP nėra priimami.</a:t>
                      </a:r>
                      <a:r>
                        <a:rPr lang="lt-LT" sz="1050" b="1" dirty="0">
                          <a:solidFill>
                            <a:srgbClr val="FF0000"/>
                          </a:solidFill>
                          <a:effectLst/>
                          <a:latin typeface="Verdana"/>
                          <a:ea typeface="Verdana"/>
                        </a:rPr>
                        <a:t>  </a:t>
                      </a:r>
                    </a:p>
                  </a:txBody>
                  <a:tcPr marL="68580" marR="68580" marT="0" marB="0"/>
                </a:tc>
                <a:extLst>
                  <a:ext uri="{0D108BD9-81ED-4DB2-BD59-A6C34878D82A}">
                    <a16:rowId xmlns:a16="http://schemas.microsoft.com/office/drawing/2014/main" val="1686946962"/>
                  </a:ext>
                </a:extLst>
              </a:tr>
            </a:tbl>
          </a:graphicData>
        </a:graphic>
      </p:graphicFrame>
    </p:spTree>
    <p:extLst>
      <p:ext uri="{BB962C8B-B14F-4D97-AF65-F5344CB8AC3E}">
        <p14:creationId xmlns:p14="http://schemas.microsoft.com/office/powerpoint/2010/main" val="3621445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vadinimas 1">
            <a:extLst>
              <a:ext uri="{FF2B5EF4-FFF2-40B4-BE49-F238E27FC236}">
                <a16:creationId xmlns:a16="http://schemas.microsoft.com/office/drawing/2014/main" id="{E7002A9B-7631-F725-9E1A-8ADA83CFE999}"/>
              </a:ext>
            </a:extLst>
          </p:cNvPr>
          <p:cNvSpPr txBox="1">
            <a:spLocks/>
          </p:cNvSpPr>
          <p:nvPr/>
        </p:nvSpPr>
        <p:spPr>
          <a:xfrm>
            <a:off x="9611" y="98055"/>
            <a:ext cx="7011680" cy="953955"/>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endParaRPr lang="lt-LT" sz="1400">
              <a:solidFill>
                <a:srgbClr val="164194"/>
              </a:solidFill>
              <a:latin typeface="Verdana" panose="020B0604030504040204" pitchFamily="34" charset="0"/>
              <a:ea typeface="Verdana" panose="020B0604030504040204" pitchFamily="34" charset="0"/>
            </a:endParaRPr>
          </a:p>
        </p:txBody>
      </p:sp>
      <p:sp>
        <p:nvSpPr>
          <p:cNvPr id="17" name="TextBox 16">
            <a:extLst>
              <a:ext uri="{FF2B5EF4-FFF2-40B4-BE49-F238E27FC236}">
                <a16:creationId xmlns:a16="http://schemas.microsoft.com/office/drawing/2014/main" id="{A5FB7ED0-BC72-BD34-FA1B-F9247ECC7AC4}"/>
              </a:ext>
            </a:extLst>
          </p:cNvPr>
          <p:cNvSpPr txBox="1"/>
          <p:nvPr/>
        </p:nvSpPr>
        <p:spPr>
          <a:xfrm>
            <a:off x="147972" y="2820292"/>
            <a:ext cx="1564857" cy="307777"/>
          </a:xfrm>
          <a:prstGeom prst="rect">
            <a:avLst/>
          </a:prstGeom>
          <a:noFill/>
        </p:spPr>
        <p:txBody>
          <a:bodyPr wrap="square" rtlCol="0">
            <a:spAutoFit/>
          </a:bodyPr>
          <a:lstStyle/>
          <a:p>
            <a:r>
              <a:rPr lang="lt-LT" sz="1400" b="1" dirty="0">
                <a:solidFill>
                  <a:schemeClr val="accent2"/>
                </a:solidFill>
                <a:latin typeface="Verdana" panose="020B0604030504040204" pitchFamily="34" charset="0"/>
                <a:ea typeface="Verdana" panose="020B0604030504040204" pitchFamily="34" charset="0"/>
              </a:rPr>
              <a:t>202</a:t>
            </a:r>
            <a:r>
              <a:rPr lang="en-US" sz="1400" b="1" dirty="0">
                <a:solidFill>
                  <a:schemeClr val="accent2"/>
                </a:solidFill>
                <a:latin typeface="Verdana" panose="020B0604030504040204" pitchFamily="34" charset="0"/>
                <a:ea typeface="Verdana" panose="020B0604030504040204" pitchFamily="34" charset="0"/>
              </a:rPr>
              <a:t>5</a:t>
            </a:r>
            <a:r>
              <a:rPr lang="lt-LT" sz="1400" b="1" dirty="0">
                <a:solidFill>
                  <a:schemeClr val="accent2"/>
                </a:solidFill>
                <a:latin typeface="Verdana" panose="020B0604030504040204" pitchFamily="34" charset="0"/>
                <a:ea typeface="Verdana" panose="020B0604030504040204" pitchFamily="34" charset="0"/>
              </a:rPr>
              <a:t>-1</a:t>
            </a:r>
            <a:r>
              <a:rPr lang="en-US" sz="1400" b="1" dirty="0">
                <a:solidFill>
                  <a:schemeClr val="accent2"/>
                </a:solidFill>
                <a:latin typeface="Verdana" panose="020B0604030504040204" pitchFamily="34" charset="0"/>
                <a:ea typeface="Verdana" panose="020B0604030504040204" pitchFamily="34" charset="0"/>
              </a:rPr>
              <a:t>1</a:t>
            </a:r>
            <a:r>
              <a:rPr lang="lt-LT" sz="1400" b="1" dirty="0">
                <a:solidFill>
                  <a:schemeClr val="accent2"/>
                </a:solidFill>
                <a:latin typeface="Verdana" panose="020B0604030504040204" pitchFamily="34" charset="0"/>
                <a:ea typeface="Verdana" panose="020B0604030504040204" pitchFamily="34" charset="0"/>
              </a:rPr>
              <a:t>-2</a:t>
            </a:r>
            <a:r>
              <a:rPr lang="en-US" sz="1400" b="1" dirty="0">
                <a:solidFill>
                  <a:schemeClr val="accent2"/>
                </a:solidFill>
                <a:latin typeface="Verdana" panose="020B0604030504040204" pitchFamily="34" charset="0"/>
                <a:ea typeface="Verdana" panose="020B0604030504040204" pitchFamily="34" charset="0"/>
              </a:rPr>
              <a:t>6</a:t>
            </a:r>
            <a:endParaRPr lang="en-GB" sz="1400" b="1" dirty="0">
              <a:solidFill>
                <a:schemeClr val="accent2"/>
              </a:solidFill>
              <a:latin typeface="Verdana" panose="020B0604030504040204" pitchFamily="34" charset="0"/>
              <a:ea typeface="Verdana" panose="020B0604030504040204" pitchFamily="34" charset="0"/>
            </a:endParaRPr>
          </a:p>
        </p:txBody>
      </p:sp>
      <p:sp>
        <p:nvSpPr>
          <p:cNvPr id="22" name="TextBox 21">
            <a:extLst>
              <a:ext uri="{FF2B5EF4-FFF2-40B4-BE49-F238E27FC236}">
                <a16:creationId xmlns:a16="http://schemas.microsoft.com/office/drawing/2014/main" id="{7AC17562-F4BC-694F-896F-49818BF55CB2}"/>
              </a:ext>
            </a:extLst>
          </p:cNvPr>
          <p:cNvSpPr txBox="1"/>
          <p:nvPr/>
        </p:nvSpPr>
        <p:spPr>
          <a:xfrm>
            <a:off x="1668912" y="2828551"/>
            <a:ext cx="2113076" cy="738664"/>
          </a:xfrm>
          <a:prstGeom prst="rect">
            <a:avLst/>
          </a:prstGeom>
          <a:noFill/>
        </p:spPr>
        <p:txBody>
          <a:bodyPr wrap="square" rtlCol="0">
            <a:spAutoFit/>
          </a:bodyPr>
          <a:lstStyle/>
          <a:p>
            <a:r>
              <a:rPr lang="en-US" sz="1400" b="1" dirty="0">
                <a:solidFill>
                  <a:schemeClr val="accent2"/>
                </a:solidFill>
                <a:latin typeface="Verdana" panose="020B0604030504040204" pitchFamily="34" charset="0"/>
                <a:ea typeface="Verdana" panose="020B0604030504040204" pitchFamily="34" charset="0"/>
              </a:rPr>
              <a:t>     </a:t>
            </a:r>
            <a:r>
              <a:rPr lang="lt-LT" sz="1400" b="1" dirty="0">
                <a:solidFill>
                  <a:schemeClr val="accent2"/>
                </a:solidFill>
                <a:latin typeface="Verdana" panose="020B0604030504040204" pitchFamily="34" charset="0"/>
                <a:ea typeface="Verdana" panose="020B0604030504040204" pitchFamily="34" charset="0"/>
              </a:rPr>
              <a:t>202</a:t>
            </a:r>
            <a:r>
              <a:rPr lang="en-US" sz="1400" b="1" dirty="0">
                <a:solidFill>
                  <a:schemeClr val="accent2"/>
                </a:solidFill>
                <a:latin typeface="Verdana" panose="020B0604030504040204" pitchFamily="34" charset="0"/>
                <a:ea typeface="Verdana" panose="020B0604030504040204" pitchFamily="34" charset="0"/>
              </a:rPr>
              <a:t>6</a:t>
            </a:r>
            <a:r>
              <a:rPr lang="lt-LT" sz="1400" b="1" dirty="0">
                <a:solidFill>
                  <a:schemeClr val="accent2"/>
                </a:solidFill>
                <a:latin typeface="Verdana" panose="020B0604030504040204" pitchFamily="34" charset="0"/>
                <a:ea typeface="Verdana" panose="020B0604030504040204" pitchFamily="34" charset="0"/>
              </a:rPr>
              <a:t>-</a:t>
            </a:r>
            <a:r>
              <a:rPr lang="en-US" sz="1400" b="1" dirty="0">
                <a:solidFill>
                  <a:schemeClr val="accent2"/>
                </a:solidFill>
                <a:latin typeface="Verdana" panose="020B0604030504040204" pitchFamily="34" charset="0"/>
                <a:ea typeface="Verdana" panose="020B0604030504040204" pitchFamily="34" charset="0"/>
              </a:rPr>
              <a:t>02-02</a:t>
            </a:r>
            <a:r>
              <a:rPr lang="lt-LT" sz="1400" b="1" dirty="0">
                <a:solidFill>
                  <a:schemeClr val="accent2"/>
                </a:solidFill>
                <a:latin typeface="Verdana" panose="020B0604030504040204" pitchFamily="34" charset="0"/>
                <a:ea typeface="Verdana" panose="020B0604030504040204" pitchFamily="34" charset="0"/>
              </a:rPr>
              <a:t> </a:t>
            </a:r>
            <a:endParaRPr lang="en-US" sz="1400" b="1" dirty="0">
              <a:solidFill>
                <a:schemeClr val="accent2"/>
              </a:solidFill>
              <a:latin typeface="Verdana" panose="020B0604030504040204" pitchFamily="34" charset="0"/>
              <a:ea typeface="Verdana" panose="020B0604030504040204" pitchFamily="34" charset="0"/>
            </a:endParaRPr>
          </a:p>
          <a:p>
            <a:pPr algn="ctr"/>
            <a:r>
              <a:rPr lang="lt-LT" sz="1400" b="1" dirty="0">
                <a:solidFill>
                  <a:schemeClr val="accent2"/>
                </a:solidFill>
                <a:latin typeface="Verdana" panose="020B0604030504040204" pitchFamily="34" charset="0"/>
                <a:ea typeface="Verdana" panose="020B0604030504040204" pitchFamily="34" charset="0"/>
              </a:rPr>
              <a:t>17:00</a:t>
            </a:r>
          </a:p>
          <a:p>
            <a:endParaRPr lang="en-GB" sz="1400" b="1" dirty="0">
              <a:solidFill>
                <a:srgbClr val="FF0000"/>
              </a:solidFill>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BF62297A-BDE6-993C-5944-AF891A2B9E59}"/>
              </a:ext>
            </a:extLst>
          </p:cNvPr>
          <p:cNvSpPr txBox="1"/>
          <p:nvPr/>
        </p:nvSpPr>
        <p:spPr>
          <a:xfrm>
            <a:off x="3668620" y="2757149"/>
            <a:ext cx="1472389" cy="523220"/>
          </a:xfrm>
          <a:prstGeom prst="rect">
            <a:avLst/>
          </a:prstGeom>
          <a:noFill/>
        </p:spPr>
        <p:txBody>
          <a:bodyPr wrap="square" lIns="91440" tIns="45720" rIns="91440" bIns="45720" rtlCol="0" anchor="t">
            <a:spAutoFit/>
          </a:bodyPr>
          <a:lstStyle/>
          <a:p>
            <a:r>
              <a:rPr lang="lt-LT" sz="1400" b="1" dirty="0">
                <a:solidFill>
                  <a:schemeClr val="accent2"/>
                </a:solidFill>
                <a:latin typeface="Verdana"/>
                <a:ea typeface="Verdana"/>
              </a:rPr>
              <a:t>202</a:t>
            </a:r>
            <a:r>
              <a:rPr lang="en-US" sz="1400" b="1" dirty="0">
                <a:solidFill>
                  <a:schemeClr val="accent2"/>
                </a:solidFill>
                <a:latin typeface="Verdana"/>
                <a:ea typeface="Verdana"/>
              </a:rPr>
              <a:t>6</a:t>
            </a:r>
            <a:r>
              <a:rPr lang="lt-LT" sz="1400" b="1" dirty="0">
                <a:solidFill>
                  <a:schemeClr val="accent2"/>
                </a:solidFill>
                <a:latin typeface="Verdana"/>
                <a:ea typeface="Verdana"/>
              </a:rPr>
              <a:t>-</a:t>
            </a:r>
            <a:r>
              <a:rPr lang="en-US" sz="1400" b="1" dirty="0">
                <a:solidFill>
                  <a:schemeClr val="accent2"/>
                </a:solidFill>
                <a:latin typeface="Verdana"/>
                <a:ea typeface="Verdana"/>
              </a:rPr>
              <a:t>05</a:t>
            </a:r>
            <a:r>
              <a:rPr lang="lt-LT" sz="1400" b="1" dirty="0">
                <a:solidFill>
                  <a:schemeClr val="accent2"/>
                </a:solidFill>
                <a:latin typeface="Verdana"/>
                <a:ea typeface="Verdana"/>
              </a:rPr>
              <a:t>-</a:t>
            </a:r>
            <a:r>
              <a:rPr lang="en-US" sz="1400" b="1" dirty="0">
                <a:solidFill>
                  <a:schemeClr val="accent2"/>
                </a:solidFill>
                <a:latin typeface="Verdana"/>
                <a:ea typeface="Verdana"/>
              </a:rPr>
              <a:t>15</a:t>
            </a:r>
            <a:r>
              <a:rPr lang="lt-LT" sz="1400" b="1" dirty="0">
                <a:solidFill>
                  <a:schemeClr val="accent2"/>
                </a:solidFill>
                <a:latin typeface="Verdana"/>
                <a:ea typeface="Verdana"/>
              </a:rPr>
              <a:t> (70 d. d.)</a:t>
            </a:r>
            <a:endParaRPr lang="en-GB" sz="1400" b="1" dirty="0">
              <a:solidFill>
                <a:schemeClr val="accent2"/>
              </a:solidFill>
              <a:latin typeface="Verdana"/>
              <a:ea typeface="Verdana"/>
            </a:endParaRPr>
          </a:p>
        </p:txBody>
      </p:sp>
      <p:sp>
        <p:nvSpPr>
          <p:cNvPr id="29" name="AutoShape 12">
            <a:extLst>
              <a:ext uri="{FF2B5EF4-FFF2-40B4-BE49-F238E27FC236}">
                <a16:creationId xmlns:a16="http://schemas.microsoft.com/office/drawing/2014/main" id="{0E4F13BB-F272-4B68-61CB-35CC5A8C6AFD}"/>
              </a:ext>
            </a:extLst>
          </p:cNvPr>
          <p:cNvSpPr>
            <a:spLocks noChangeArrowheads="1"/>
          </p:cNvSpPr>
          <p:nvPr/>
        </p:nvSpPr>
        <p:spPr bwMode="auto">
          <a:xfrm>
            <a:off x="385396" y="3040101"/>
            <a:ext cx="10756080" cy="2123440"/>
          </a:xfrm>
          <a:prstGeom prst="rightArrow">
            <a:avLst>
              <a:gd name="adj1" fmla="val 45285"/>
              <a:gd name="adj2" fmla="val 53565"/>
            </a:avLst>
          </a:prstGeom>
          <a:solidFill>
            <a:schemeClr val="bg1"/>
          </a:solidFill>
          <a:ln w="76200">
            <a:solidFill>
              <a:srgbClr val="3029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Verdana" panose="020B0604030504040204" pitchFamily="34" charset="0"/>
            </a:endParaRPr>
          </a:p>
        </p:txBody>
      </p:sp>
      <p:sp>
        <p:nvSpPr>
          <p:cNvPr id="30" name="AutoShape 12">
            <a:extLst>
              <a:ext uri="{FF2B5EF4-FFF2-40B4-BE49-F238E27FC236}">
                <a16:creationId xmlns:a16="http://schemas.microsoft.com/office/drawing/2014/main" id="{7A26594C-3211-41AA-CD4C-D0DD46697D49}"/>
              </a:ext>
            </a:extLst>
          </p:cNvPr>
          <p:cNvSpPr>
            <a:spLocks noChangeArrowheads="1"/>
          </p:cNvSpPr>
          <p:nvPr/>
        </p:nvSpPr>
        <p:spPr bwMode="auto">
          <a:xfrm>
            <a:off x="9611" y="3257178"/>
            <a:ext cx="675075" cy="684246"/>
          </a:xfrm>
          <a:prstGeom prst="chevron">
            <a:avLst/>
          </a:prstGeom>
          <a:solidFill>
            <a:schemeClr val="accent1">
              <a:lumMod val="25000"/>
              <a:lumOff val="75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a:latin typeface="Verdana" panose="020B0604030504040204" pitchFamily="34" charset="0"/>
            </a:endParaRPr>
          </a:p>
        </p:txBody>
      </p:sp>
      <p:sp>
        <p:nvSpPr>
          <p:cNvPr id="34" name="Rounded Rectangle 17">
            <a:extLst>
              <a:ext uri="{FF2B5EF4-FFF2-40B4-BE49-F238E27FC236}">
                <a16:creationId xmlns:a16="http://schemas.microsoft.com/office/drawing/2014/main" id="{60508098-7C77-4D46-7984-7F6617DAEA2C}"/>
              </a:ext>
            </a:extLst>
          </p:cNvPr>
          <p:cNvSpPr/>
          <p:nvPr/>
        </p:nvSpPr>
        <p:spPr>
          <a:xfrm>
            <a:off x="347148" y="5357574"/>
            <a:ext cx="1640209" cy="1099347"/>
          </a:xfrm>
          <a:prstGeom prst="roundRect">
            <a:avLst>
              <a:gd name="adj" fmla="val 10715"/>
            </a:avLst>
          </a:prstGeom>
          <a:solidFill>
            <a:srgbClr val="302957"/>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bg1"/>
              </a:solidFill>
              <a:latin typeface="Verdana" panose="020B0604030504040204" pitchFamily="34" charset="0"/>
            </a:endParaRPr>
          </a:p>
        </p:txBody>
      </p:sp>
      <p:sp>
        <p:nvSpPr>
          <p:cNvPr id="35" name="AutoShape 12">
            <a:extLst>
              <a:ext uri="{FF2B5EF4-FFF2-40B4-BE49-F238E27FC236}">
                <a16:creationId xmlns:a16="http://schemas.microsoft.com/office/drawing/2014/main" id="{0E5E05C1-431E-DD26-F87E-4E0205C59D1F}"/>
              </a:ext>
            </a:extLst>
          </p:cNvPr>
          <p:cNvSpPr>
            <a:spLocks noChangeArrowheads="1"/>
          </p:cNvSpPr>
          <p:nvPr/>
        </p:nvSpPr>
        <p:spPr bwMode="auto">
          <a:xfrm>
            <a:off x="1845108" y="4302291"/>
            <a:ext cx="675075" cy="684246"/>
          </a:xfrm>
          <a:prstGeom prst="chevron">
            <a:avLst/>
          </a:prstGeom>
          <a:solidFill>
            <a:schemeClr val="accent2">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a:latin typeface="Verdana" panose="020B0604030504040204" pitchFamily="34" charset="0"/>
            </a:endParaRPr>
          </a:p>
        </p:txBody>
      </p:sp>
      <p:sp>
        <p:nvSpPr>
          <p:cNvPr id="37" name="TextBox 36">
            <a:extLst>
              <a:ext uri="{FF2B5EF4-FFF2-40B4-BE49-F238E27FC236}">
                <a16:creationId xmlns:a16="http://schemas.microsoft.com/office/drawing/2014/main" id="{09C15D30-A500-3D0F-EE91-B0CF9F91CFD2}"/>
              </a:ext>
            </a:extLst>
          </p:cNvPr>
          <p:cNvSpPr txBox="1"/>
          <p:nvPr/>
        </p:nvSpPr>
        <p:spPr>
          <a:xfrm>
            <a:off x="385396" y="5547369"/>
            <a:ext cx="1413365" cy="738664"/>
          </a:xfrm>
          <a:prstGeom prst="rect">
            <a:avLst/>
          </a:prstGeom>
          <a:noFill/>
        </p:spPr>
        <p:txBody>
          <a:bodyPr wrap="square" rtlCol="0">
            <a:spAutoFit/>
          </a:bodyPr>
          <a:lstStyle/>
          <a:p>
            <a:pPr algn="ctr"/>
            <a:r>
              <a:rPr lang="lt-LT" sz="1400" b="1">
                <a:solidFill>
                  <a:schemeClr val="bg1"/>
                </a:solidFill>
                <a:latin typeface="Verdana" panose="020B0604030504040204" pitchFamily="34" charset="0"/>
              </a:rPr>
              <a:t>GALIMA PROJEKTO PRADŽIA</a:t>
            </a:r>
            <a:endParaRPr lang="en-GB" sz="1400" b="1">
              <a:solidFill>
                <a:schemeClr val="bg1"/>
              </a:solidFill>
              <a:latin typeface="Verdana" panose="020B0604030504040204" pitchFamily="34" charset="0"/>
            </a:endParaRPr>
          </a:p>
        </p:txBody>
      </p:sp>
      <p:sp>
        <p:nvSpPr>
          <p:cNvPr id="39" name="AutoShape 12">
            <a:extLst>
              <a:ext uri="{FF2B5EF4-FFF2-40B4-BE49-F238E27FC236}">
                <a16:creationId xmlns:a16="http://schemas.microsoft.com/office/drawing/2014/main" id="{79DC9319-490E-A855-8CAC-B7766BE67ADC}"/>
              </a:ext>
            </a:extLst>
          </p:cNvPr>
          <p:cNvSpPr>
            <a:spLocks noChangeArrowheads="1"/>
          </p:cNvSpPr>
          <p:nvPr/>
        </p:nvSpPr>
        <p:spPr bwMode="auto">
          <a:xfrm>
            <a:off x="1684647" y="3232940"/>
            <a:ext cx="675075" cy="684246"/>
          </a:xfrm>
          <a:prstGeom prst="chevron">
            <a:avLst/>
          </a:prstGeom>
          <a:solidFill>
            <a:srgbClr val="EDE73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a:latin typeface="Verdana" panose="020B0604030504040204" pitchFamily="34" charset="0"/>
            </a:endParaRPr>
          </a:p>
        </p:txBody>
      </p:sp>
      <p:sp>
        <p:nvSpPr>
          <p:cNvPr id="40" name="Rounded Rectangle 17">
            <a:extLst>
              <a:ext uri="{FF2B5EF4-FFF2-40B4-BE49-F238E27FC236}">
                <a16:creationId xmlns:a16="http://schemas.microsoft.com/office/drawing/2014/main" id="{055EE6F5-84BF-107C-1EEB-3EEB11855A34}"/>
              </a:ext>
            </a:extLst>
          </p:cNvPr>
          <p:cNvSpPr/>
          <p:nvPr/>
        </p:nvSpPr>
        <p:spPr>
          <a:xfrm>
            <a:off x="1940581" y="1854347"/>
            <a:ext cx="1402773" cy="857941"/>
          </a:xfrm>
          <a:prstGeom prst="roundRect">
            <a:avLst>
              <a:gd name="adj" fmla="val 10715"/>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Verdana" panose="020B0604030504040204" pitchFamily="34" charset="0"/>
            </a:endParaRPr>
          </a:p>
        </p:txBody>
      </p:sp>
      <p:sp>
        <p:nvSpPr>
          <p:cNvPr id="41" name="TextBox 40">
            <a:extLst>
              <a:ext uri="{FF2B5EF4-FFF2-40B4-BE49-F238E27FC236}">
                <a16:creationId xmlns:a16="http://schemas.microsoft.com/office/drawing/2014/main" id="{173307F9-4549-79CE-76C3-0CE235BF5E7E}"/>
              </a:ext>
            </a:extLst>
          </p:cNvPr>
          <p:cNvSpPr txBox="1"/>
          <p:nvPr/>
        </p:nvSpPr>
        <p:spPr>
          <a:xfrm>
            <a:off x="403506" y="4575293"/>
            <a:ext cx="1863238" cy="738664"/>
          </a:xfrm>
          <a:prstGeom prst="rect">
            <a:avLst/>
          </a:prstGeom>
          <a:noFill/>
        </p:spPr>
        <p:txBody>
          <a:bodyPr wrap="square" rtlCol="0">
            <a:spAutoFit/>
          </a:bodyPr>
          <a:lstStyle/>
          <a:p>
            <a:r>
              <a:rPr lang="lt-LT" sz="1400" b="1">
                <a:latin typeface="Verdana" panose="020B0604030504040204" pitchFamily="34" charset="0"/>
                <a:ea typeface="Verdana" panose="020B0604030504040204" pitchFamily="34" charset="0"/>
              </a:rPr>
              <a:t>Nuo PĮP registravimo dienos</a:t>
            </a:r>
            <a:endParaRPr lang="en-GB" sz="1400" b="1">
              <a:latin typeface="Verdana" panose="020B0604030504040204" pitchFamily="34" charset="0"/>
              <a:ea typeface="Verdana" panose="020B0604030504040204" pitchFamily="34" charset="0"/>
            </a:endParaRPr>
          </a:p>
        </p:txBody>
      </p:sp>
      <p:sp>
        <p:nvSpPr>
          <p:cNvPr id="43" name="TextBox 42">
            <a:extLst>
              <a:ext uri="{FF2B5EF4-FFF2-40B4-BE49-F238E27FC236}">
                <a16:creationId xmlns:a16="http://schemas.microsoft.com/office/drawing/2014/main" id="{35EE41A6-2479-D59F-F9C6-6FA3C051B77A}"/>
              </a:ext>
            </a:extLst>
          </p:cNvPr>
          <p:cNvSpPr txBox="1"/>
          <p:nvPr/>
        </p:nvSpPr>
        <p:spPr>
          <a:xfrm>
            <a:off x="1945174" y="2021707"/>
            <a:ext cx="1402773" cy="523220"/>
          </a:xfrm>
          <a:prstGeom prst="rect">
            <a:avLst/>
          </a:prstGeom>
          <a:noFill/>
        </p:spPr>
        <p:txBody>
          <a:bodyPr wrap="square" rtlCol="0">
            <a:spAutoFit/>
          </a:bodyPr>
          <a:lstStyle/>
          <a:p>
            <a:pPr algn="ctr"/>
            <a:r>
              <a:rPr lang="lt-LT" sz="1400">
                <a:solidFill>
                  <a:srgbClr val="302957"/>
                </a:solidFill>
                <a:latin typeface="Verdana" panose="020B0604030504040204" pitchFamily="34" charset="0"/>
              </a:rPr>
              <a:t>Kvietimo pabaiga</a:t>
            </a:r>
          </a:p>
        </p:txBody>
      </p:sp>
      <p:sp>
        <p:nvSpPr>
          <p:cNvPr id="45" name="AutoShape 12">
            <a:extLst>
              <a:ext uri="{FF2B5EF4-FFF2-40B4-BE49-F238E27FC236}">
                <a16:creationId xmlns:a16="http://schemas.microsoft.com/office/drawing/2014/main" id="{62C90EFF-F05C-C93F-EAC0-E1592F311BBA}"/>
              </a:ext>
            </a:extLst>
          </p:cNvPr>
          <p:cNvSpPr>
            <a:spLocks noChangeArrowheads="1"/>
          </p:cNvSpPr>
          <p:nvPr/>
        </p:nvSpPr>
        <p:spPr bwMode="auto">
          <a:xfrm>
            <a:off x="3606891" y="3231945"/>
            <a:ext cx="675075" cy="684246"/>
          </a:xfrm>
          <a:prstGeom prst="chevron">
            <a:avLst/>
          </a:prstGeom>
          <a:solidFill>
            <a:srgbClr val="EDE73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a:latin typeface="Verdana" panose="020B0604030504040204" pitchFamily="34" charset="0"/>
            </a:endParaRPr>
          </a:p>
        </p:txBody>
      </p:sp>
      <p:sp>
        <p:nvSpPr>
          <p:cNvPr id="56" name="Rounded Rectangle 17">
            <a:extLst>
              <a:ext uri="{FF2B5EF4-FFF2-40B4-BE49-F238E27FC236}">
                <a16:creationId xmlns:a16="http://schemas.microsoft.com/office/drawing/2014/main" id="{62ECA5EB-CAA9-3C5B-AC81-9AC4353BFFD1}"/>
              </a:ext>
            </a:extLst>
          </p:cNvPr>
          <p:cNvSpPr/>
          <p:nvPr/>
        </p:nvSpPr>
        <p:spPr>
          <a:xfrm>
            <a:off x="218417" y="1852709"/>
            <a:ext cx="1402773" cy="857941"/>
          </a:xfrm>
          <a:prstGeom prst="roundRect">
            <a:avLst>
              <a:gd name="adj" fmla="val 10715"/>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a:solidFill>
                  <a:srgbClr val="302957"/>
                </a:solidFill>
                <a:latin typeface="Verdana" panose="020B0604030504040204" pitchFamily="34" charset="0"/>
              </a:rPr>
              <a:t>Kvietimo pradžia</a:t>
            </a:r>
            <a:endParaRPr lang="ko-KR" altLang="en-US" sz="1400">
              <a:solidFill>
                <a:srgbClr val="302957"/>
              </a:solidFill>
              <a:latin typeface="Verdana" panose="020B0604030504040204" pitchFamily="34" charset="0"/>
            </a:endParaRPr>
          </a:p>
        </p:txBody>
      </p:sp>
      <p:sp>
        <p:nvSpPr>
          <p:cNvPr id="58" name="Rounded Rectangle 17">
            <a:extLst>
              <a:ext uri="{FF2B5EF4-FFF2-40B4-BE49-F238E27FC236}">
                <a16:creationId xmlns:a16="http://schemas.microsoft.com/office/drawing/2014/main" id="{10FA87E9-BE81-E131-DFAB-00EF63B4D0F6}"/>
              </a:ext>
            </a:extLst>
          </p:cNvPr>
          <p:cNvSpPr/>
          <p:nvPr/>
        </p:nvSpPr>
        <p:spPr>
          <a:xfrm>
            <a:off x="3653220" y="1871980"/>
            <a:ext cx="1402773" cy="850487"/>
          </a:xfrm>
          <a:prstGeom prst="roundRect">
            <a:avLst>
              <a:gd name="adj" fmla="val 10715"/>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a:solidFill>
                  <a:srgbClr val="302957"/>
                </a:solidFill>
                <a:latin typeface="Verdana" panose="020B0604030504040204" pitchFamily="34" charset="0"/>
              </a:rPr>
              <a:t>Vertinimo terminas</a:t>
            </a:r>
            <a:endParaRPr lang="ko-KR" altLang="en-US" sz="1400">
              <a:solidFill>
                <a:srgbClr val="302957"/>
              </a:solidFill>
              <a:latin typeface="Verdana" panose="020B0604030504040204" pitchFamily="34" charset="0"/>
            </a:endParaRPr>
          </a:p>
        </p:txBody>
      </p:sp>
      <p:sp>
        <p:nvSpPr>
          <p:cNvPr id="59" name="Rounded Rectangle 17">
            <a:extLst>
              <a:ext uri="{FF2B5EF4-FFF2-40B4-BE49-F238E27FC236}">
                <a16:creationId xmlns:a16="http://schemas.microsoft.com/office/drawing/2014/main" id="{BD899FBE-95E5-7E84-75E0-E5A3E2A2F839}"/>
              </a:ext>
            </a:extLst>
          </p:cNvPr>
          <p:cNvSpPr/>
          <p:nvPr/>
        </p:nvSpPr>
        <p:spPr>
          <a:xfrm>
            <a:off x="5205043" y="1889518"/>
            <a:ext cx="1402773" cy="838886"/>
          </a:xfrm>
          <a:prstGeom prst="roundRect">
            <a:avLst>
              <a:gd name="adj" fmla="val 10715"/>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a:solidFill>
                  <a:srgbClr val="302957"/>
                </a:solidFill>
                <a:latin typeface="Verdana" panose="020B0604030504040204" pitchFamily="34" charset="0"/>
              </a:rPr>
              <a:t>Sutarčių pasirašymas</a:t>
            </a:r>
            <a:endParaRPr lang="ko-KR" altLang="en-US" sz="1400">
              <a:solidFill>
                <a:srgbClr val="302957"/>
              </a:solidFill>
              <a:latin typeface="Verdana" panose="020B0604030504040204" pitchFamily="34" charset="0"/>
            </a:endParaRPr>
          </a:p>
        </p:txBody>
      </p:sp>
      <p:sp>
        <p:nvSpPr>
          <p:cNvPr id="61" name="TextBox 60">
            <a:extLst>
              <a:ext uri="{FF2B5EF4-FFF2-40B4-BE49-F238E27FC236}">
                <a16:creationId xmlns:a16="http://schemas.microsoft.com/office/drawing/2014/main" id="{32AA25E8-519F-36BA-FA7F-BA357974F3D3}"/>
              </a:ext>
            </a:extLst>
          </p:cNvPr>
          <p:cNvSpPr txBox="1"/>
          <p:nvPr/>
        </p:nvSpPr>
        <p:spPr>
          <a:xfrm>
            <a:off x="5135713" y="2759436"/>
            <a:ext cx="1402773" cy="523220"/>
          </a:xfrm>
          <a:prstGeom prst="rect">
            <a:avLst/>
          </a:prstGeom>
          <a:noFill/>
        </p:spPr>
        <p:txBody>
          <a:bodyPr wrap="square" lIns="91440" tIns="45720" rIns="91440" bIns="45720" anchor="t">
            <a:spAutoFit/>
          </a:bodyPr>
          <a:lstStyle/>
          <a:p>
            <a:pPr algn="ctr" defTabSz="801654"/>
            <a:r>
              <a:rPr lang="en-US" sz="1400" b="1" dirty="0">
                <a:solidFill>
                  <a:srgbClr val="302857"/>
                </a:solidFill>
                <a:latin typeface="Verdana"/>
                <a:ea typeface="Verdana"/>
              </a:rPr>
              <a:t>Per </a:t>
            </a:r>
            <a:r>
              <a:rPr lang="lt-LT" sz="1400" b="1" dirty="0">
                <a:solidFill>
                  <a:srgbClr val="302857"/>
                </a:solidFill>
                <a:latin typeface="Verdana"/>
                <a:ea typeface="Verdana"/>
              </a:rPr>
              <a:t>4</a:t>
            </a:r>
            <a:r>
              <a:rPr lang="en-US" sz="1400" b="1" dirty="0">
                <a:solidFill>
                  <a:srgbClr val="302857"/>
                </a:solidFill>
                <a:latin typeface="Verdana"/>
                <a:ea typeface="Verdana"/>
              </a:rPr>
              <a:t>5 d. d. po </a:t>
            </a:r>
            <a:r>
              <a:rPr lang="en-US" sz="1400" b="1" dirty="0" err="1">
                <a:solidFill>
                  <a:srgbClr val="302857"/>
                </a:solidFill>
                <a:latin typeface="Verdana"/>
                <a:ea typeface="Verdana"/>
              </a:rPr>
              <a:t>įsakymo</a:t>
            </a:r>
            <a:endParaRPr lang="lt-LT" sz="1400" b="1" dirty="0">
              <a:solidFill>
                <a:srgbClr val="302857"/>
              </a:solidFill>
              <a:latin typeface="Verdana"/>
              <a:ea typeface="Verdana"/>
            </a:endParaRPr>
          </a:p>
        </p:txBody>
      </p:sp>
      <p:sp>
        <p:nvSpPr>
          <p:cNvPr id="62" name="AutoShape 12">
            <a:extLst>
              <a:ext uri="{FF2B5EF4-FFF2-40B4-BE49-F238E27FC236}">
                <a16:creationId xmlns:a16="http://schemas.microsoft.com/office/drawing/2014/main" id="{1CDC9DA7-8DB9-70F0-AC3D-4377CDAFBC10}"/>
              </a:ext>
            </a:extLst>
          </p:cNvPr>
          <p:cNvSpPr>
            <a:spLocks noChangeArrowheads="1"/>
          </p:cNvSpPr>
          <p:nvPr/>
        </p:nvSpPr>
        <p:spPr bwMode="auto">
          <a:xfrm>
            <a:off x="5204253" y="3233550"/>
            <a:ext cx="675075" cy="684246"/>
          </a:xfrm>
          <a:prstGeom prst="chevron">
            <a:avLst/>
          </a:prstGeom>
          <a:solidFill>
            <a:srgbClr val="EDE73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a:latin typeface="Verdana" panose="020B0604030504040204" pitchFamily="34" charset="0"/>
            </a:endParaRPr>
          </a:p>
        </p:txBody>
      </p:sp>
      <p:sp>
        <p:nvSpPr>
          <p:cNvPr id="64" name="Rounded Rectangle 17">
            <a:extLst>
              <a:ext uri="{FF2B5EF4-FFF2-40B4-BE49-F238E27FC236}">
                <a16:creationId xmlns:a16="http://schemas.microsoft.com/office/drawing/2014/main" id="{83D1ACB9-355C-74F2-7336-C66B09FBCF8E}"/>
              </a:ext>
            </a:extLst>
          </p:cNvPr>
          <p:cNvSpPr/>
          <p:nvPr/>
        </p:nvSpPr>
        <p:spPr>
          <a:xfrm>
            <a:off x="7675764" y="1888134"/>
            <a:ext cx="1522315" cy="857941"/>
          </a:xfrm>
          <a:prstGeom prst="roundRect">
            <a:avLst>
              <a:gd name="adj" fmla="val 10715"/>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a:solidFill>
                  <a:srgbClr val="302957"/>
                </a:solidFill>
                <a:latin typeface="Verdana" panose="020B0604030504040204" pitchFamily="34" charset="0"/>
              </a:rPr>
              <a:t>Projekto įgyvendinimas</a:t>
            </a:r>
            <a:endParaRPr lang="ko-KR" altLang="en-US" sz="1400">
              <a:solidFill>
                <a:srgbClr val="302957"/>
              </a:solidFill>
              <a:latin typeface="Verdana" panose="020B0604030504040204" pitchFamily="34" charset="0"/>
            </a:endParaRPr>
          </a:p>
        </p:txBody>
      </p:sp>
      <p:sp>
        <p:nvSpPr>
          <p:cNvPr id="65" name="TextBox 64">
            <a:extLst>
              <a:ext uri="{FF2B5EF4-FFF2-40B4-BE49-F238E27FC236}">
                <a16:creationId xmlns:a16="http://schemas.microsoft.com/office/drawing/2014/main" id="{C9EC7EE9-66C5-D96E-366A-281D05DBF57F}"/>
              </a:ext>
            </a:extLst>
          </p:cNvPr>
          <p:cNvSpPr txBox="1"/>
          <p:nvPr/>
        </p:nvSpPr>
        <p:spPr>
          <a:xfrm>
            <a:off x="7685152" y="2851074"/>
            <a:ext cx="1402773" cy="307777"/>
          </a:xfrm>
          <a:prstGeom prst="rect">
            <a:avLst/>
          </a:prstGeom>
          <a:noFill/>
        </p:spPr>
        <p:txBody>
          <a:bodyPr wrap="square">
            <a:spAutoFit/>
          </a:bodyPr>
          <a:lstStyle/>
          <a:p>
            <a:pPr algn="ctr" defTabSz="801654"/>
            <a:r>
              <a:rPr lang="en-US" sz="1400" b="1" dirty="0">
                <a:solidFill>
                  <a:srgbClr val="302857"/>
                </a:solidFill>
                <a:latin typeface="Verdana" panose="020B0604030504040204" pitchFamily="34" charset="0"/>
                <a:ea typeface="Verdana" panose="020B0604030504040204" pitchFamily="34" charset="0"/>
              </a:rPr>
              <a:t>Per 12</a:t>
            </a:r>
            <a:r>
              <a:rPr lang="lt-LT" sz="1400" b="1" dirty="0">
                <a:solidFill>
                  <a:srgbClr val="302857"/>
                </a:solidFill>
                <a:latin typeface="Verdana" panose="020B0604030504040204" pitchFamily="34" charset="0"/>
                <a:ea typeface="Verdana" panose="020B0604030504040204" pitchFamily="34" charset="0"/>
              </a:rPr>
              <a:t> mėn.</a:t>
            </a:r>
          </a:p>
        </p:txBody>
      </p:sp>
      <p:sp>
        <p:nvSpPr>
          <p:cNvPr id="67" name="Rounded Rectangle 17">
            <a:extLst>
              <a:ext uri="{FF2B5EF4-FFF2-40B4-BE49-F238E27FC236}">
                <a16:creationId xmlns:a16="http://schemas.microsoft.com/office/drawing/2014/main" id="{D817956E-6032-E80E-0218-B8983B09BA56}"/>
              </a:ext>
            </a:extLst>
          </p:cNvPr>
          <p:cNvSpPr/>
          <p:nvPr/>
        </p:nvSpPr>
        <p:spPr>
          <a:xfrm>
            <a:off x="10360226" y="1932686"/>
            <a:ext cx="1402773" cy="820508"/>
          </a:xfrm>
          <a:prstGeom prst="roundRect">
            <a:avLst>
              <a:gd name="adj" fmla="val 10715"/>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a:solidFill>
                  <a:srgbClr val="302957"/>
                </a:solidFill>
                <a:latin typeface="Verdana" panose="020B0604030504040204" pitchFamily="34" charset="0"/>
              </a:rPr>
              <a:t>Projekto tęstinumas</a:t>
            </a:r>
            <a:endParaRPr lang="ko-KR" altLang="en-US" sz="1400">
              <a:solidFill>
                <a:srgbClr val="302957"/>
              </a:solidFill>
              <a:latin typeface="Verdana" panose="020B0604030504040204" pitchFamily="34" charset="0"/>
            </a:endParaRPr>
          </a:p>
        </p:txBody>
      </p:sp>
      <p:sp>
        <p:nvSpPr>
          <p:cNvPr id="69" name="TextBox 68">
            <a:extLst>
              <a:ext uri="{FF2B5EF4-FFF2-40B4-BE49-F238E27FC236}">
                <a16:creationId xmlns:a16="http://schemas.microsoft.com/office/drawing/2014/main" id="{3163D0E9-09AF-C04E-601E-398860B6D46C}"/>
              </a:ext>
            </a:extLst>
          </p:cNvPr>
          <p:cNvSpPr txBox="1"/>
          <p:nvPr/>
        </p:nvSpPr>
        <p:spPr>
          <a:xfrm>
            <a:off x="9960746" y="2834723"/>
            <a:ext cx="2446046" cy="523220"/>
          </a:xfrm>
          <a:prstGeom prst="rect">
            <a:avLst/>
          </a:prstGeom>
          <a:noFill/>
        </p:spPr>
        <p:txBody>
          <a:bodyPr wrap="square">
            <a:spAutoFit/>
          </a:bodyPr>
          <a:lstStyle/>
          <a:p>
            <a:pPr algn="ctr" defTabSz="801654"/>
            <a:r>
              <a:rPr lang="lt-LT" sz="1400" b="1" dirty="0">
                <a:solidFill>
                  <a:srgbClr val="302857"/>
                </a:solidFill>
                <a:latin typeface="Verdana" panose="020B0604030504040204" pitchFamily="34" charset="0"/>
                <a:ea typeface="Verdana" panose="020B0604030504040204" pitchFamily="34" charset="0"/>
              </a:rPr>
              <a:t>3 metai po projekto pabaigos</a:t>
            </a:r>
          </a:p>
        </p:txBody>
      </p:sp>
      <p:sp>
        <p:nvSpPr>
          <p:cNvPr id="70" name="Rounded Rectangle 17">
            <a:extLst>
              <a:ext uri="{FF2B5EF4-FFF2-40B4-BE49-F238E27FC236}">
                <a16:creationId xmlns:a16="http://schemas.microsoft.com/office/drawing/2014/main" id="{4D18170B-80DE-FAFC-1284-915876F6B389}"/>
              </a:ext>
            </a:extLst>
          </p:cNvPr>
          <p:cNvSpPr/>
          <p:nvPr/>
        </p:nvSpPr>
        <p:spPr>
          <a:xfrm>
            <a:off x="8112046" y="5371563"/>
            <a:ext cx="1640209" cy="1054596"/>
          </a:xfrm>
          <a:prstGeom prst="roundRect">
            <a:avLst>
              <a:gd name="adj" fmla="val 10715"/>
            </a:avLst>
          </a:prstGeom>
          <a:solidFill>
            <a:srgbClr val="302957"/>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b="1">
                <a:solidFill>
                  <a:schemeClr val="bg1"/>
                </a:solidFill>
                <a:latin typeface="Verdana" panose="020B0604030504040204" pitchFamily="34" charset="0"/>
              </a:rPr>
              <a:t>PROJEKTO PABAIGA</a:t>
            </a:r>
            <a:endParaRPr lang="ko-KR" altLang="en-US" sz="1400" b="1">
              <a:solidFill>
                <a:schemeClr val="bg1"/>
              </a:solidFill>
              <a:latin typeface="Verdana" panose="020B0604030504040204" pitchFamily="34" charset="0"/>
            </a:endParaRPr>
          </a:p>
        </p:txBody>
      </p:sp>
      <p:sp>
        <p:nvSpPr>
          <p:cNvPr id="71" name="AutoShape 12">
            <a:extLst>
              <a:ext uri="{FF2B5EF4-FFF2-40B4-BE49-F238E27FC236}">
                <a16:creationId xmlns:a16="http://schemas.microsoft.com/office/drawing/2014/main" id="{81AFFD43-BAF5-9D36-E3F6-10BF03165529}"/>
              </a:ext>
            </a:extLst>
          </p:cNvPr>
          <p:cNvSpPr>
            <a:spLocks noChangeArrowheads="1"/>
          </p:cNvSpPr>
          <p:nvPr/>
        </p:nvSpPr>
        <p:spPr bwMode="auto">
          <a:xfrm>
            <a:off x="6247525" y="4302291"/>
            <a:ext cx="675075" cy="684246"/>
          </a:xfrm>
          <a:prstGeom prst="chevron">
            <a:avLst/>
          </a:prstGeom>
          <a:solidFill>
            <a:schemeClr val="accent2">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a:latin typeface="Verdana" panose="020B0604030504040204" pitchFamily="34" charset="0"/>
            </a:endParaRPr>
          </a:p>
        </p:txBody>
      </p:sp>
      <p:sp>
        <p:nvSpPr>
          <p:cNvPr id="72" name="Rounded Rectangle 17">
            <a:extLst>
              <a:ext uri="{FF2B5EF4-FFF2-40B4-BE49-F238E27FC236}">
                <a16:creationId xmlns:a16="http://schemas.microsoft.com/office/drawing/2014/main" id="{AC9BF0E3-4C77-F40A-0245-5D4D29EA73F9}"/>
              </a:ext>
            </a:extLst>
          </p:cNvPr>
          <p:cNvSpPr/>
          <p:nvPr/>
        </p:nvSpPr>
        <p:spPr>
          <a:xfrm>
            <a:off x="5144061" y="5367028"/>
            <a:ext cx="1640209" cy="1099347"/>
          </a:xfrm>
          <a:prstGeom prst="roundRect">
            <a:avLst>
              <a:gd name="adj" fmla="val 10715"/>
            </a:avLst>
          </a:prstGeom>
          <a:solidFill>
            <a:srgbClr val="302957"/>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ltLang="ko-KR" sz="1400" b="1">
                <a:solidFill>
                  <a:schemeClr val="bg1"/>
                </a:solidFill>
                <a:latin typeface="Verdana" panose="020B0604030504040204" pitchFamily="34" charset="0"/>
              </a:rPr>
              <a:t>PRIVALOMA PROJEKTO PRADŽIA</a:t>
            </a:r>
            <a:endParaRPr lang="ko-KR" altLang="en-US" sz="1400" b="1">
              <a:solidFill>
                <a:schemeClr val="bg1"/>
              </a:solidFill>
              <a:latin typeface="Verdana" panose="020B0604030504040204" pitchFamily="34" charset="0"/>
            </a:endParaRPr>
          </a:p>
        </p:txBody>
      </p:sp>
      <p:sp>
        <p:nvSpPr>
          <p:cNvPr id="73" name="TextBox 72">
            <a:extLst>
              <a:ext uri="{FF2B5EF4-FFF2-40B4-BE49-F238E27FC236}">
                <a16:creationId xmlns:a16="http://schemas.microsoft.com/office/drawing/2014/main" id="{FD7CCE41-97FC-4A64-EA30-99CA4703C9A0}"/>
              </a:ext>
            </a:extLst>
          </p:cNvPr>
          <p:cNvSpPr txBox="1"/>
          <p:nvPr/>
        </p:nvSpPr>
        <p:spPr>
          <a:xfrm>
            <a:off x="5091270" y="4575293"/>
            <a:ext cx="1863238" cy="738664"/>
          </a:xfrm>
          <a:prstGeom prst="rect">
            <a:avLst/>
          </a:prstGeom>
          <a:noFill/>
        </p:spPr>
        <p:txBody>
          <a:bodyPr wrap="square" rtlCol="0">
            <a:spAutoFit/>
          </a:bodyPr>
          <a:lstStyle/>
          <a:p>
            <a:r>
              <a:rPr lang="en-US" sz="1400" b="1" dirty="0">
                <a:latin typeface="Verdana" panose="020B0604030504040204" pitchFamily="34" charset="0"/>
                <a:ea typeface="Verdana" panose="020B0604030504040204" pitchFamily="34" charset="0"/>
              </a:rPr>
              <a:t>1</a:t>
            </a:r>
            <a:r>
              <a:rPr lang="lt-LT" sz="1400" b="1" dirty="0">
                <a:latin typeface="Verdana" panose="020B0604030504040204" pitchFamily="34" charset="0"/>
                <a:ea typeface="Verdana" panose="020B0604030504040204" pitchFamily="34" charset="0"/>
              </a:rPr>
              <a:t> mėn. po sutarties pasirašymo</a:t>
            </a:r>
            <a:endParaRPr lang="en-GB" sz="1400" b="1" dirty="0">
              <a:latin typeface="Verdana" panose="020B0604030504040204" pitchFamily="34" charset="0"/>
              <a:ea typeface="Verdana" panose="020B0604030504040204" pitchFamily="34" charset="0"/>
            </a:endParaRPr>
          </a:p>
        </p:txBody>
      </p:sp>
      <p:sp>
        <p:nvSpPr>
          <p:cNvPr id="81" name="AutoShape 12">
            <a:extLst>
              <a:ext uri="{FF2B5EF4-FFF2-40B4-BE49-F238E27FC236}">
                <a16:creationId xmlns:a16="http://schemas.microsoft.com/office/drawing/2014/main" id="{910112C3-C922-730E-424E-FDC193FF069D}"/>
              </a:ext>
            </a:extLst>
          </p:cNvPr>
          <p:cNvSpPr>
            <a:spLocks noChangeArrowheads="1"/>
          </p:cNvSpPr>
          <p:nvPr/>
        </p:nvSpPr>
        <p:spPr bwMode="auto">
          <a:xfrm>
            <a:off x="7685152" y="3227258"/>
            <a:ext cx="675075" cy="684246"/>
          </a:xfrm>
          <a:prstGeom prst="chevron">
            <a:avLst/>
          </a:prstGeom>
          <a:solidFill>
            <a:srgbClr val="EDE731"/>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a:latin typeface="Verdana" panose="020B0604030504040204" pitchFamily="34" charset="0"/>
            </a:endParaRPr>
          </a:p>
        </p:txBody>
      </p:sp>
      <p:sp>
        <p:nvSpPr>
          <p:cNvPr id="82" name="AutoShape 12">
            <a:extLst>
              <a:ext uri="{FF2B5EF4-FFF2-40B4-BE49-F238E27FC236}">
                <a16:creationId xmlns:a16="http://schemas.microsoft.com/office/drawing/2014/main" id="{1700CA22-971F-5033-5556-29101310CBAE}"/>
              </a:ext>
            </a:extLst>
          </p:cNvPr>
          <p:cNvSpPr>
            <a:spLocks noChangeArrowheads="1"/>
          </p:cNvSpPr>
          <p:nvPr/>
        </p:nvSpPr>
        <p:spPr bwMode="auto">
          <a:xfrm>
            <a:off x="8601024" y="4302718"/>
            <a:ext cx="675075" cy="684246"/>
          </a:xfrm>
          <a:prstGeom prst="chevron">
            <a:avLst/>
          </a:prstGeom>
          <a:solidFill>
            <a:schemeClr val="accent2">
              <a:lumMod val="40000"/>
              <a:lumOff val="60000"/>
            </a:schemeClr>
          </a:solidFill>
          <a:ln>
            <a:noFill/>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sz="1400">
              <a:latin typeface="Verdana" panose="020B0604030504040204" pitchFamily="34" charset="0"/>
            </a:endParaRPr>
          </a:p>
        </p:txBody>
      </p:sp>
      <p:sp>
        <p:nvSpPr>
          <p:cNvPr id="84" name="Struktūrinė schema: jungtis 83">
            <a:extLst>
              <a:ext uri="{FF2B5EF4-FFF2-40B4-BE49-F238E27FC236}">
                <a16:creationId xmlns:a16="http://schemas.microsoft.com/office/drawing/2014/main" id="{32DD8BFF-B3CF-CA36-429A-B6311F9B0784}"/>
              </a:ext>
            </a:extLst>
          </p:cNvPr>
          <p:cNvSpPr/>
          <p:nvPr/>
        </p:nvSpPr>
        <p:spPr>
          <a:xfrm>
            <a:off x="11354029" y="3873221"/>
            <a:ext cx="457200" cy="457200"/>
          </a:xfrm>
          <a:prstGeom prst="flowChartConnector">
            <a:avLst/>
          </a:prstGeom>
          <a:solidFill>
            <a:srgbClr val="302957"/>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ln>
                <a:solidFill>
                  <a:srgbClr val="302957"/>
                </a:solidFill>
              </a:ln>
              <a:solidFill>
                <a:srgbClr val="302957"/>
              </a:solidFill>
            </a:endParaRPr>
          </a:p>
        </p:txBody>
      </p:sp>
      <p:pic>
        <p:nvPicPr>
          <p:cNvPr id="3" name="Paveikslėlis 2">
            <a:extLst>
              <a:ext uri="{FF2B5EF4-FFF2-40B4-BE49-F238E27FC236}">
                <a16:creationId xmlns:a16="http://schemas.microsoft.com/office/drawing/2014/main" id="{4730BBBA-B6C1-706D-FBC7-EBBEE3D0A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02" y="1035941"/>
            <a:ext cx="629202" cy="522090"/>
          </a:xfrm>
          <a:prstGeom prst="rect">
            <a:avLst/>
          </a:prstGeom>
        </p:spPr>
      </p:pic>
      <p:sp>
        <p:nvSpPr>
          <p:cNvPr id="4" name="Pavadinimas 1">
            <a:extLst>
              <a:ext uri="{FF2B5EF4-FFF2-40B4-BE49-F238E27FC236}">
                <a16:creationId xmlns:a16="http://schemas.microsoft.com/office/drawing/2014/main" id="{23ACB736-A132-F9AF-10E7-6CD03F4024C2}"/>
              </a:ext>
            </a:extLst>
          </p:cNvPr>
          <p:cNvSpPr txBox="1">
            <a:spLocks/>
          </p:cNvSpPr>
          <p:nvPr/>
        </p:nvSpPr>
        <p:spPr>
          <a:xfrm>
            <a:off x="815659" y="87574"/>
            <a:ext cx="6097424"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dirty="0"/>
              <a:t>TERMINAI</a:t>
            </a:r>
          </a:p>
        </p:txBody>
      </p:sp>
    </p:spTree>
    <p:extLst>
      <p:ext uri="{BB962C8B-B14F-4D97-AF65-F5344CB8AC3E}">
        <p14:creationId xmlns:p14="http://schemas.microsoft.com/office/powerpoint/2010/main" val="1765461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o vietos rezervavimo ženklas 3">
            <a:extLst>
              <a:ext uri="{FF2B5EF4-FFF2-40B4-BE49-F238E27FC236}">
                <a16:creationId xmlns:a16="http://schemas.microsoft.com/office/drawing/2014/main" id="{6C7FE635-5957-599C-BA68-C7AECB8EB9B3}"/>
              </a:ext>
            </a:extLst>
          </p:cNvPr>
          <p:cNvSpPr>
            <a:spLocks noGrp="1"/>
          </p:cNvSpPr>
          <p:nvPr>
            <p:ph type="body" sz="half" idx="2"/>
          </p:nvPr>
        </p:nvSpPr>
        <p:spPr>
          <a:xfrm>
            <a:off x="6898949" y="1978385"/>
            <a:ext cx="4835500" cy="4879615"/>
          </a:xfrm>
        </p:spPr>
        <p:txBody>
          <a:bodyPr>
            <a:normAutofit/>
          </a:bodyPr>
          <a:lstStyle/>
          <a:p>
            <a:pPr marL="285750" indent="-285750">
              <a:buFont typeface="Wingdings" panose="05000000000000000000" pitchFamily="2" charset="2"/>
              <a:buChar char="Ø"/>
            </a:pPr>
            <a:r>
              <a:rPr lang="lt-LT" sz="1800" dirty="0"/>
              <a:t>I</a:t>
            </a:r>
            <a:r>
              <a:rPr lang="lt-LT" sz="1800" noProof="0" dirty="0" err="1"/>
              <a:t>nvesticijos</a:t>
            </a:r>
            <a:r>
              <a:rPr lang="lt-LT" sz="1800" noProof="0" dirty="0"/>
              <a:t> orientuotos į DI sprendimų ar produktų kūrimą, kuriame kaip pagrindinis elementas naudojama viena ar daugiau dirbtinio intelekto sistemų.</a:t>
            </a:r>
          </a:p>
          <a:p>
            <a:pPr marL="285750" indent="-285750">
              <a:buFont typeface="Wingdings" panose="05000000000000000000" pitchFamily="2" charset="2"/>
              <a:buChar char="Ø"/>
            </a:pPr>
            <a:r>
              <a:rPr lang="lt-LT" sz="1800" noProof="0" dirty="0"/>
              <a:t>Sukurtas sprendimas ar produktas turi tikti ne tik pareiškėjui, bet ir </a:t>
            </a:r>
            <a:r>
              <a:rPr lang="lt-LT" sz="1800" b="1" noProof="0" dirty="0"/>
              <a:t>kitiems galutiniams vartotojams </a:t>
            </a:r>
            <a:r>
              <a:rPr lang="lt-LT" sz="1800" noProof="0" dirty="0"/>
              <a:t>rinkoje.</a:t>
            </a:r>
          </a:p>
          <a:p>
            <a:pPr marL="285750" indent="-285750">
              <a:buFont typeface="Wingdings" panose="05000000000000000000" pitchFamily="2" charset="2"/>
              <a:buChar char="Ø"/>
            </a:pPr>
            <a:r>
              <a:rPr lang="lt-LT" sz="1800" dirty="0"/>
              <a:t>S</a:t>
            </a:r>
            <a:r>
              <a:rPr lang="lt-LT" sz="1800" noProof="0" dirty="0" err="1"/>
              <a:t>katinama</a:t>
            </a:r>
            <a:r>
              <a:rPr lang="lt-LT" sz="1800" noProof="0" dirty="0"/>
              <a:t> sukurtą sprendimą ar produktą pateikti rinkai.</a:t>
            </a:r>
          </a:p>
          <a:p>
            <a:endParaRPr lang="lt-LT" noProof="0" dirty="0"/>
          </a:p>
        </p:txBody>
      </p:sp>
      <p:sp>
        <p:nvSpPr>
          <p:cNvPr id="3" name="Pavadinimas 1">
            <a:extLst>
              <a:ext uri="{FF2B5EF4-FFF2-40B4-BE49-F238E27FC236}">
                <a16:creationId xmlns:a16="http://schemas.microsoft.com/office/drawing/2014/main" id="{3FCC8C01-276B-D859-1A81-A987849DA37B}"/>
              </a:ext>
            </a:extLst>
          </p:cNvPr>
          <p:cNvSpPr txBox="1">
            <a:spLocks/>
          </p:cNvSpPr>
          <p:nvPr/>
        </p:nvSpPr>
        <p:spPr>
          <a:xfrm>
            <a:off x="851065" y="79696"/>
            <a:ext cx="5652825" cy="1413099"/>
          </a:xfrm>
          <a:prstGeom prst="rect">
            <a:avLst/>
          </a:prstGeom>
        </p:spPr>
        <p:txBody>
          <a:bodyPr vert="horz" lIns="91440" tIns="45720" rIns="91440" bIns="45720" rtlCol="0" anchor="ctr">
            <a:normAutofit fontScale="90000"/>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pPr>
              <a:lnSpc>
                <a:spcPct val="90000"/>
              </a:lnSpc>
            </a:pPr>
            <a:r>
              <a:rPr lang="lt-LT" sz="2800" b="1" noProof="0" dirty="0"/>
              <a:t>Priemonė “Dirbtinio intelekto sprendimų vystymas”</a:t>
            </a:r>
            <a:br>
              <a:rPr lang="lt-LT" sz="3200" noProof="0" dirty="0"/>
            </a:br>
            <a:endParaRPr lang="lt-LT" sz="3200" noProof="0" dirty="0"/>
          </a:p>
        </p:txBody>
      </p:sp>
      <p:pic>
        <p:nvPicPr>
          <p:cNvPr id="9" name="Paveikslėlis 8">
            <a:extLst>
              <a:ext uri="{FF2B5EF4-FFF2-40B4-BE49-F238E27FC236}">
                <a16:creationId xmlns:a16="http://schemas.microsoft.com/office/drawing/2014/main" id="{95E89242-E4C6-2E80-36E2-EA29D3DC6C59}"/>
              </a:ext>
            </a:extLst>
          </p:cNvPr>
          <p:cNvPicPr>
            <a:picLocks noChangeAspect="1"/>
          </p:cNvPicPr>
          <p:nvPr/>
        </p:nvPicPr>
        <p:blipFill>
          <a:blip r:embed="rId3"/>
          <a:stretch>
            <a:fillRect/>
          </a:stretch>
        </p:blipFill>
        <p:spPr>
          <a:xfrm>
            <a:off x="293649" y="1956241"/>
            <a:ext cx="6175910" cy="3436365"/>
          </a:xfrm>
          <a:prstGeom prst="rect">
            <a:avLst/>
          </a:prstGeom>
        </p:spPr>
      </p:pic>
      <p:sp>
        <p:nvSpPr>
          <p:cNvPr id="2" name="Rounded Rectangle 35">
            <a:extLst>
              <a:ext uri="{FF2B5EF4-FFF2-40B4-BE49-F238E27FC236}">
                <a16:creationId xmlns:a16="http://schemas.microsoft.com/office/drawing/2014/main" id="{378BF903-2955-5548-4AF6-F2133B8F886D}"/>
              </a:ext>
            </a:extLst>
          </p:cNvPr>
          <p:cNvSpPr/>
          <p:nvPr/>
        </p:nvSpPr>
        <p:spPr>
          <a:xfrm>
            <a:off x="851065" y="5603696"/>
            <a:ext cx="5407231" cy="674437"/>
          </a:xfrm>
          <a:prstGeom prst="roundRect">
            <a:avLst/>
          </a:prstGeom>
          <a:solidFill>
            <a:schemeClr val="bg1"/>
          </a:solidFill>
          <a:ln w="28575">
            <a:solidFill>
              <a:srgbClr val="EEE73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Š</a:t>
            </a:r>
            <a:r>
              <a:rPr lang="lt-LT" sz="1600" dirty="0" err="1">
                <a:solidFill>
                  <a:schemeClr val="tx1"/>
                </a:solidFill>
              </a:rPr>
              <a:t>ioje</a:t>
            </a:r>
            <a:r>
              <a:rPr lang="en-US" sz="1600" dirty="0">
                <a:solidFill>
                  <a:schemeClr val="tx1"/>
                </a:solidFill>
              </a:rPr>
              <a:t> </a:t>
            </a:r>
            <a:r>
              <a:rPr lang="en-US" sz="1600" dirty="0" err="1">
                <a:solidFill>
                  <a:schemeClr val="tx1"/>
                </a:solidFill>
              </a:rPr>
              <a:t>priemonės</a:t>
            </a:r>
            <a:r>
              <a:rPr lang="lt-LT" sz="1600" dirty="0">
                <a:solidFill>
                  <a:schemeClr val="tx1"/>
                </a:solidFill>
              </a:rPr>
              <a:t> veikloje moksliniai tyrimai ir eksperimentinė plėtra nebus vykdoma</a:t>
            </a:r>
            <a:endParaRPr lang="en-US" sz="1600" b="1" dirty="0">
              <a:solidFill>
                <a:schemeClr val="accent2"/>
              </a:solidFill>
              <a:latin typeface="Verdana"/>
              <a:ea typeface="Verdana"/>
            </a:endParaRPr>
          </a:p>
        </p:txBody>
      </p:sp>
    </p:spTree>
    <p:extLst>
      <p:ext uri="{BB962C8B-B14F-4D97-AF65-F5344CB8AC3E}">
        <p14:creationId xmlns:p14="http://schemas.microsoft.com/office/powerpoint/2010/main" val="1155234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tačiakampis: suapvalinti kampai 15">
            <a:extLst>
              <a:ext uri="{FF2B5EF4-FFF2-40B4-BE49-F238E27FC236}">
                <a16:creationId xmlns:a16="http://schemas.microsoft.com/office/drawing/2014/main" id="{AF52CDAD-DD08-3527-54D6-764A9A88B3D4}"/>
              </a:ext>
            </a:extLst>
          </p:cNvPr>
          <p:cNvSpPr/>
          <p:nvPr/>
        </p:nvSpPr>
        <p:spPr>
          <a:xfrm>
            <a:off x="1274797" y="1433012"/>
            <a:ext cx="9445084" cy="44302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t-LT" sz="1800"/>
          </a:p>
        </p:txBody>
      </p:sp>
      <p:sp>
        <p:nvSpPr>
          <p:cNvPr id="13" name="Stačiakampis 12">
            <a:extLst>
              <a:ext uri="{FF2B5EF4-FFF2-40B4-BE49-F238E27FC236}">
                <a16:creationId xmlns:a16="http://schemas.microsoft.com/office/drawing/2014/main" id="{998E4D21-C6CC-9F52-9DBC-01B9A14861E2}"/>
              </a:ext>
            </a:extLst>
          </p:cNvPr>
          <p:cNvSpPr/>
          <p:nvPr/>
        </p:nvSpPr>
        <p:spPr>
          <a:xfrm>
            <a:off x="8639798" y="6353798"/>
            <a:ext cx="2871387" cy="213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9F9106C6-B035-7895-0857-D4AAC293CC85}"/>
              </a:ext>
            </a:extLst>
          </p:cNvPr>
          <p:cNvSpPr txBox="1">
            <a:spLocks/>
          </p:cNvSpPr>
          <p:nvPr/>
        </p:nvSpPr>
        <p:spPr>
          <a:xfrm>
            <a:off x="2198231" y="1630505"/>
            <a:ext cx="8249275" cy="401597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defTabSz="521437"/>
            <a:r>
              <a:rPr lang="lt-LT" sz="1800" b="1" u="sng" dirty="0">
                <a:solidFill>
                  <a:schemeClr val="accent2"/>
                </a:solidFill>
                <a:latin typeface="Verdana"/>
                <a:ea typeface="Verdana"/>
              </a:rPr>
              <a:t>Susisiekite:</a:t>
            </a:r>
            <a:endParaRPr lang="en-US" sz="1800" b="1" u="sng" dirty="0">
              <a:solidFill>
                <a:schemeClr val="accent2"/>
              </a:solidFill>
              <a:latin typeface="Verdana"/>
              <a:ea typeface="Verdana"/>
            </a:endParaRPr>
          </a:p>
          <a:p>
            <a:pPr algn="l">
              <a:lnSpc>
                <a:spcPct val="100000"/>
              </a:lnSpc>
              <a:spcBef>
                <a:spcPts val="0"/>
              </a:spcBef>
              <a:spcAft>
                <a:spcPts val="600"/>
              </a:spcAft>
            </a:pPr>
            <a:r>
              <a:rPr lang="lt-LT" sz="1600" dirty="0">
                <a:solidFill>
                  <a:schemeClr val="accent2"/>
                </a:solidFill>
                <a:effectLst/>
                <a:latin typeface="Verdana"/>
                <a:ea typeface="Verdana"/>
              </a:rPr>
              <a:t>Inovacijų </a:t>
            </a:r>
            <a:r>
              <a:rPr lang="lt-LT" sz="1600" dirty="0" err="1">
                <a:solidFill>
                  <a:schemeClr val="accent2"/>
                </a:solidFill>
                <a:effectLst/>
                <a:latin typeface="Verdana"/>
                <a:ea typeface="Verdana"/>
              </a:rPr>
              <a:t>agentūr</a:t>
            </a:r>
            <a:r>
              <a:rPr lang="en-US" sz="1600" dirty="0" err="1">
                <a:solidFill>
                  <a:schemeClr val="accent2"/>
                </a:solidFill>
                <a:effectLst/>
                <a:latin typeface="Verdana"/>
                <a:ea typeface="Verdana"/>
              </a:rPr>
              <a:t>os</a:t>
            </a:r>
            <a:endParaRPr lang="lt-LT" sz="1600" dirty="0">
              <a:solidFill>
                <a:schemeClr val="accent2"/>
              </a:solidFill>
              <a:effectLst/>
              <a:latin typeface="Verdana"/>
              <a:ea typeface="Verdana"/>
            </a:endParaRPr>
          </a:p>
          <a:p>
            <a:pPr>
              <a:lnSpc>
                <a:spcPct val="100000"/>
              </a:lnSpc>
              <a:spcBef>
                <a:spcPts val="0"/>
              </a:spcBef>
              <a:spcAft>
                <a:spcPts val="600"/>
              </a:spcAft>
            </a:pPr>
            <a:r>
              <a:rPr lang="lt-LT" sz="1600" u="sng" dirty="0">
                <a:solidFill>
                  <a:schemeClr val="accent2"/>
                </a:solidFill>
                <a:effectLst/>
                <a:latin typeface="Verdana"/>
                <a:ea typeface="Verdana"/>
              </a:rPr>
              <a:t>Kontaktinis centras</a:t>
            </a:r>
            <a:r>
              <a:rPr lang="lt-LT" sz="1600" u="sng" dirty="0">
                <a:solidFill>
                  <a:schemeClr val="accent2"/>
                </a:solidFill>
                <a:latin typeface="Verdana"/>
                <a:ea typeface="Verdana"/>
              </a:rPr>
              <a:t> </a:t>
            </a:r>
            <a:endParaRPr lang="lt-LT" sz="1600" u="sng" dirty="0">
              <a:solidFill>
                <a:schemeClr val="accent2"/>
              </a:solidFill>
            </a:endParaRPr>
          </a:p>
          <a:p>
            <a:pPr algn="l">
              <a:lnSpc>
                <a:spcPct val="100000"/>
              </a:lnSpc>
              <a:spcBef>
                <a:spcPts val="0"/>
              </a:spcBef>
            </a:pPr>
            <a:r>
              <a:rPr lang="lt-LT" sz="1600" dirty="0">
                <a:solidFill>
                  <a:schemeClr val="accent2"/>
                </a:solidFill>
                <a:effectLst/>
                <a:latin typeface="Verdana"/>
                <a:ea typeface="Verdana"/>
              </a:rPr>
              <a:t>tel. +370 700 77 055</a:t>
            </a:r>
          </a:p>
          <a:p>
            <a:pPr algn="l">
              <a:lnSpc>
                <a:spcPct val="100000"/>
              </a:lnSpc>
              <a:spcBef>
                <a:spcPts val="0"/>
              </a:spcBef>
              <a:spcAft>
                <a:spcPts val="600"/>
              </a:spcAft>
            </a:pPr>
            <a:endParaRPr lang="lt-LT" sz="1600" u="sng" dirty="0">
              <a:solidFill>
                <a:schemeClr val="accent2"/>
              </a:solidFill>
              <a:latin typeface="Verdana"/>
              <a:ea typeface="Verdana"/>
            </a:endParaRPr>
          </a:p>
          <a:p>
            <a:pPr algn="l">
              <a:lnSpc>
                <a:spcPct val="100000"/>
              </a:lnSpc>
              <a:spcBef>
                <a:spcPts val="0"/>
              </a:spcBef>
              <a:spcAft>
                <a:spcPts val="600"/>
              </a:spcAft>
            </a:pPr>
            <a:r>
              <a:rPr lang="lt-LT" sz="1600" u="sng" dirty="0">
                <a:solidFill>
                  <a:schemeClr val="accent2"/>
                </a:solidFill>
                <a:latin typeface="Verdana"/>
                <a:ea typeface="Verdana"/>
              </a:rPr>
              <a:t>Verslo produktyvumo skyrius</a:t>
            </a:r>
            <a:endParaRPr lang="lt-LT" sz="1600" u="sng" dirty="0">
              <a:solidFill>
                <a:schemeClr val="accent2"/>
              </a:solidFill>
              <a:effectLst/>
              <a:latin typeface="Verdana"/>
              <a:ea typeface="Verdana"/>
            </a:endParaRPr>
          </a:p>
          <a:p>
            <a:pPr algn="l">
              <a:lnSpc>
                <a:spcPct val="100000"/>
              </a:lnSpc>
              <a:spcBef>
                <a:spcPts val="0"/>
              </a:spcBef>
            </a:pPr>
            <a:r>
              <a:rPr lang="lt-LT" sz="1600" dirty="0">
                <a:solidFill>
                  <a:schemeClr val="accent2"/>
                </a:solidFill>
                <a:latin typeface="Verdana"/>
                <a:ea typeface="Verdana"/>
              </a:rPr>
              <a:t>tel. +370 </a:t>
            </a:r>
            <a:r>
              <a:rPr lang="en-US" sz="1600" dirty="0">
                <a:solidFill>
                  <a:schemeClr val="accent2"/>
                </a:solidFill>
                <a:latin typeface="Verdana"/>
                <a:ea typeface="Verdana"/>
              </a:rPr>
              <a:t>614 53303</a:t>
            </a:r>
            <a:endParaRPr lang="lt-LT" sz="1600" dirty="0">
              <a:solidFill>
                <a:schemeClr val="accent2"/>
              </a:solidFill>
            </a:endParaRPr>
          </a:p>
          <a:p>
            <a:pPr>
              <a:lnSpc>
                <a:spcPct val="100000"/>
              </a:lnSpc>
              <a:spcBef>
                <a:spcPts val="0"/>
              </a:spcBef>
            </a:pPr>
            <a:endParaRPr lang="en-US" sz="1600" dirty="0">
              <a:solidFill>
                <a:schemeClr val="accent2"/>
              </a:solidFill>
            </a:endParaRPr>
          </a:p>
          <a:p>
            <a:pPr>
              <a:lnSpc>
                <a:spcPct val="100000"/>
              </a:lnSpc>
              <a:spcBef>
                <a:spcPts val="0"/>
              </a:spcBef>
            </a:pPr>
            <a:r>
              <a:rPr lang="lt-LT" sz="1600" dirty="0">
                <a:solidFill>
                  <a:schemeClr val="accent2"/>
                </a:solidFill>
                <a:latin typeface="Verdana"/>
                <a:ea typeface="Verdana"/>
              </a:rPr>
              <a:t>El. paštas: </a:t>
            </a:r>
            <a:endParaRPr lang="en-US" sz="1600" dirty="0">
              <a:solidFill>
                <a:schemeClr val="accent2"/>
              </a:solidFill>
              <a:latin typeface="Verdana"/>
              <a:ea typeface="Verdana"/>
            </a:endParaRPr>
          </a:p>
          <a:p>
            <a:pPr>
              <a:lnSpc>
                <a:spcPct val="100000"/>
              </a:lnSpc>
              <a:spcBef>
                <a:spcPts val="0"/>
              </a:spcBef>
            </a:pPr>
            <a:r>
              <a:rPr lang="en-US" sz="1600" dirty="0" err="1">
                <a:solidFill>
                  <a:schemeClr val="accent4">
                    <a:lumMod val="75000"/>
                  </a:schemeClr>
                </a:solidFill>
                <a:hlinkClick r:id="rId3">
                  <a:extLst>
                    <a:ext uri="{A12FA001-AC4F-418D-AE19-62706E023703}">
                      <ahyp:hlinkClr xmlns:ahyp="http://schemas.microsoft.com/office/drawing/2018/hyperlinkcolor" val="tx"/>
                    </a:ext>
                  </a:extLst>
                </a:hlinkClick>
              </a:rPr>
              <a:t>divystymas</a:t>
            </a:r>
            <a:r>
              <a:rPr lang="lt-LT" sz="1600" dirty="0">
                <a:solidFill>
                  <a:schemeClr val="accent4">
                    <a:lumMod val="75000"/>
                  </a:schemeClr>
                </a:solidFill>
                <a:hlinkClick r:id="rId3">
                  <a:extLst>
                    <a:ext uri="{A12FA001-AC4F-418D-AE19-62706E023703}">
                      <ahyp:hlinkClr xmlns:ahyp="http://schemas.microsoft.com/office/drawing/2018/hyperlinkcolor" val="tx"/>
                    </a:ext>
                  </a:extLst>
                </a:hlinkClick>
              </a:rPr>
              <a:t>@inovacijuagentura.lt</a:t>
            </a:r>
            <a:endParaRPr lang="lt-LT" sz="1600" dirty="0">
              <a:solidFill>
                <a:schemeClr val="accent4">
                  <a:lumMod val="75000"/>
                </a:schemeClr>
              </a:solidFill>
            </a:endParaRPr>
          </a:p>
          <a:p>
            <a:pPr>
              <a:lnSpc>
                <a:spcPct val="100000"/>
              </a:lnSpc>
              <a:spcBef>
                <a:spcPts val="0"/>
              </a:spcBef>
            </a:pPr>
            <a:endParaRPr lang="lt-LT" sz="1600" dirty="0">
              <a:solidFill>
                <a:schemeClr val="accent2"/>
              </a:solidFill>
            </a:endParaRPr>
          </a:p>
          <a:p>
            <a:pPr>
              <a:lnSpc>
                <a:spcPct val="100000"/>
              </a:lnSpc>
              <a:spcBef>
                <a:spcPts val="0"/>
              </a:spcBef>
            </a:pPr>
            <a:r>
              <a:rPr lang="lt-LT" sz="1600" dirty="0">
                <a:solidFill>
                  <a:schemeClr val="accent2"/>
                </a:solidFill>
                <a:latin typeface="Verdana" panose="020B0604030504040204" pitchFamily="34" charset="0"/>
                <a:ea typeface="Verdana" panose="020B0604030504040204" pitchFamily="34" charset="0"/>
              </a:rPr>
              <a:t>Visi kvietimo dokumentai (sąlygos ir priedai pildymui) patalpinti </a:t>
            </a:r>
            <a:r>
              <a:rPr lang="lt-LT" sz="1600" dirty="0" err="1">
                <a:solidFill>
                  <a:schemeClr val="accent2"/>
                </a:solidFill>
                <a:latin typeface="Verdana" panose="020B0604030504040204" pitchFamily="34" charset="0"/>
                <a:ea typeface="Verdana" panose="020B0604030504040204" pitchFamily="34" charset="0"/>
              </a:rPr>
              <a:t>esinvesticijos.lt</a:t>
            </a:r>
            <a:r>
              <a:rPr lang="lt-LT" sz="1600" dirty="0">
                <a:solidFill>
                  <a:schemeClr val="accent2"/>
                </a:solidFill>
                <a:latin typeface="Verdana" panose="020B0604030504040204" pitchFamily="34" charset="0"/>
                <a:ea typeface="Verdana" panose="020B0604030504040204" pitchFamily="34" charset="0"/>
              </a:rPr>
              <a:t> tinklapyje:</a:t>
            </a:r>
            <a:r>
              <a:rPr lang="en-US" sz="1600" dirty="0">
                <a:solidFill>
                  <a:schemeClr val="accent2"/>
                </a:solidFill>
                <a:latin typeface="Verdana" panose="020B0604030504040204" pitchFamily="34" charset="0"/>
                <a:ea typeface="Verdana" panose="020B0604030504040204" pitchFamily="34" charset="0"/>
              </a:rPr>
              <a:t> </a:t>
            </a:r>
            <a:r>
              <a:rPr lang="lt-LT" sz="1600" u="sng" dirty="0">
                <a:solidFill>
                  <a:schemeClr val="accent4">
                    <a:lumMod val="75000"/>
                  </a:schemeClr>
                </a:solidFill>
                <a:hlinkClick r:id="rId4">
                  <a:extLst>
                    <a:ext uri="{A12FA001-AC4F-418D-AE19-62706E023703}">
                      <ahyp:hlinkClr xmlns:ahyp="http://schemas.microsoft.com/office/drawing/2018/hyperlinkcolor" val="tx"/>
                    </a:ext>
                  </a:extLst>
                </a:hlinkClick>
              </a:rPr>
              <a:t>Dirbtinio intelekto sprendimų vystymas/2021-2027 ES </a:t>
            </a:r>
            <a:r>
              <a:rPr lang="lt-LT" sz="1600" u="sng" dirty="0" err="1">
                <a:solidFill>
                  <a:schemeClr val="accent4">
                    <a:lumMod val="75000"/>
                  </a:schemeClr>
                </a:solidFill>
                <a:hlinkClick r:id="rId4">
                  <a:extLst>
                    <a:ext uri="{A12FA001-AC4F-418D-AE19-62706E023703}">
                      <ahyp:hlinkClr xmlns:ahyp="http://schemas.microsoft.com/office/drawing/2018/hyperlinkcolor" val="tx"/>
                    </a:ext>
                  </a:extLst>
                </a:hlinkClick>
              </a:rPr>
              <a:t>invasticijų</a:t>
            </a:r>
            <a:r>
              <a:rPr lang="lt-LT" sz="1600" u="sng" dirty="0">
                <a:solidFill>
                  <a:schemeClr val="accent4">
                    <a:lumMod val="75000"/>
                  </a:schemeClr>
                </a:solidFill>
                <a:hlinkClick r:id="rId4">
                  <a:extLst>
                    <a:ext uri="{A12FA001-AC4F-418D-AE19-62706E023703}">
                      <ahyp:hlinkClr xmlns:ahyp="http://schemas.microsoft.com/office/drawing/2018/hyperlinkcolor" val="tx"/>
                    </a:ext>
                  </a:extLst>
                </a:hlinkClick>
              </a:rPr>
              <a:t> interneto svetainė</a:t>
            </a:r>
            <a:r>
              <a:rPr lang="lt-LT" sz="1600" dirty="0">
                <a:solidFill>
                  <a:schemeClr val="accent4">
                    <a:lumMod val="75000"/>
                  </a:schemeClr>
                </a:solidFill>
              </a:rPr>
              <a:t> </a:t>
            </a:r>
          </a:p>
          <a:p>
            <a:pPr>
              <a:lnSpc>
                <a:spcPct val="100000"/>
              </a:lnSpc>
              <a:spcBef>
                <a:spcPts val="0"/>
              </a:spcBef>
            </a:pPr>
            <a:endParaRPr lang="en-US" dirty="0">
              <a:solidFill>
                <a:srgbClr val="302957"/>
              </a:solidFill>
            </a:endParaRPr>
          </a:p>
        </p:txBody>
      </p:sp>
      <p:sp>
        <p:nvSpPr>
          <p:cNvPr id="21" name="Ovalas 20">
            <a:extLst>
              <a:ext uri="{FF2B5EF4-FFF2-40B4-BE49-F238E27FC236}">
                <a16:creationId xmlns:a16="http://schemas.microsoft.com/office/drawing/2014/main" id="{24098A57-0DB6-8572-9B68-1984BAE6EFC0}"/>
              </a:ext>
            </a:extLst>
          </p:cNvPr>
          <p:cNvSpPr/>
          <p:nvPr/>
        </p:nvSpPr>
        <p:spPr>
          <a:xfrm>
            <a:off x="1391409" y="4688866"/>
            <a:ext cx="730201" cy="712194"/>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26" name="Grafinis elementas 25" descr="Web design outline">
            <a:extLst>
              <a:ext uri="{FF2B5EF4-FFF2-40B4-BE49-F238E27FC236}">
                <a16:creationId xmlns:a16="http://schemas.microsoft.com/office/drawing/2014/main" id="{D70278C6-67DF-4074-8B32-5C05FDCD99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5256" y="4758179"/>
            <a:ext cx="573567" cy="573567"/>
          </a:xfrm>
          <a:prstGeom prst="rect">
            <a:avLst/>
          </a:prstGeom>
        </p:spPr>
      </p:pic>
      <p:sp>
        <p:nvSpPr>
          <p:cNvPr id="4" name="Stačiakampis: suapvalinti kampai 3">
            <a:extLst>
              <a:ext uri="{FF2B5EF4-FFF2-40B4-BE49-F238E27FC236}">
                <a16:creationId xmlns:a16="http://schemas.microsoft.com/office/drawing/2014/main" id="{3811EA6C-08F2-F6B8-814E-89118262B35F}"/>
              </a:ext>
            </a:extLst>
          </p:cNvPr>
          <p:cNvSpPr/>
          <p:nvPr/>
        </p:nvSpPr>
        <p:spPr>
          <a:xfrm>
            <a:off x="1186835" y="1329110"/>
            <a:ext cx="9818330" cy="4618763"/>
          </a:xfrm>
          <a:prstGeom prst="roundRect">
            <a:avLst/>
          </a:prstGeom>
          <a:noFill/>
          <a:ln>
            <a:solidFill>
              <a:srgbClr val="0B0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ė 4">
            <a:extLst>
              <a:ext uri="{FF2B5EF4-FFF2-40B4-BE49-F238E27FC236}">
                <a16:creationId xmlns:a16="http://schemas.microsoft.com/office/drawing/2014/main" id="{1AFB44AD-0C31-B0E6-CDF2-E28A23B240E8}"/>
              </a:ext>
            </a:extLst>
          </p:cNvPr>
          <p:cNvGrpSpPr/>
          <p:nvPr/>
        </p:nvGrpSpPr>
        <p:grpSpPr>
          <a:xfrm>
            <a:off x="1395145" y="3754468"/>
            <a:ext cx="730201" cy="712194"/>
            <a:chOff x="866914" y="4110565"/>
            <a:chExt cx="730201" cy="712194"/>
          </a:xfrm>
        </p:grpSpPr>
        <p:sp>
          <p:nvSpPr>
            <p:cNvPr id="20" name="Ovalas 19">
              <a:extLst>
                <a:ext uri="{FF2B5EF4-FFF2-40B4-BE49-F238E27FC236}">
                  <a16:creationId xmlns:a16="http://schemas.microsoft.com/office/drawing/2014/main" id="{4D517446-6E9C-C735-13EF-7B16BFD1A553}"/>
                </a:ext>
              </a:extLst>
            </p:cNvPr>
            <p:cNvSpPr/>
            <p:nvPr/>
          </p:nvSpPr>
          <p:spPr>
            <a:xfrm>
              <a:off x="866914" y="4110565"/>
              <a:ext cx="730201" cy="712194"/>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18" name="Grafinis elementas 17" descr="Email outline">
              <a:extLst>
                <a:ext uri="{FF2B5EF4-FFF2-40B4-BE49-F238E27FC236}">
                  <a16:creationId xmlns:a16="http://schemas.microsoft.com/office/drawing/2014/main" id="{18418329-21CD-9A24-C083-2B3E65D73D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488" y="4163827"/>
              <a:ext cx="565691" cy="565691"/>
            </a:xfrm>
            <a:prstGeom prst="rect">
              <a:avLst/>
            </a:prstGeom>
          </p:spPr>
        </p:pic>
      </p:grpSp>
      <p:grpSp>
        <p:nvGrpSpPr>
          <p:cNvPr id="3" name="Group 2">
            <a:extLst>
              <a:ext uri="{FF2B5EF4-FFF2-40B4-BE49-F238E27FC236}">
                <a16:creationId xmlns:a16="http://schemas.microsoft.com/office/drawing/2014/main" id="{9E158010-19CA-8AAD-11D2-6CE81BC80E61}"/>
              </a:ext>
            </a:extLst>
          </p:cNvPr>
          <p:cNvGrpSpPr/>
          <p:nvPr/>
        </p:nvGrpSpPr>
        <p:grpSpPr>
          <a:xfrm>
            <a:off x="1363641" y="1760242"/>
            <a:ext cx="761705" cy="740751"/>
            <a:chOff x="1137420" y="1194508"/>
            <a:chExt cx="761705" cy="740751"/>
          </a:xfrm>
        </p:grpSpPr>
        <p:sp>
          <p:nvSpPr>
            <p:cNvPr id="19" name="Ovalas 18">
              <a:extLst>
                <a:ext uri="{FF2B5EF4-FFF2-40B4-BE49-F238E27FC236}">
                  <a16:creationId xmlns:a16="http://schemas.microsoft.com/office/drawing/2014/main" id="{58480A1C-CC5E-7E6D-EE5F-50EFE57312FE}"/>
                </a:ext>
              </a:extLst>
            </p:cNvPr>
            <p:cNvSpPr/>
            <p:nvPr/>
          </p:nvSpPr>
          <p:spPr>
            <a:xfrm>
              <a:off x="1137420" y="1194508"/>
              <a:ext cx="761705" cy="740751"/>
            </a:xfrm>
            <a:prstGeom prst="ellipse">
              <a:avLst/>
            </a:prstGeom>
            <a:solidFill>
              <a:srgbClr val="00194C"/>
            </a:solidFill>
            <a:ln w="25400" cap="flat">
              <a:solidFill>
                <a:srgbClr val="014067"/>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3F3F3F"/>
                </a:solidFill>
                <a:effectLst/>
                <a:uFillTx/>
                <a:latin typeface="+mj-lt"/>
                <a:ea typeface="+mj-ea"/>
                <a:cs typeface="+mj-cs"/>
                <a:sym typeface="Helvetica"/>
              </a:endParaRPr>
            </a:p>
          </p:txBody>
        </p:sp>
        <p:pic>
          <p:nvPicPr>
            <p:cNvPr id="14" name="Grafinis elementas 13" descr="Smart Phone outline">
              <a:extLst>
                <a:ext uri="{FF2B5EF4-FFF2-40B4-BE49-F238E27FC236}">
                  <a16:creationId xmlns:a16="http://schemas.microsoft.com/office/drawing/2014/main" id="{882974E1-8574-FDE8-2FE4-70FE0C12DE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09737" y="1260439"/>
              <a:ext cx="617069" cy="617069"/>
            </a:xfrm>
            <a:prstGeom prst="rect">
              <a:avLst/>
            </a:prstGeom>
          </p:spPr>
        </p:pic>
      </p:grpSp>
      <p:sp>
        <p:nvSpPr>
          <p:cNvPr id="6" name="Pavadinimas 1">
            <a:extLst>
              <a:ext uri="{FF2B5EF4-FFF2-40B4-BE49-F238E27FC236}">
                <a16:creationId xmlns:a16="http://schemas.microsoft.com/office/drawing/2014/main" id="{C23EC4E2-A568-5967-9E86-670809A4163B}"/>
              </a:ext>
            </a:extLst>
          </p:cNvPr>
          <p:cNvSpPr txBox="1">
            <a:spLocks/>
          </p:cNvSpPr>
          <p:nvPr/>
        </p:nvSpPr>
        <p:spPr>
          <a:xfrm>
            <a:off x="857213" y="204321"/>
            <a:ext cx="6097424"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dirty="0"/>
              <a:t>KONSULTAVIMAS</a:t>
            </a:r>
          </a:p>
        </p:txBody>
      </p:sp>
    </p:spTree>
    <p:extLst>
      <p:ext uri="{BB962C8B-B14F-4D97-AF65-F5344CB8AC3E}">
        <p14:creationId xmlns:p14="http://schemas.microsoft.com/office/powerpoint/2010/main" val="4216134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8E970F-66A5-398F-E0E7-B88B835D4650}"/>
              </a:ext>
            </a:extLst>
          </p:cNvPr>
          <p:cNvSpPr txBox="1"/>
          <p:nvPr/>
        </p:nvSpPr>
        <p:spPr>
          <a:xfrm>
            <a:off x="3839267" y="4210764"/>
            <a:ext cx="498056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schemeClr val="bg1"/>
                </a:solidFill>
                <a:effectLst/>
                <a:uLnTx/>
                <a:uFillTx/>
                <a:latin typeface="Verdana   "/>
                <a:ea typeface="+mn-ea"/>
                <a:cs typeface="+mn-cs"/>
                <a:hlinkClick r:id="rId2">
                  <a:extLst>
                    <a:ext uri="{A12FA001-AC4F-418D-AE19-62706E023703}">
                      <ahyp:hlinkClr xmlns:ahyp="http://schemas.microsoft.com/office/drawing/2018/hyperlinkcolor" val="tx"/>
                    </a:ext>
                  </a:extLst>
                </a:hlinkClick>
              </a:rPr>
              <a:t>www.inovacijuagentura.lt</a:t>
            </a:r>
            <a:endParaRPr kumimoji="0" lang="lt-LT" sz="1800" b="0" i="0" u="none" strike="noStrike" kern="1200" cap="none" spc="0" normalizeH="0" baseline="0" noProof="0" dirty="0">
              <a:ln>
                <a:noFill/>
              </a:ln>
              <a:solidFill>
                <a:schemeClr val="bg1"/>
              </a:solidFill>
              <a:effectLst/>
              <a:uLnTx/>
              <a:uFillTx/>
              <a:latin typeface="Verdana   "/>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lt-LT" noProof="0" dirty="0">
              <a:solidFill>
                <a:schemeClr val="bg1"/>
              </a:solidFill>
              <a:latin typeface="Verdana   "/>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717741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818DE55B-D4CE-262A-7440-3C468CFB3D1E}"/>
              </a:ext>
            </a:extLst>
          </p:cNvPr>
          <p:cNvSpPr>
            <a:spLocks noGrp="1"/>
          </p:cNvSpPr>
          <p:nvPr>
            <p:ph type="title"/>
          </p:nvPr>
        </p:nvSpPr>
        <p:spPr>
          <a:xfrm>
            <a:off x="935841" y="171668"/>
            <a:ext cx="6373141" cy="1208558"/>
          </a:xfrm>
        </p:spPr>
        <p:txBody>
          <a:bodyPr>
            <a:normAutofit fontScale="90000"/>
          </a:bodyPr>
          <a:lstStyle/>
          <a:p>
            <a:r>
              <a:rPr lang="lt-LT" sz="3900" noProof="0" dirty="0"/>
              <a:t>Pagrindinės</a:t>
            </a:r>
            <a:r>
              <a:rPr lang="lt-LT" sz="3900" b="1" noProof="0" dirty="0"/>
              <a:t> </a:t>
            </a:r>
            <a:r>
              <a:rPr lang="lt-LT" sz="3900" noProof="0" dirty="0"/>
              <a:t>sąvokos</a:t>
            </a:r>
            <a:br>
              <a:rPr lang="lt-LT" sz="2800" noProof="0" dirty="0"/>
            </a:br>
            <a:endParaRPr lang="lt-LT" noProof="0" dirty="0"/>
          </a:p>
        </p:txBody>
      </p:sp>
      <p:sp>
        <p:nvSpPr>
          <p:cNvPr id="6" name="Teksto vietos rezervavimo ženklas 5">
            <a:extLst>
              <a:ext uri="{FF2B5EF4-FFF2-40B4-BE49-F238E27FC236}">
                <a16:creationId xmlns:a16="http://schemas.microsoft.com/office/drawing/2014/main" id="{2B4D73F7-DECC-4997-96A8-9841637745EA}"/>
              </a:ext>
            </a:extLst>
          </p:cNvPr>
          <p:cNvSpPr>
            <a:spLocks noGrp="1"/>
          </p:cNvSpPr>
          <p:nvPr>
            <p:ph type="body" sz="half" idx="2"/>
          </p:nvPr>
        </p:nvSpPr>
        <p:spPr>
          <a:xfrm>
            <a:off x="7528957" y="2260271"/>
            <a:ext cx="4251366" cy="5589550"/>
          </a:xfrm>
        </p:spPr>
        <p:txBody>
          <a:bodyPr>
            <a:noAutofit/>
          </a:bodyPr>
          <a:lstStyle/>
          <a:p>
            <a:r>
              <a:rPr lang="lt-LT" sz="1400" b="1" noProof="0" dirty="0"/>
              <a:t>Minimaliai gyvybingas produktas ir (arba) sprendimas – </a:t>
            </a:r>
            <a:r>
              <a:rPr lang="lt-LT" sz="1400" noProof="0" dirty="0"/>
              <a:t>produkto ir (arba) sprendimo versija, turinti pakankamą funkcijų rinkinį, kad ją galėtų naudoti ankstyvieji klientai, kurie vėliau galėtų pateikti atsiliepimų, padėsiančių kurti produktą ir (arba) sprendimą.</a:t>
            </a:r>
            <a:endParaRPr lang="lt-LT" sz="1100" noProof="0" dirty="0"/>
          </a:p>
          <a:p>
            <a:r>
              <a:rPr lang="lt-LT" sz="1400" b="1" noProof="0" dirty="0">
                <a:effectLst/>
              </a:rPr>
              <a:t>Produkto ir (arba) sprendimo pateikimas į rinką </a:t>
            </a:r>
            <a:r>
              <a:rPr lang="lt-LT" sz="1400" noProof="0" dirty="0">
                <a:effectLst/>
              </a:rPr>
              <a:t>– išvystyto produkto ir (arba) sprendimo sukūrimas ir pateikimas į rinką, kai yra viešai skelbiama informacija apie galimybę jį įsigyti ir (arba) pateikiami produkto ir (arba) sprendimo pardavimą pagrindžiantys dokumentai (pvz., sąskaitos faktūros).</a:t>
            </a:r>
          </a:p>
        </p:txBody>
      </p:sp>
      <p:sp>
        <p:nvSpPr>
          <p:cNvPr id="4" name="Teksto vietos rezervavimo ženklas 3">
            <a:extLst>
              <a:ext uri="{FF2B5EF4-FFF2-40B4-BE49-F238E27FC236}">
                <a16:creationId xmlns:a16="http://schemas.microsoft.com/office/drawing/2014/main" id="{6692BA59-AEA2-9693-6440-984A133436F4}"/>
              </a:ext>
            </a:extLst>
          </p:cNvPr>
          <p:cNvSpPr>
            <a:spLocks noGrp="1"/>
          </p:cNvSpPr>
          <p:nvPr>
            <p:ph type="body" sz="half" idx="10"/>
          </p:nvPr>
        </p:nvSpPr>
        <p:spPr>
          <a:xfrm>
            <a:off x="340426" y="2137403"/>
            <a:ext cx="6373141" cy="3447957"/>
          </a:xfrm>
        </p:spPr>
        <p:txBody>
          <a:bodyPr>
            <a:normAutofit fontScale="92500"/>
          </a:bodyPr>
          <a:lstStyle/>
          <a:p>
            <a:r>
              <a:rPr lang="lt-LT" sz="1600" b="1" noProof="0" dirty="0"/>
              <a:t>Dirbtinio intelekto produktas ir (arba) sprendimas (toliau – DI produktas ir (arba) sprendimas) –  </a:t>
            </a:r>
            <a:r>
              <a:rPr lang="lt-LT" sz="1600" noProof="0" dirty="0"/>
              <a:t>galutiniam vartotojui skirtas produktas ir (arba) sprendimas, kuriame kaip pagrindinis elementas naudojama viena ar daugiau dirbtinio intelekto sistemų.</a:t>
            </a:r>
            <a:endParaRPr lang="en-US" sz="1600" noProof="0" dirty="0"/>
          </a:p>
          <a:p>
            <a:r>
              <a:rPr lang="lt-LT" sz="1600" noProof="0" dirty="0"/>
              <a:t>Produktas ir (arba) sprendimas suprantamas kaip prekė (materialusis ar nematerialusis turtas) ir (arba) paslauga.</a:t>
            </a:r>
            <a:endParaRPr lang="en-US" sz="1600" noProof="0" dirty="0"/>
          </a:p>
          <a:p>
            <a:r>
              <a:rPr lang="lt-LT" sz="1600" noProof="0" dirty="0"/>
              <a:t>Produktas ir (arba) sprendimas negali būti skirtas tik pareiškėjui ar kitam konkrečiam fiziniam ar juridiniam asmeniui, turi būti tinkamas ir kitiems galutiniams vartotojams rinkoje. </a:t>
            </a:r>
          </a:p>
          <a:p>
            <a:endParaRPr lang="lt-LT" sz="1100" noProof="0" dirty="0"/>
          </a:p>
        </p:txBody>
      </p:sp>
      <p:pic>
        <p:nvPicPr>
          <p:cNvPr id="8" name="Turinio vietos rezervavimo ženklas 7" descr="Clipboard Checked outline">
            <a:extLst>
              <a:ext uri="{FF2B5EF4-FFF2-40B4-BE49-F238E27FC236}">
                <a16:creationId xmlns:a16="http://schemas.microsoft.com/office/drawing/2014/main" id="{9A9DE645-3BE6-339F-CF86-61E1DB0AD492}"/>
              </a:ext>
            </a:extLst>
          </p:cNvPr>
          <p:cNvPicPr>
            <a:picLocks noGrp="1" noChangeAspect="1"/>
          </p:cNvPicPr>
          <p:nvPr>
            <p:ph sz="quarter" idx="4294967295"/>
          </p:nvPr>
        </p:nvPicPr>
        <p:blipFill>
          <a:blip r:embed="rId3">
            <a:extLst>
              <a:ext uri="{96DAC541-7B7A-43D3-8B79-37D633B846F1}">
                <asvg:svgBlip xmlns:asvg="http://schemas.microsoft.com/office/drawing/2016/SVG/main" r:embed="rId4"/>
              </a:ext>
            </a:extLst>
          </a:blip>
          <a:stretch>
            <a:fillRect/>
          </a:stretch>
        </p:blipFill>
        <p:spPr>
          <a:xfrm rot="20697913">
            <a:off x="6057968" y="102951"/>
            <a:ext cx="914400" cy="914400"/>
          </a:xfrm>
          <a:prstGeom prst="rect">
            <a:avLst/>
          </a:prstGeom>
        </p:spPr>
      </p:pic>
    </p:spTree>
    <p:extLst>
      <p:ext uri="{BB962C8B-B14F-4D97-AF65-F5344CB8AC3E}">
        <p14:creationId xmlns:p14="http://schemas.microsoft.com/office/powerpoint/2010/main" val="19551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1">
            <a:extLst>
              <a:ext uri="{FF2B5EF4-FFF2-40B4-BE49-F238E27FC236}">
                <a16:creationId xmlns:a16="http://schemas.microsoft.com/office/drawing/2014/main" id="{B2887153-B6B4-F034-7F94-0080193E930D}"/>
              </a:ext>
            </a:extLst>
          </p:cNvPr>
          <p:cNvSpPr>
            <a:spLocks noGrp="1"/>
          </p:cNvSpPr>
          <p:nvPr>
            <p:ph type="title"/>
          </p:nvPr>
        </p:nvSpPr>
        <p:spPr>
          <a:xfrm>
            <a:off x="552583" y="1995301"/>
            <a:ext cx="3850428" cy="4389048"/>
          </a:xfrm>
        </p:spPr>
        <p:txBody>
          <a:bodyPr anchor="ctr">
            <a:normAutofit fontScale="90000"/>
          </a:bodyPr>
          <a:lstStyle/>
          <a:p>
            <a:pPr>
              <a:lnSpc>
                <a:spcPct val="90000"/>
              </a:lnSpc>
            </a:pPr>
            <a:r>
              <a:rPr lang="lt-LT" sz="2800" b="1" noProof="0" dirty="0"/>
              <a:t>Remiama veikla </a:t>
            </a:r>
            <a:r>
              <a:rPr lang="lt-LT" sz="2800" noProof="0" dirty="0"/>
              <a:t>- skatinti labai mažas, mažas ir vidutines įmones vystyti dirbtinio intelekto sprendimus, </a:t>
            </a:r>
            <a:r>
              <a:rPr lang="lt-LT" sz="2800" noProof="0" dirty="0" err="1"/>
              <a:t>tinkanči</a:t>
            </a:r>
            <a:r>
              <a:rPr lang="en-US" sz="2800" noProof="0" dirty="0"/>
              <a:t>us</a:t>
            </a:r>
            <a:r>
              <a:rPr lang="lt-LT" sz="2800" noProof="0" dirty="0"/>
              <a:t> ne tik pareiškėjui, bet ir kitiems galutiniams vartotojams rinkoje</a:t>
            </a:r>
            <a:r>
              <a:rPr lang="en-US" sz="2800" noProof="0" dirty="0"/>
              <a:t>.</a:t>
            </a:r>
            <a:br>
              <a:rPr lang="lt-LT" sz="3200" noProof="0" dirty="0"/>
            </a:br>
            <a:endParaRPr lang="lt-LT" sz="3200" noProof="0" dirty="0"/>
          </a:p>
        </p:txBody>
      </p:sp>
      <p:sp>
        <p:nvSpPr>
          <p:cNvPr id="9" name="Pavadinimas 1">
            <a:extLst>
              <a:ext uri="{FF2B5EF4-FFF2-40B4-BE49-F238E27FC236}">
                <a16:creationId xmlns:a16="http://schemas.microsoft.com/office/drawing/2014/main" id="{3A8C99CA-4167-A629-8794-D8A813BF8AB5}"/>
              </a:ext>
            </a:extLst>
          </p:cNvPr>
          <p:cNvSpPr txBox="1">
            <a:spLocks/>
          </p:cNvSpPr>
          <p:nvPr/>
        </p:nvSpPr>
        <p:spPr>
          <a:xfrm>
            <a:off x="982628" y="353701"/>
            <a:ext cx="5726888" cy="953283"/>
          </a:xfrm>
          <a:prstGeom prst="rect">
            <a:avLst/>
          </a:prstGeom>
        </p:spPr>
        <p:txBody>
          <a:bodyPr vert="horz" lIns="91440" tIns="45720" rIns="91440" bIns="45720" rtlCol="0" anchor="ctr">
            <a:normAutofit fontScale="97500"/>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pPr>
              <a:lnSpc>
                <a:spcPct val="90000"/>
              </a:lnSpc>
            </a:pPr>
            <a:r>
              <a:rPr lang="lt-LT" sz="2800" b="1" dirty="0"/>
              <a:t>Projekto veiklos</a:t>
            </a:r>
            <a:br>
              <a:rPr lang="lt-LT" sz="3200" dirty="0"/>
            </a:br>
            <a:endParaRPr lang="lt-LT" sz="3200" dirty="0"/>
          </a:p>
        </p:txBody>
      </p:sp>
      <p:sp>
        <p:nvSpPr>
          <p:cNvPr id="10" name="Rodyklė: dešinėn 9">
            <a:extLst>
              <a:ext uri="{FF2B5EF4-FFF2-40B4-BE49-F238E27FC236}">
                <a16:creationId xmlns:a16="http://schemas.microsoft.com/office/drawing/2014/main" id="{2963899B-918F-7FB1-127D-CBC29E273CAC}"/>
              </a:ext>
            </a:extLst>
          </p:cNvPr>
          <p:cNvSpPr/>
          <p:nvPr/>
        </p:nvSpPr>
        <p:spPr>
          <a:xfrm rot="20874940">
            <a:off x="4633246" y="3023765"/>
            <a:ext cx="1600200" cy="6858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1" name="Rodyklė: dešinėn 10">
            <a:extLst>
              <a:ext uri="{FF2B5EF4-FFF2-40B4-BE49-F238E27FC236}">
                <a16:creationId xmlns:a16="http://schemas.microsoft.com/office/drawing/2014/main" id="{120F7ED2-F316-BDCB-E88F-F83955C17E4F}"/>
              </a:ext>
            </a:extLst>
          </p:cNvPr>
          <p:cNvSpPr/>
          <p:nvPr/>
        </p:nvSpPr>
        <p:spPr>
          <a:xfrm rot="1063957">
            <a:off x="4714240" y="4934218"/>
            <a:ext cx="1600200" cy="68580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lt-LT"/>
          </a:p>
        </p:txBody>
      </p:sp>
      <p:sp>
        <p:nvSpPr>
          <p:cNvPr id="12" name="Struktūrinė schema: nutraukimas 11">
            <a:extLst>
              <a:ext uri="{FF2B5EF4-FFF2-40B4-BE49-F238E27FC236}">
                <a16:creationId xmlns:a16="http://schemas.microsoft.com/office/drawing/2014/main" id="{2B29B85A-93FF-2F4F-CB78-49E03D18CBBB}"/>
              </a:ext>
            </a:extLst>
          </p:cNvPr>
          <p:cNvSpPr/>
          <p:nvPr/>
        </p:nvSpPr>
        <p:spPr>
          <a:xfrm>
            <a:off x="6734085" y="1585718"/>
            <a:ext cx="5407893" cy="2686212"/>
          </a:xfrm>
          <a:prstGeom prst="flowChartTermina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fontAlgn="base">
              <a:lnSpc>
                <a:spcPct val="130000"/>
              </a:lnSpc>
              <a:spcBef>
                <a:spcPts val="1000"/>
              </a:spcBef>
            </a:pPr>
            <a:endParaRPr lang="lt-LT" sz="1600" dirty="0">
              <a:solidFill>
                <a:schemeClr val="bg1"/>
              </a:solidFill>
              <a:latin typeface="Verdana" panose="020B0604030504040204" pitchFamily="34" charset="0"/>
              <a:ea typeface="Verdana" panose="020B0604030504040204" pitchFamily="34" charset="0"/>
            </a:endParaRPr>
          </a:p>
          <a:p>
            <a:pPr algn="ctr" fontAlgn="base">
              <a:lnSpc>
                <a:spcPct val="130000"/>
              </a:lnSpc>
              <a:spcBef>
                <a:spcPts val="1000"/>
              </a:spcBef>
            </a:pPr>
            <a:r>
              <a:rPr lang="lt-LT" sz="1600" dirty="0">
                <a:solidFill>
                  <a:schemeClr val="bg1"/>
                </a:solidFill>
                <a:latin typeface="Verdana" panose="020B0604030504040204" pitchFamily="34" charset="0"/>
                <a:ea typeface="Verdana" panose="020B0604030504040204" pitchFamily="34" charset="0"/>
              </a:rPr>
              <a:t>Pristatoma DI produkto ir (arba) sprendimo idėja, pateikiamas būsimo produkto ir (arba) sprendimo aprašymas ir jo sukūrimo koncepcija ir pateikiami dokumentai įrodantys, kad buvo sukurta veikianti produkto ir (arba) sprendimo bandomoji versija,  atitinkanti minimaliai gyvybingo produkto ir (arba) sprendimo sampratą.</a:t>
            </a:r>
          </a:p>
          <a:p>
            <a:pPr fontAlgn="base">
              <a:lnSpc>
                <a:spcPct val="130000"/>
              </a:lnSpc>
              <a:spcBef>
                <a:spcPts val="1000"/>
              </a:spcBef>
            </a:pPr>
            <a:r>
              <a:rPr lang="lt-LT" sz="1600" dirty="0">
                <a:solidFill>
                  <a:schemeClr val="bg1"/>
                </a:solidFill>
                <a:latin typeface="Verdana" panose="020B0604030504040204" pitchFamily="34" charset="0"/>
                <a:ea typeface="Verdana" panose="020B0604030504040204" pitchFamily="34" charset="0"/>
              </a:rPr>
              <a:t> </a:t>
            </a:r>
          </a:p>
        </p:txBody>
      </p:sp>
      <p:sp>
        <p:nvSpPr>
          <p:cNvPr id="13" name="Struktūrinė schema: nutraukimas 12">
            <a:extLst>
              <a:ext uri="{FF2B5EF4-FFF2-40B4-BE49-F238E27FC236}">
                <a16:creationId xmlns:a16="http://schemas.microsoft.com/office/drawing/2014/main" id="{B86AA4DA-876A-36E0-546E-710C01506460}"/>
              </a:ext>
            </a:extLst>
          </p:cNvPr>
          <p:cNvSpPr/>
          <p:nvPr/>
        </p:nvSpPr>
        <p:spPr>
          <a:xfrm>
            <a:off x="6758655" y="4915764"/>
            <a:ext cx="5358754" cy="1863306"/>
          </a:xfrm>
          <a:prstGeom prst="flowChartTerminator">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fontAlgn="base">
              <a:lnSpc>
                <a:spcPct val="130000"/>
              </a:lnSpc>
              <a:spcBef>
                <a:spcPts val="1000"/>
              </a:spcBef>
            </a:pPr>
            <a:r>
              <a:rPr lang="lt-LT" sz="1600" dirty="0">
                <a:solidFill>
                  <a:schemeClr val="bg1"/>
                </a:solidFill>
                <a:latin typeface="Verdana" panose="020B0604030504040204" pitchFamily="34" charset="0"/>
                <a:ea typeface="Verdana" panose="020B0604030504040204" pitchFamily="34" charset="0"/>
              </a:rPr>
              <a:t>S</a:t>
            </a:r>
            <a:r>
              <a:rPr lang="pt-BR" sz="1600" dirty="0">
                <a:solidFill>
                  <a:schemeClr val="bg1"/>
                </a:solidFill>
                <a:latin typeface="Verdana" panose="020B0604030504040204" pitchFamily="34" charset="0"/>
                <a:ea typeface="Verdana" panose="020B0604030504040204" pitchFamily="34" charset="0"/>
              </a:rPr>
              <a:t>ukuriamas išvystytas produktas ir (arba) sprendimas ir pateikiamas į </a:t>
            </a:r>
            <a:r>
              <a:rPr lang="lt-LT" sz="1600" dirty="0">
                <a:solidFill>
                  <a:schemeClr val="bg1"/>
                </a:solidFill>
                <a:latin typeface="Verdana" panose="020B0604030504040204" pitchFamily="34" charset="0"/>
                <a:ea typeface="Verdana" panose="020B0604030504040204" pitchFamily="34" charset="0"/>
              </a:rPr>
              <a:t>rinką.</a:t>
            </a:r>
          </a:p>
        </p:txBody>
      </p:sp>
      <p:sp>
        <p:nvSpPr>
          <p:cNvPr id="14" name="Stačiakampis: suapvalinti kampai 13">
            <a:extLst>
              <a:ext uri="{FF2B5EF4-FFF2-40B4-BE49-F238E27FC236}">
                <a16:creationId xmlns:a16="http://schemas.microsoft.com/office/drawing/2014/main" id="{26CF24EC-2D18-7FBC-6AB6-53FF6F22F924}"/>
              </a:ext>
            </a:extLst>
          </p:cNvPr>
          <p:cNvSpPr/>
          <p:nvPr/>
        </p:nvSpPr>
        <p:spPr>
          <a:xfrm>
            <a:off x="8678206" y="4378186"/>
            <a:ext cx="1470511" cy="431321"/>
          </a:xfrm>
          <a:prstGeom prst="round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lt-LT" dirty="0">
                <a:solidFill>
                  <a:schemeClr val="tx1"/>
                </a:solidFill>
              </a:rPr>
              <a:t>arba</a:t>
            </a:r>
          </a:p>
        </p:txBody>
      </p:sp>
      <p:sp>
        <p:nvSpPr>
          <p:cNvPr id="2" name="TextBox 1">
            <a:extLst>
              <a:ext uri="{FF2B5EF4-FFF2-40B4-BE49-F238E27FC236}">
                <a16:creationId xmlns:a16="http://schemas.microsoft.com/office/drawing/2014/main" id="{00FBD3B8-7539-CDE8-0768-4A3D65B5471B}"/>
              </a:ext>
            </a:extLst>
          </p:cNvPr>
          <p:cNvSpPr txBox="1"/>
          <p:nvPr/>
        </p:nvSpPr>
        <p:spPr>
          <a:xfrm rot="20859682">
            <a:off x="4707315" y="3176879"/>
            <a:ext cx="1111221" cy="369332"/>
          </a:xfrm>
          <a:prstGeom prst="rect">
            <a:avLst/>
          </a:prstGeom>
          <a:noFill/>
        </p:spPr>
        <p:txBody>
          <a:bodyPr wrap="square" rtlCol="0">
            <a:spAutoFit/>
          </a:bodyPr>
          <a:lstStyle/>
          <a:p>
            <a:r>
              <a:rPr lang="en-US" dirty="0">
                <a:solidFill>
                  <a:schemeClr val="bg1"/>
                </a:solidFill>
              </a:rPr>
              <a:t>1 </a:t>
            </a:r>
            <a:r>
              <a:rPr lang="en-US" dirty="0" err="1">
                <a:solidFill>
                  <a:schemeClr val="bg1"/>
                </a:solidFill>
              </a:rPr>
              <a:t>veikla</a:t>
            </a:r>
            <a:endParaRPr lang="lt-LT" dirty="0">
              <a:solidFill>
                <a:schemeClr val="bg1"/>
              </a:solidFill>
            </a:endParaRPr>
          </a:p>
        </p:txBody>
      </p:sp>
      <p:sp>
        <p:nvSpPr>
          <p:cNvPr id="3" name="TextBox 2">
            <a:extLst>
              <a:ext uri="{FF2B5EF4-FFF2-40B4-BE49-F238E27FC236}">
                <a16:creationId xmlns:a16="http://schemas.microsoft.com/office/drawing/2014/main" id="{42F1D503-E4EA-9500-64EF-F4A1775FB2E2}"/>
              </a:ext>
            </a:extLst>
          </p:cNvPr>
          <p:cNvSpPr txBox="1"/>
          <p:nvPr/>
        </p:nvSpPr>
        <p:spPr>
          <a:xfrm rot="1089371">
            <a:off x="4810680" y="5035065"/>
            <a:ext cx="1111221" cy="369332"/>
          </a:xfrm>
          <a:prstGeom prst="rect">
            <a:avLst/>
          </a:prstGeom>
          <a:noFill/>
        </p:spPr>
        <p:txBody>
          <a:bodyPr wrap="square" rtlCol="0">
            <a:spAutoFit/>
          </a:bodyPr>
          <a:lstStyle/>
          <a:p>
            <a:r>
              <a:rPr lang="en-US" dirty="0">
                <a:solidFill>
                  <a:schemeClr val="bg1"/>
                </a:solidFill>
              </a:rPr>
              <a:t>2 </a:t>
            </a:r>
            <a:r>
              <a:rPr lang="en-US" dirty="0" err="1">
                <a:solidFill>
                  <a:schemeClr val="bg1"/>
                </a:solidFill>
              </a:rPr>
              <a:t>veikla</a:t>
            </a:r>
            <a:endParaRPr lang="lt-LT" dirty="0">
              <a:solidFill>
                <a:schemeClr val="bg1"/>
              </a:solidFill>
            </a:endParaRPr>
          </a:p>
        </p:txBody>
      </p:sp>
    </p:spTree>
    <p:extLst>
      <p:ext uri="{BB962C8B-B14F-4D97-AF65-F5344CB8AC3E}">
        <p14:creationId xmlns:p14="http://schemas.microsoft.com/office/powerpoint/2010/main" val="2601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730D87-BCC9-9A01-A532-809CDEEE61E7}"/>
              </a:ext>
            </a:extLst>
          </p:cNvPr>
          <p:cNvSpPr/>
          <p:nvPr/>
        </p:nvSpPr>
        <p:spPr>
          <a:xfrm>
            <a:off x="5801932" y="0"/>
            <a:ext cx="639006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noProof="0" dirty="0">
              <a:latin typeface="Verdana" panose="020B0604030504040204" pitchFamily="34" charset="0"/>
              <a:ea typeface="Verdana" panose="020B0604030504040204" pitchFamily="34" charset="0"/>
            </a:endParaRPr>
          </a:p>
        </p:txBody>
      </p:sp>
      <p:sp>
        <p:nvSpPr>
          <p:cNvPr id="11" name="Text Placeholder 3">
            <a:extLst>
              <a:ext uri="{FF2B5EF4-FFF2-40B4-BE49-F238E27FC236}">
                <a16:creationId xmlns:a16="http://schemas.microsoft.com/office/drawing/2014/main" id="{00DBBE6B-E9EC-6826-ED5E-56011A92DCA8}"/>
              </a:ext>
            </a:extLst>
          </p:cNvPr>
          <p:cNvSpPr txBox="1">
            <a:spLocks/>
          </p:cNvSpPr>
          <p:nvPr/>
        </p:nvSpPr>
        <p:spPr>
          <a:xfrm>
            <a:off x="5980384" y="1621431"/>
            <a:ext cx="5729817" cy="50741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Wingdings" panose="05000000000000000000" pitchFamily="2" charset="2"/>
              <a:buChar char="§"/>
            </a:pPr>
            <a:r>
              <a:rPr lang="lt-LT" sz="2200" noProof="0" dirty="0">
                <a:solidFill>
                  <a:srgbClr val="302757"/>
                </a:solidFill>
              </a:rPr>
              <a:t>d</a:t>
            </a:r>
            <a:r>
              <a:rPr lang="lt-LT" sz="2200" noProof="0" dirty="0">
                <a:solidFill>
                  <a:srgbClr val="302757"/>
                </a:solidFill>
                <a:effectLst/>
              </a:rPr>
              <a:t>idžiausia galima finansavimo lėšų suma – </a:t>
            </a:r>
            <a:r>
              <a:rPr lang="lt-LT" sz="2200" u="sng" noProof="0" dirty="0">
                <a:solidFill>
                  <a:srgbClr val="302757"/>
                </a:solidFill>
              </a:rPr>
              <a:t>78.</a:t>
            </a:r>
            <a:r>
              <a:rPr lang="lt-LT" sz="2200" u="sng" noProof="0" dirty="0">
                <a:solidFill>
                  <a:srgbClr val="302757"/>
                </a:solidFill>
                <a:effectLst/>
              </a:rPr>
              <a:t>000</a:t>
            </a:r>
            <a:r>
              <a:rPr lang="en-US" sz="2200" u="sng" noProof="0" dirty="0">
                <a:solidFill>
                  <a:srgbClr val="302757"/>
                </a:solidFill>
                <a:effectLst/>
              </a:rPr>
              <a:t>,00</a:t>
            </a:r>
            <a:r>
              <a:rPr lang="lt-LT" sz="2200" u="sng" noProof="0" dirty="0">
                <a:solidFill>
                  <a:srgbClr val="302757"/>
                </a:solidFill>
                <a:effectLst/>
              </a:rPr>
              <a:t> </a:t>
            </a:r>
            <a:r>
              <a:rPr lang="lt-LT" sz="2200" noProof="0" dirty="0">
                <a:solidFill>
                  <a:srgbClr val="302757"/>
                </a:solidFill>
                <a:effectLst/>
              </a:rPr>
              <a:t>Eur</a:t>
            </a:r>
            <a:r>
              <a:rPr lang="lt-LT" sz="2200" noProof="0" dirty="0">
                <a:solidFill>
                  <a:srgbClr val="302757"/>
                </a:solidFill>
              </a:rPr>
              <a:t>, mažiausia 20.000,00 Eur, </a:t>
            </a:r>
            <a:r>
              <a:rPr lang="lt-LT" sz="2200" u="sng" noProof="0" dirty="0">
                <a:solidFill>
                  <a:srgbClr val="302757"/>
                </a:solidFill>
              </a:rPr>
              <a:t>bandomosios versijos</a:t>
            </a:r>
            <a:r>
              <a:rPr lang="lt-LT" sz="2200" noProof="0" dirty="0">
                <a:solidFill>
                  <a:srgbClr val="302757"/>
                </a:solidFill>
              </a:rPr>
              <a:t>,  atitinkančios minimalaus gyvybingo produkto ir (arba) sprendimo sampratą, sukūrimui;</a:t>
            </a:r>
          </a:p>
          <a:p>
            <a:pPr marL="285750" indent="-285750">
              <a:lnSpc>
                <a:spcPct val="100000"/>
              </a:lnSpc>
              <a:buFont typeface="Wingdings" panose="05000000000000000000" pitchFamily="2" charset="2"/>
              <a:buChar char="§"/>
            </a:pPr>
            <a:r>
              <a:rPr lang="lt-LT" sz="2200" noProof="0" dirty="0">
                <a:solidFill>
                  <a:srgbClr val="302757"/>
                </a:solidFill>
              </a:rPr>
              <a:t>didžiausia galima finansavimo lėšų suma – </a:t>
            </a:r>
            <a:r>
              <a:rPr lang="lt-LT" sz="2200" u="sng" noProof="0" dirty="0">
                <a:solidFill>
                  <a:srgbClr val="302757"/>
                </a:solidFill>
              </a:rPr>
              <a:t>138.000</a:t>
            </a:r>
            <a:r>
              <a:rPr lang="en-US" sz="2200" u="sng" noProof="0" dirty="0">
                <a:solidFill>
                  <a:srgbClr val="302757"/>
                </a:solidFill>
              </a:rPr>
              <a:t>,00</a:t>
            </a:r>
            <a:r>
              <a:rPr lang="lt-LT" sz="2200" u="sng" noProof="0" dirty="0">
                <a:solidFill>
                  <a:srgbClr val="302757"/>
                </a:solidFill>
              </a:rPr>
              <a:t> </a:t>
            </a:r>
            <a:r>
              <a:rPr lang="lt-LT" sz="2200" noProof="0" dirty="0">
                <a:solidFill>
                  <a:srgbClr val="302757"/>
                </a:solidFill>
              </a:rPr>
              <a:t>Eur, mažiausia 40.000,00 Eur, sukurti išvystytą produktą ir (arba) sprendimą bei </a:t>
            </a:r>
            <a:r>
              <a:rPr lang="lt-LT" sz="2200" u="sng" noProof="0" dirty="0">
                <a:solidFill>
                  <a:srgbClr val="302757"/>
                </a:solidFill>
              </a:rPr>
              <a:t>pateikti jį į rinką.</a:t>
            </a:r>
            <a:endParaRPr lang="lt-LT" sz="1600" u="sng" noProof="0" dirty="0">
              <a:solidFill>
                <a:srgbClr val="302757"/>
              </a:solidFill>
              <a:effectLst/>
            </a:endParaRPr>
          </a:p>
        </p:txBody>
      </p:sp>
      <p:sp>
        <p:nvSpPr>
          <p:cNvPr id="4" name="TextBox 3">
            <a:extLst>
              <a:ext uri="{FF2B5EF4-FFF2-40B4-BE49-F238E27FC236}">
                <a16:creationId xmlns:a16="http://schemas.microsoft.com/office/drawing/2014/main" id="{C3A10438-4D0D-8E13-0372-88B4FD132D4D}"/>
              </a:ext>
            </a:extLst>
          </p:cNvPr>
          <p:cNvSpPr txBox="1"/>
          <p:nvPr/>
        </p:nvSpPr>
        <p:spPr>
          <a:xfrm>
            <a:off x="806036" y="667325"/>
            <a:ext cx="4389758" cy="954107"/>
          </a:xfrm>
          <a:prstGeom prst="rect">
            <a:avLst/>
          </a:prstGeom>
          <a:noFill/>
        </p:spPr>
        <p:txBody>
          <a:bodyPr wrap="square">
            <a:spAutoFit/>
          </a:bodyPr>
          <a:lstStyle/>
          <a:p>
            <a:pPr algn="ctr"/>
            <a:r>
              <a:rPr lang="lt-LT" sz="2800" b="1" noProof="0" dirty="0">
                <a:solidFill>
                  <a:schemeClr val="bg1"/>
                </a:solidFill>
                <a:effectLst/>
                <a:latin typeface="Verdana" panose="020B0604030504040204" pitchFamily="34" charset="0"/>
                <a:ea typeface="Verdana" panose="020B0604030504040204" pitchFamily="34" charset="0"/>
              </a:rPr>
              <a:t>Kvietimo biudžetas – </a:t>
            </a:r>
            <a:r>
              <a:rPr lang="lt-LT" sz="2800" b="1" noProof="0" dirty="0">
                <a:solidFill>
                  <a:schemeClr val="accent1"/>
                </a:solidFill>
                <a:effectLst/>
                <a:latin typeface="Verdana" panose="020B0604030504040204" pitchFamily="34" charset="0"/>
                <a:ea typeface="Verdana" panose="020B0604030504040204" pitchFamily="34" charset="0"/>
              </a:rPr>
              <a:t>10 mln. Eur</a:t>
            </a:r>
          </a:p>
        </p:txBody>
      </p:sp>
      <p:sp>
        <p:nvSpPr>
          <p:cNvPr id="5" name="Teksto vietos rezervavimo ženklas 2">
            <a:extLst>
              <a:ext uri="{FF2B5EF4-FFF2-40B4-BE49-F238E27FC236}">
                <a16:creationId xmlns:a16="http://schemas.microsoft.com/office/drawing/2014/main" id="{8181D104-E145-B5AC-4BBB-DC4772509A98}"/>
              </a:ext>
            </a:extLst>
          </p:cNvPr>
          <p:cNvSpPr txBox="1">
            <a:spLocks/>
          </p:cNvSpPr>
          <p:nvPr/>
        </p:nvSpPr>
        <p:spPr>
          <a:xfrm>
            <a:off x="442116" y="1906072"/>
            <a:ext cx="4176511" cy="2219972"/>
          </a:xfrm>
          <a:prstGeom prst="rect">
            <a:avLst/>
          </a:prstGeom>
          <a:ln>
            <a:solidFill>
              <a:schemeClr val="accent1"/>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3500" b="1" noProof="0" dirty="0">
                <a:solidFill>
                  <a:schemeClr val="bg1"/>
                </a:solidFill>
              </a:rPr>
              <a:t>Finansavimas iki </a:t>
            </a:r>
            <a:r>
              <a:rPr lang="lt-LT" sz="3500" b="1" noProof="0" dirty="0">
                <a:solidFill>
                  <a:schemeClr val="accent1"/>
                </a:solidFill>
              </a:rPr>
              <a:t>80 proc.</a:t>
            </a:r>
            <a:r>
              <a:rPr lang="lt-LT" sz="3500" b="1" noProof="0" dirty="0">
                <a:solidFill>
                  <a:schemeClr val="bg1"/>
                </a:solidFill>
              </a:rPr>
              <a:t> visų tinkamų finansuoti išlaidų</a:t>
            </a:r>
          </a:p>
        </p:txBody>
      </p:sp>
      <p:grpSp>
        <p:nvGrpSpPr>
          <p:cNvPr id="6" name="Grupė 4">
            <a:extLst>
              <a:ext uri="{FF2B5EF4-FFF2-40B4-BE49-F238E27FC236}">
                <a16:creationId xmlns:a16="http://schemas.microsoft.com/office/drawing/2014/main" id="{7BB975F6-E4D0-0ABE-B7C2-CE57723AAFF5}"/>
              </a:ext>
            </a:extLst>
          </p:cNvPr>
          <p:cNvGrpSpPr/>
          <p:nvPr/>
        </p:nvGrpSpPr>
        <p:grpSpPr>
          <a:xfrm>
            <a:off x="4511132" y="1421481"/>
            <a:ext cx="1130239" cy="4135445"/>
            <a:chOff x="3196194" y="1317799"/>
            <a:chExt cx="703386" cy="3600000"/>
          </a:xfrm>
        </p:grpSpPr>
        <p:cxnSp>
          <p:nvCxnSpPr>
            <p:cNvPr id="7" name="Tiesioji jungtis 7">
              <a:extLst>
                <a:ext uri="{FF2B5EF4-FFF2-40B4-BE49-F238E27FC236}">
                  <a16:creationId xmlns:a16="http://schemas.microsoft.com/office/drawing/2014/main" id="{3AAFD378-B40F-089C-1830-7CDA2E882C73}"/>
                </a:ext>
              </a:extLst>
            </p:cNvPr>
            <p:cNvCxnSpPr/>
            <p:nvPr/>
          </p:nvCxnSpPr>
          <p:spPr>
            <a:xfrm>
              <a:off x="3196194" y="13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cxnSp>
          <p:nvCxnSpPr>
            <p:cNvPr id="8" name="Tiesioji jungtis 8">
              <a:extLst>
                <a:ext uri="{FF2B5EF4-FFF2-40B4-BE49-F238E27FC236}">
                  <a16:creationId xmlns:a16="http://schemas.microsoft.com/office/drawing/2014/main" id="{42CAD3CA-E98A-CA10-B7B5-731D8B2E4EE7}"/>
                </a:ext>
              </a:extLst>
            </p:cNvPr>
            <p:cNvCxnSpPr/>
            <p:nvPr/>
          </p:nvCxnSpPr>
          <p:spPr>
            <a:xfrm flipH="1">
              <a:off x="3196195" y="3117799"/>
              <a:ext cx="703385" cy="1800000"/>
            </a:xfrm>
            <a:prstGeom prst="line">
              <a:avLst/>
            </a:prstGeom>
            <a:noFill/>
            <a:ln w="19050" cap="flat">
              <a:solidFill>
                <a:srgbClr val="EEE730"/>
              </a:solidFill>
              <a:prstDash val="solid"/>
              <a:round/>
            </a:ln>
            <a:effectLst/>
            <a:sp3d/>
          </p:spPr>
          <p:style>
            <a:lnRef idx="0">
              <a:scrgbClr r="0" g="0" b="0"/>
            </a:lnRef>
            <a:fillRef idx="0">
              <a:scrgbClr r="0" g="0" b="0"/>
            </a:fillRef>
            <a:effectRef idx="0">
              <a:scrgbClr r="0" g="0" b="0"/>
            </a:effectRef>
            <a:fontRef idx="none"/>
          </p:style>
        </p:cxnSp>
      </p:grpSp>
      <p:sp>
        <p:nvSpPr>
          <p:cNvPr id="13" name="TextBox 12">
            <a:extLst>
              <a:ext uri="{FF2B5EF4-FFF2-40B4-BE49-F238E27FC236}">
                <a16:creationId xmlns:a16="http://schemas.microsoft.com/office/drawing/2014/main" id="{555B9D4B-5E57-48EC-2892-2D1BD837BCFF}"/>
              </a:ext>
            </a:extLst>
          </p:cNvPr>
          <p:cNvSpPr txBox="1"/>
          <p:nvPr/>
        </p:nvSpPr>
        <p:spPr>
          <a:xfrm>
            <a:off x="6096000" y="6244519"/>
            <a:ext cx="6049492" cy="461665"/>
          </a:xfrm>
          <a:prstGeom prst="rect">
            <a:avLst/>
          </a:prstGeom>
          <a:solidFill>
            <a:schemeClr val="accent1"/>
          </a:solidFill>
        </p:spPr>
        <p:txBody>
          <a:bodyPr wrap="square" rtlCol="0">
            <a:spAutoFit/>
          </a:bodyPr>
          <a:lstStyle/>
          <a:p>
            <a:r>
              <a:rPr lang="lt-LT" sz="2400" noProof="0" dirty="0">
                <a:solidFill>
                  <a:srgbClr val="302757"/>
                </a:solidFill>
                <a:latin typeface="Verdana" panose="020B0604030504040204" pitchFamily="34" charset="0"/>
                <a:ea typeface="Verdana" panose="020B0604030504040204" pitchFamily="34" charset="0"/>
              </a:rPr>
              <a:t>Finansavimas – </a:t>
            </a:r>
            <a:r>
              <a:rPr lang="lt-LT" sz="2400" b="1" i="1" noProof="0" dirty="0">
                <a:solidFill>
                  <a:srgbClr val="302757"/>
                </a:solidFill>
                <a:latin typeface="Verdana" panose="020B0604030504040204" pitchFamily="34" charset="0"/>
                <a:ea typeface="Verdana" panose="020B0604030504040204" pitchFamily="34" charset="0"/>
              </a:rPr>
              <a:t>de </a:t>
            </a:r>
            <a:r>
              <a:rPr lang="lt-LT" sz="2400" b="1" i="1" noProof="0" dirty="0" err="1">
                <a:solidFill>
                  <a:srgbClr val="302757"/>
                </a:solidFill>
                <a:latin typeface="Verdana" panose="020B0604030504040204" pitchFamily="34" charset="0"/>
                <a:ea typeface="Verdana" panose="020B0604030504040204" pitchFamily="34" charset="0"/>
              </a:rPr>
              <a:t>minimis</a:t>
            </a:r>
            <a:r>
              <a:rPr lang="lt-LT" sz="2400" b="1" i="1" noProof="0" dirty="0">
                <a:solidFill>
                  <a:srgbClr val="302757"/>
                </a:solidFill>
                <a:latin typeface="Verdana" panose="020B0604030504040204" pitchFamily="34" charset="0"/>
                <a:ea typeface="Verdana" panose="020B0604030504040204" pitchFamily="34" charset="0"/>
              </a:rPr>
              <a:t> </a:t>
            </a:r>
            <a:r>
              <a:rPr lang="lt-LT" sz="2400" b="1" noProof="0" dirty="0">
                <a:solidFill>
                  <a:srgbClr val="302757"/>
                </a:solidFill>
                <a:latin typeface="Verdana" panose="020B0604030504040204" pitchFamily="34" charset="0"/>
                <a:ea typeface="Verdana" panose="020B0604030504040204" pitchFamily="34" charset="0"/>
              </a:rPr>
              <a:t>pagalba </a:t>
            </a:r>
          </a:p>
        </p:txBody>
      </p:sp>
      <p:pic>
        <p:nvPicPr>
          <p:cNvPr id="3" name="Grafinis elementas 2" descr="Money outline">
            <a:extLst>
              <a:ext uri="{FF2B5EF4-FFF2-40B4-BE49-F238E27FC236}">
                <a16:creationId xmlns:a16="http://schemas.microsoft.com/office/drawing/2014/main" id="{DBA406EC-5BF6-F918-98F9-B13AC48F27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3138" y="5100223"/>
            <a:ext cx="1757777" cy="1757777"/>
          </a:xfrm>
          <a:prstGeom prst="rect">
            <a:avLst/>
          </a:prstGeom>
        </p:spPr>
      </p:pic>
      <p:pic>
        <p:nvPicPr>
          <p:cNvPr id="9" name="Grafinis elementas 8" descr="Coins outline">
            <a:extLst>
              <a:ext uri="{FF2B5EF4-FFF2-40B4-BE49-F238E27FC236}">
                <a16:creationId xmlns:a16="http://schemas.microsoft.com/office/drawing/2014/main" id="{72978EAA-09EB-AC18-F139-032AAB6965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1704" y="5979111"/>
            <a:ext cx="722050" cy="722050"/>
          </a:xfrm>
          <a:prstGeom prst="rect">
            <a:avLst/>
          </a:prstGeom>
        </p:spPr>
      </p:pic>
      <p:sp>
        <p:nvSpPr>
          <p:cNvPr id="10" name="TextBox 9">
            <a:extLst>
              <a:ext uri="{FF2B5EF4-FFF2-40B4-BE49-F238E27FC236}">
                <a16:creationId xmlns:a16="http://schemas.microsoft.com/office/drawing/2014/main" id="{C6F356D7-34EB-27B6-53BA-3FFDC333BE2E}"/>
              </a:ext>
            </a:extLst>
          </p:cNvPr>
          <p:cNvSpPr txBox="1"/>
          <p:nvPr/>
        </p:nvSpPr>
        <p:spPr>
          <a:xfrm>
            <a:off x="442116" y="4410684"/>
            <a:ext cx="4217946" cy="553998"/>
          </a:xfrm>
          <a:prstGeom prst="rect">
            <a:avLst/>
          </a:prstGeom>
          <a:solidFill>
            <a:schemeClr val="accent1"/>
          </a:solidFill>
        </p:spPr>
        <p:txBody>
          <a:bodyPr wrap="square" rtlCol="0">
            <a:spAutoFit/>
          </a:bodyPr>
          <a:lstStyle/>
          <a:p>
            <a:r>
              <a:rPr lang="lt-LT" sz="1600" b="1" noProof="0" dirty="0">
                <a:solidFill>
                  <a:schemeClr val="accent2"/>
                </a:solidFill>
                <a:effectLst/>
                <a:latin typeface="Verdana" panose="020B0604030504040204" pitchFamily="34" charset="0"/>
                <a:ea typeface="Verdana" panose="020B0604030504040204" pitchFamily="34" charset="0"/>
              </a:rPr>
              <a:t>SVARBU: vykdoma 1 arba 2 veikla.</a:t>
            </a:r>
            <a:endParaRPr lang="lt-LT" sz="1600" noProof="0" dirty="0">
              <a:solidFill>
                <a:schemeClr val="accent2"/>
              </a:solidFill>
              <a:effectLst/>
              <a:latin typeface="Verdana" panose="020B0604030504040204" pitchFamily="34" charset="0"/>
              <a:ea typeface="Verdana" panose="020B0604030504040204" pitchFamily="34" charset="0"/>
            </a:endParaRPr>
          </a:p>
          <a:p>
            <a:endParaRPr lang="lt-LT" sz="1400" noProof="0" dirty="0">
              <a:solidFill>
                <a:srgbClr val="302857"/>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4323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1">
            <a:extLst>
              <a:ext uri="{FF2B5EF4-FFF2-40B4-BE49-F238E27FC236}">
                <a16:creationId xmlns:a16="http://schemas.microsoft.com/office/drawing/2014/main" id="{0A751065-4B5F-CC76-25F9-BF9E122983B7}"/>
              </a:ext>
            </a:extLst>
          </p:cNvPr>
          <p:cNvSpPr txBox="1">
            <a:spLocks/>
          </p:cNvSpPr>
          <p:nvPr/>
        </p:nvSpPr>
        <p:spPr>
          <a:xfrm>
            <a:off x="1013622" y="121983"/>
            <a:ext cx="6527250" cy="904674"/>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stStyle>
          <a:p>
            <a:r>
              <a:rPr lang="lt-LT" sz="3200" noProof="0" dirty="0"/>
              <a:t>Finansavimo teritorija</a:t>
            </a:r>
          </a:p>
        </p:txBody>
      </p:sp>
      <p:sp>
        <p:nvSpPr>
          <p:cNvPr id="5" name="Pavadinimas 3">
            <a:extLst>
              <a:ext uri="{FF2B5EF4-FFF2-40B4-BE49-F238E27FC236}">
                <a16:creationId xmlns:a16="http://schemas.microsoft.com/office/drawing/2014/main" id="{8D3917ED-9CE7-A731-4112-8FD899593FDD}"/>
              </a:ext>
            </a:extLst>
          </p:cNvPr>
          <p:cNvSpPr txBox="1">
            <a:spLocks/>
          </p:cNvSpPr>
          <p:nvPr/>
        </p:nvSpPr>
        <p:spPr>
          <a:xfrm>
            <a:off x="471073" y="3797509"/>
            <a:ext cx="4191437" cy="1131075"/>
          </a:xfrm>
          <a:prstGeom prst="rect">
            <a:avLst/>
          </a:prstGeom>
          <a:solidFill>
            <a:srgbClr val="FFFFFF"/>
          </a:solidFill>
          <a:ln w="19050" cap="flat">
            <a:solidFill>
              <a:schemeClr val="bg1"/>
            </a:solidFill>
            <a:prstDash val="solid"/>
            <a:round/>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a:defRPr/>
            </a:lvl2pPr>
            <a:lvl3pPr>
              <a:defRPr/>
            </a:lvl3pPr>
            <a:lvl4pPr>
              <a:defRPr/>
            </a:lvl4pPr>
            <a:lvl5pPr>
              <a:defRPr/>
            </a:lvl5pPr>
            <a:lvl6pPr>
              <a:defRPr/>
            </a:lvl6pPr>
            <a:lvl7pPr>
              <a:defRPr/>
            </a:lvl7pPr>
            <a:lvl8pPr>
              <a:defRPr/>
            </a:lvl8pPr>
            <a:lvl9pPr>
              <a:defRPr/>
            </a:lvl9pPr>
          </a:lstStyle>
          <a:p>
            <a:r>
              <a:rPr lang="lt-LT" sz="2500" noProof="0" dirty="0">
                <a:latin typeface="Verdana"/>
                <a:ea typeface="Verdana"/>
              </a:rPr>
              <a:t>Finansavimas skiriamas </a:t>
            </a:r>
            <a:r>
              <a:rPr lang="lt-LT" sz="2500" b="1" noProof="0" dirty="0">
                <a:latin typeface="Verdana"/>
                <a:ea typeface="Verdana"/>
              </a:rPr>
              <a:t>TIK</a:t>
            </a:r>
            <a:r>
              <a:rPr lang="lt-LT" sz="2500" noProof="0" dirty="0">
                <a:latin typeface="Verdana"/>
                <a:ea typeface="Verdana"/>
              </a:rPr>
              <a:t> Vidurio ir vakarų Lietuvos (VVL) regionui </a:t>
            </a:r>
          </a:p>
        </p:txBody>
      </p:sp>
      <p:cxnSp>
        <p:nvCxnSpPr>
          <p:cNvPr id="12" name="Tiesioji jungtis 11">
            <a:extLst>
              <a:ext uri="{FF2B5EF4-FFF2-40B4-BE49-F238E27FC236}">
                <a16:creationId xmlns:a16="http://schemas.microsoft.com/office/drawing/2014/main" id="{8A790DA9-71B3-3132-9752-364F071BE08F}"/>
              </a:ext>
            </a:extLst>
          </p:cNvPr>
          <p:cNvCxnSpPr>
            <a:cxnSpLocks/>
          </p:cNvCxnSpPr>
          <p:nvPr/>
        </p:nvCxnSpPr>
        <p:spPr>
          <a:xfrm>
            <a:off x="306391" y="3259796"/>
            <a:ext cx="0" cy="3443185"/>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2" name="POWER_USER_DATA_MAP" descr="{&quot;IsGrandientColor&quot;:true,&quot;GradientColor&quot;:&quot;#07215E&quot;,&quot;IsRangesColor&quot;:false,&quot;RangesSettings&quot;:null,&quot;RangeName&quot;:&quot;POWER_USER_EXCEL_MAP_5F5A3D8C_0C61_49B9_8F39_5322A828E2AC&quot;,&quot;Version&quot;:&quot;1.6.1161.0&quot;}">
            <a:extLst>
              <a:ext uri="{FF2B5EF4-FFF2-40B4-BE49-F238E27FC236}">
                <a16:creationId xmlns:a16="http://schemas.microsoft.com/office/drawing/2014/main" id="{A1432267-10AA-F386-CADA-C12042C2EA46}"/>
              </a:ext>
            </a:extLst>
          </p:cNvPr>
          <p:cNvGrpSpPr>
            <a:grpSpLocks noChangeAspect="1"/>
          </p:cNvGrpSpPr>
          <p:nvPr/>
        </p:nvGrpSpPr>
        <p:grpSpPr>
          <a:xfrm>
            <a:off x="2781774" y="946143"/>
            <a:ext cx="7231523" cy="5317432"/>
            <a:chOff x="2602826" y="1495425"/>
            <a:chExt cx="6986349" cy="5137152"/>
          </a:xfrm>
        </p:grpSpPr>
        <p:grpSp>
          <p:nvGrpSpPr>
            <p:cNvPr id="3" name="Lithuania">
              <a:extLst>
                <a:ext uri="{FF2B5EF4-FFF2-40B4-BE49-F238E27FC236}">
                  <a16:creationId xmlns:a16="http://schemas.microsoft.com/office/drawing/2014/main" id="{19F91322-4880-6CFF-8B59-8B2E68538674}"/>
                </a:ext>
              </a:extLst>
            </p:cNvPr>
            <p:cNvGrpSpPr>
              <a:grpSpLocks noChangeAspect="1"/>
            </p:cNvGrpSpPr>
            <p:nvPr/>
          </p:nvGrpSpPr>
          <p:grpSpPr>
            <a:xfrm>
              <a:off x="2602826" y="1495425"/>
              <a:ext cx="6986349" cy="5137152"/>
              <a:chOff x="2471977" y="1422400"/>
              <a:chExt cx="6986349" cy="5137152"/>
            </a:xfrm>
          </p:grpSpPr>
          <p:grpSp>
            <p:nvGrpSpPr>
              <p:cNvPr id="7" name="Lithuania">
                <a:extLst>
                  <a:ext uri="{FF2B5EF4-FFF2-40B4-BE49-F238E27FC236}">
                    <a16:creationId xmlns:a16="http://schemas.microsoft.com/office/drawing/2014/main" id="{CF0BC73B-3014-144E-58AA-FB7CD5AFB36A}"/>
                  </a:ext>
                </a:extLst>
              </p:cNvPr>
              <p:cNvGrpSpPr>
                <a:grpSpLocks noChangeAspect="1"/>
              </p:cNvGrpSpPr>
              <p:nvPr/>
            </p:nvGrpSpPr>
            <p:grpSpPr bwMode="auto">
              <a:xfrm>
                <a:off x="2722563" y="1422400"/>
                <a:ext cx="6735763" cy="5137152"/>
                <a:chOff x="1715" y="896"/>
                <a:chExt cx="4243" cy="3236"/>
              </a:xfrm>
              <a:solidFill>
                <a:schemeClr val="bg1">
                  <a:lumMod val="85000"/>
                </a:schemeClr>
              </a:solidFill>
            </p:grpSpPr>
            <p:sp>
              <p:nvSpPr>
                <p:cNvPr id="48" name="Alytaus" descr="{&quot;Key&quot;:&quot;alytaus&quot;,&quot;Name&quot;:&quot;Alytaus&quot;,&quot;Value&quot;:1.0,&quot;Formula&quot;:&quot;&quot;,&quot;Text&quot;:&quot;&quot;,&quot;OfficeApplication&quot;:1,&quot;HasValue&quot;:true}">
                  <a:extLst>
                    <a:ext uri="{FF2B5EF4-FFF2-40B4-BE49-F238E27FC236}">
                      <a16:creationId xmlns:a16="http://schemas.microsoft.com/office/drawing/2014/main" id="{7E617CCA-F7F2-BC5B-14E1-282F5DDF6E62}"/>
                    </a:ext>
                  </a:extLst>
                </p:cNvPr>
                <p:cNvSpPr>
                  <a:spLocks/>
                </p:cNvSpPr>
                <p:nvPr/>
              </p:nvSpPr>
              <p:spPr bwMode="auto">
                <a:xfrm>
                  <a:off x="3456" y="3299"/>
                  <a:ext cx="1200" cy="833"/>
                </a:xfrm>
                <a:custGeom>
                  <a:avLst/>
                  <a:gdLst>
                    <a:gd name="T0" fmla="*/ 2301 w 3528"/>
                    <a:gd name="T1" fmla="*/ 203 h 2450"/>
                    <a:gd name="T2" fmla="*/ 2333 w 3528"/>
                    <a:gd name="T3" fmla="*/ 301 h 2450"/>
                    <a:gd name="T4" fmla="*/ 2322 w 3528"/>
                    <a:gd name="T5" fmla="*/ 441 h 2450"/>
                    <a:gd name="T6" fmla="*/ 2658 w 3528"/>
                    <a:gd name="T7" fmla="*/ 470 h 2450"/>
                    <a:gd name="T8" fmla="*/ 2802 w 3528"/>
                    <a:gd name="T9" fmla="*/ 405 h 2450"/>
                    <a:gd name="T10" fmla="*/ 2942 w 3528"/>
                    <a:gd name="T11" fmla="*/ 479 h 2450"/>
                    <a:gd name="T12" fmla="*/ 2974 w 3528"/>
                    <a:gd name="T13" fmla="*/ 567 h 2450"/>
                    <a:gd name="T14" fmla="*/ 3093 w 3528"/>
                    <a:gd name="T15" fmla="*/ 541 h 2450"/>
                    <a:gd name="T16" fmla="*/ 3418 w 3528"/>
                    <a:gd name="T17" fmla="*/ 410 h 2450"/>
                    <a:gd name="T18" fmla="*/ 3480 w 3528"/>
                    <a:gd name="T19" fmla="*/ 627 h 2450"/>
                    <a:gd name="T20" fmla="*/ 3377 w 3528"/>
                    <a:gd name="T21" fmla="*/ 731 h 2450"/>
                    <a:gd name="T22" fmla="*/ 3044 w 3528"/>
                    <a:gd name="T23" fmla="*/ 1224 h 2450"/>
                    <a:gd name="T24" fmla="*/ 3119 w 3528"/>
                    <a:gd name="T25" fmla="*/ 1331 h 2450"/>
                    <a:gd name="T26" fmla="*/ 3178 w 3528"/>
                    <a:gd name="T27" fmla="*/ 1440 h 2450"/>
                    <a:gd name="T28" fmla="*/ 3147 w 3528"/>
                    <a:gd name="T29" fmla="*/ 1643 h 2450"/>
                    <a:gd name="T30" fmla="*/ 3070 w 3528"/>
                    <a:gd name="T31" fmla="*/ 1705 h 2450"/>
                    <a:gd name="T32" fmla="*/ 3153 w 3528"/>
                    <a:gd name="T33" fmla="*/ 1970 h 2450"/>
                    <a:gd name="T34" fmla="*/ 2947 w 3528"/>
                    <a:gd name="T35" fmla="*/ 2174 h 2450"/>
                    <a:gd name="T36" fmla="*/ 2825 w 3528"/>
                    <a:gd name="T37" fmla="*/ 2064 h 2450"/>
                    <a:gd name="T38" fmla="*/ 2288 w 3528"/>
                    <a:gd name="T39" fmla="*/ 2411 h 2450"/>
                    <a:gd name="T40" fmla="*/ 1997 w 3528"/>
                    <a:gd name="T41" fmla="*/ 2432 h 2450"/>
                    <a:gd name="T42" fmla="*/ 1837 w 3528"/>
                    <a:gd name="T43" fmla="*/ 2214 h 2450"/>
                    <a:gd name="T44" fmla="*/ 1505 w 3528"/>
                    <a:gd name="T45" fmla="*/ 2291 h 2450"/>
                    <a:gd name="T46" fmla="*/ 1239 w 3528"/>
                    <a:gd name="T47" fmla="*/ 2230 h 2450"/>
                    <a:gd name="T48" fmla="*/ 1010 w 3528"/>
                    <a:gd name="T49" fmla="*/ 2328 h 2450"/>
                    <a:gd name="T50" fmla="*/ 888 w 3528"/>
                    <a:gd name="T51" fmla="*/ 2343 h 2450"/>
                    <a:gd name="T52" fmla="*/ 582 w 3528"/>
                    <a:gd name="T53" fmla="*/ 2396 h 2450"/>
                    <a:gd name="T54" fmla="*/ 328 w 3528"/>
                    <a:gd name="T55" fmla="*/ 2220 h 2450"/>
                    <a:gd name="T56" fmla="*/ 269 w 3528"/>
                    <a:gd name="T57" fmla="*/ 2141 h 2450"/>
                    <a:gd name="T58" fmla="*/ 309 w 3528"/>
                    <a:gd name="T59" fmla="*/ 2018 h 2450"/>
                    <a:gd name="T60" fmla="*/ 293 w 3528"/>
                    <a:gd name="T61" fmla="*/ 1634 h 2450"/>
                    <a:gd name="T62" fmla="*/ 185 w 3528"/>
                    <a:gd name="T63" fmla="*/ 1416 h 2450"/>
                    <a:gd name="T64" fmla="*/ 59 w 3528"/>
                    <a:gd name="T65" fmla="*/ 1286 h 2450"/>
                    <a:gd name="T66" fmla="*/ 27 w 3528"/>
                    <a:gd name="T67" fmla="*/ 1036 h 2450"/>
                    <a:gd name="T68" fmla="*/ 40 w 3528"/>
                    <a:gd name="T69" fmla="*/ 900 h 2450"/>
                    <a:gd name="T70" fmla="*/ 139 w 3528"/>
                    <a:gd name="T71" fmla="*/ 733 h 2450"/>
                    <a:gd name="T72" fmla="*/ 279 w 3528"/>
                    <a:gd name="T73" fmla="*/ 670 h 2450"/>
                    <a:gd name="T74" fmla="*/ 254 w 3528"/>
                    <a:gd name="T75" fmla="*/ 603 h 2450"/>
                    <a:gd name="T76" fmla="*/ 432 w 3528"/>
                    <a:gd name="T77" fmla="*/ 418 h 2450"/>
                    <a:gd name="T78" fmla="*/ 648 w 3528"/>
                    <a:gd name="T79" fmla="*/ 194 h 2450"/>
                    <a:gd name="T80" fmla="*/ 743 w 3528"/>
                    <a:gd name="T81" fmla="*/ 263 h 2450"/>
                    <a:gd name="T82" fmla="*/ 1113 w 3528"/>
                    <a:gd name="T83" fmla="*/ 347 h 2450"/>
                    <a:gd name="T84" fmla="*/ 1280 w 3528"/>
                    <a:gd name="T85" fmla="*/ 270 h 2450"/>
                    <a:gd name="T86" fmla="*/ 1393 w 3528"/>
                    <a:gd name="T87" fmla="*/ 161 h 2450"/>
                    <a:gd name="T88" fmla="*/ 1395 w 3528"/>
                    <a:gd name="T89" fmla="*/ 75 h 2450"/>
                    <a:gd name="T90" fmla="*/ 1557 w 3528"/>
                    <a:gd name="T91" fmla="*/ 50 h 2450"/>
                    <a:gd name="T92" fmla="*/ 1890 w 3528"/>
                    <a:gd name="T93" fmla="*/ 8 h 2450"/>
                    <a:gd name="T94" fmla="*/ 2029 w 3528"/>
                    <a:gd name="T95" fmla="*/ 63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28" h="2450">
                      <a:moveTo>
                        <a:pt x="2286" y="63"/>
                      </a:moveTo>
                      <a:lnTo>
                        <a:pt x="2307" y="146"/>
                      </a:lnTo>
                      <a:lnTo>
                        <a:pt x="2302" y="169"/>
                      </a:lnTo>
                      <a:lnTo>
                        <a:pt x="2301" y="203"/>
                      </a:lnTo>
                      <a:lnTo>
                        <a:pt x="2284" y="225"/>
                      </a:lnTo>
                      <a:lnTo>
                        <a:pt x="2287" y="235"/>
                      </a:lnTo>
                      <a:lnTo>
                        <a:pt x="2323" y="275"/>
                      </a:lnTo>
                      <a:lnTo>
                        <a:pt x="2333" y="301"/>
                      </a:lnTo>
                      <a:lnTo>
                        <a:pt x="2323" y="356"/>
                      </a:lnTo>
                      <a:lnTo>
                        <a:pt x="2314" y="388"/>
                      </a:lnTo>
                      <a:lnTo>
                        <a:pt x="2314" y="416"/>
                      </a:lnTo>
                      <a:lnTo>
                        <a:pt x="2322" y="441"/>
                      </a:lnTo>
                      <a:lnTo>
                        <a:pt x="2364" y="469"/>
                      </a:lnTo>
                      <a:lnTo>
                        <a:pt x="2553" y="494"/>
                      </a:lnTo>
                      <a:lnTo>
                        <a:pt x="2588" y="491"/>
                      </a:lnTo>
                      <a:lnTo>
                        <a:pt x="2658" y="470"/>
                      </a:lnTo>
                      <a:lnTo>
                        <a:pt x="2686" y="451"/>
                      </a:lnTo>
                      <a:lnTo>
                        <a:pt x="2736" y="429"/>
                      </a:lnTo>
                      <a:lnTo>
                        <a:pt x="2773" y="407"/>
                      </a:lnTo>
                      <a:lnTo>
                        <a:pt x="2802" y="405"/>
                      </a:lnTo>
                      <a:lnTo>
                        <a:pt x="2861" y="417"/>
                      </a:lnTo>
                      <a:lnTo>
                        <a:pt x="2923" y="446"/>
                      </a:lnTo>
                      <a:lnTo>
                        <a:pt x="2937" y="459"/>
                      </a:lnTo>
                      <a:lnTo>
                        <a:pt x="2942" y="479"/>
                      </a:lnTo>
                      <a:lnTo>
                        <a:pt x="2933" y="525"/>
                      </a:lnTo>
                      <a:lnTo>
                        <a:pt x="2937" y="547"/>
                      </a:lnTo>
                      <a:lnTo>
                        <a:pt x="2952" y="566"/>
                      </a:lnTo>
                      <a:lnTo>
                        <a:pt x="2974" y="567"/>
                      </a:lnTo>
                      <a:lnTo>
                        <a:pt x="2992" y="561"/>
                      </a:lnTo>
                      <a:lnTo>
                        <a:pt x="3026" y="539"/>
                      </a:lnTo>
                      <a:lnTo>
                        <a:pt x="3052" y="534"/>
                      </a:lnTo>
                      <a:lnTo>
                        <a:pt x="3093" y="541"/>
                      </a:lnTo>
                      <a:lnTo>
                        <a:pt x="3122" y="551"/>
                      </a:lnTo>
                      <a:lnTo>
                        <a:pt x="3144" y="547"/>
                      </a:lnTo>
                      <a:lnTo>
                        <a:pt x="3244" y="474"/>
                      </a:lnTo>
                      <a:lnTo>
                        <a:pt x="3418" y="410"/>
                      </a:lnTo>
                      <a:lnTo>
                        <a:pt x="3524" y="401"/>
                      </a:lnTo>
                      <a:lnTo>
                        <a:pt x="3528" y="567"/>
                      </a:lnTo>
                      <a:lnTo>
                        <a:pt x="3519" y="607"/>
                      </a:lnTo>
                      <a:lnTo>
                        <a:pt x="3480" y="627"/>
                      </a:lnTo>
                      <a:lnTo>
                        <a:pt x="3423" y="640"/>
                      </a:lnTo>
                      <a:lnTo>
                        <a:pt x="3402" y="652"/>
                      </a:lnTo>
                      <a:lnTo>
                        <a:pt x="3385" y="680"/>
                      </a:lnTo>
                      <a:lnTo>
                        <a:pt x="3377" y="731"/>
                      </a:lnTo>
                      <a:lnTo>
                        <a:pt x="3364" y="843"/>
                      </a:lnTo>
                      <a:lnTo>
                        <a:pt x="3349" y="896"/>
                      </a:lnTo>
                      <a:lnTo>
                        <a:pt x="3273" y="996"/>
                      </a:lnTo>
                      <a:lnTo>
                        <a:pt x="3044" y="1224"/>
                      </a:lnTo>
                      <a:lnTo>
                        <a:pt x="3037" y="1259"/>
                      </a:lnTo>
                      <a:lnTo>
                        <a:pt x="3047" y="1287"/>
                      </a:lnTo>
                      <a:lnTo>
                        <a:pt x="3068" y="1306"/>
                      </a:lnTo>
                      <a:lnTo>
                        <a:pt x="3119" y="1331"/>
                      </a:lnTo>
                      <a:lnTo>
                        <a:pt x="3140" y="1345"/>
                      </a:lnTo>
                      <a:lnTo>
                        <a:pt x="3153" y="1364"/>
                      </a:lnTo>
                      <a:lnTo>
                        <a:pt x="3163" y="1387"/>
                      </a:lnTo>
                      <a:lnTo>
                        <a:pt x="3178" y="1440"/>
                      </a:lnTo>
                      <a:lnTo>
                        <a:pt x="3217" y="1516"/>
                      </a:lnTo>
                      <a:lnTo>
                        <a:pt x="3154" y="1554"/>
                      </a:lnTo>
                      <a:lnTo>
                        <a:pt x="3145" y="1578"/>
                      </a:lnTo>
                      <a:lnTo>
                        <a:pt x="3147" y="1643"/>
                      </a:lnTo>
                      <a:lnTo>
                        <a:pt x="3107" y="1668"/>
                      </a:lnTo>
                      <a:lnTo>
                        <a:pt x="3088" y="1691"/>
                      </a:lnTo>
                      <a:lnTo>
                        <a:pt x="3074" y="1693"/>
                      </a:lnTo>
                      <a:lnTo>
                        <a:pt x="3070" y="1705"/>
                      </a:lnTo>
                      <a:lnTo>
                        <a:pt x="3080" y="1760"/>
                      </a:lnTo>
                      <a:lnTo>
                        <a:pt x="3105" y="1839"/>
                      </a:lnTo>
                      <a:lnTo>
                        <a:pt x="3134" y="1900"/>
                      </a:lnTo>
                      <a:lnTo>
                        <a:pt x="3153" y="1970"/>
                      </a:lnTo>
                      <a:lnTo>
                        <a:pt x="3149" y="2069"/>
                      </a:lnTo>
                      <a:lnTo>
                        <a:pt x="3122" y="2131"/>
                      </a:lnTo>
                      <a:lnTo>
                        <a:pt x="3084" y="2151"/>
                      </a:lnTo>
                      <a:lnTo>
                        <a:pt x="2947" y="2174"/>
                      </a:lnTo>
                      <a:lnTo>
                        <a:pt x="2908" y="2171"/>
                      </a:lnTo>
                      <a:lnTo>
                        <a:pt x="2877" y="2140"/>
                      </a:lnTo>
                      <a:lnTo>
                        <a:pt x="2849" y="2069"/>
                      </a:lnTo>
                      <a:lnTo>
                        <a:pt x="2825" y="2064"/>
                      </a:lnTo>
                      <a:lnTo>
                        <a:pt x="2774" y="2102"/>
                      </a:lnTo>
                      <a:lnTo>
                        <a:pt x="2639" y="2130"/>
                      </a:lnTo>
                      <a:lnTo>
                        <a:pt x="2532" y="2192"/>
                      </a:lnTo>
                      <a:lnTo>
                        <a:pt x="2288" y="2411"/>
                      </a:lnTo>
                      <a:lnTo>
                        <a:pt x="2212" y="2450"/>
                      </a:lnTo>
                      <a:lnTo>
                        <a:pt x="2135" y="2449"/>
                      </a:lnTo>
                      <a:lnTo>
                        <a:pt x="2068" y="2429"/>
                      </a:lnTo>
                      <a:lnTo>
                        <a:pt x="1997" y="2432"/>
                      </a:lnTo>
                      <a:lnTo>
                        <a:pt x="1955" y="2424"/>
                      </a:lnTo>
                      <a:lnTo>
                        <a:pt x="1933" y="2390"/>
                      </a:lnTo>
                      <a:lnTo>
                        <a:pt x="1895" y="2286"/>
                      </a:lnTo>
                      <a:lnTo>
                        <a:pt x="1837" y="2214"/>
                      </a:lnTo>
                      <a:lnTo>
                        <a:pt x="1769" y="2190"/>
                      </a:lnTo>
                      <a:lnTo>
                        <a:pt x="1700" y="2202"/>
                      </a:lnTo>
                      <a:lnTo>
                        <a:pt x="1569" y="2274"/>
                      </a:lnTo>
                      <a:lnTo>
                        <a:pt x="1505" y="2291"/>
                      </a:lnTo>
                      <a:lnTo>
                        <a:pt x="1370" y="2292"/>
                      </a:lnTo>
                      <a:lnTo>
                        <a:pt x="1335" y="2285"/>
                      </a:lnTo>
                      <a:lnTo>
                        <a:pt x="1273" y="2244"/>
                      </a:lnTo>
                      <a:lnTo>
                        <a:pt x="1239" y="2230"/>
                      </a:lnTo>
                      <a:lnTo>
                        <a:pt x="1207" y="2236"/>
                      </a:lnTo>
                      <a:lnTo>
                        <a:pt x="1045" y="2330"/>
                      </a:lnTo>
                      <a:lnTo>
                        <a:pt x="1029" y="2332"/>
                      </a:lnTo>
                      <a:lnTo>
                        <a:pt x="1010" y="2328"/>
                      </a:lnTo>
                      <a:lnTo>
                        <a:pt x="973" y="2305"/>
                      </a:lnTo>
                      <a:lnTo>
                        <a:pt x="958" y="2301"/>
                      </a:lnTo>
                      <a:lnTo>
                        <a:pt x="925" y="2315"/>
                      </a:lnTo>
                      <a:lnTo>
                        <a:pt x="888" y="2343"/>
                      </a:lnTo>
                      <a:lnTo>
                        <a:pt x="755" y="2361"/>
                      </a:lnTo>
                      <a:lnTo>
                        <a:pt x="650" y="2406"/>
                      </a:lnTo>
                      <a:lnTo>
                        <a:pt x="618" y="2409"/>
                      </a:lnTo>
                      <a:lnTo>
                        <a:pt x="582" y="2396"/>
                      </a:lnTo>
                      <a:lnTo>
                        <a:pt x="390" y="2280"/>
                      </a:lnTo>
                      <a:lnTo>
                        <a:pt x="318" y="2261"/>
                      </a:lnTo>
                      <a:lnTo>
                        <a:pt x="327" y="2240"/>
                      </a:lnTo>
                      <a:lnTo>
                        <a:pt x="328" y="2220"/>
                      </a:lnTo>
                      <a:lnTo>
                        <a:pt x="322" y="2201"/>
                      </a:lnTo>
                      <a:lnTo>
                        <a:pt x="309" y="2185"/>
                      </a:lnTo>
                      <a:lnTo>
                        <a:pt x="287" y="2166"/>
                      </a:lnTo>
                      <a:lnTo>
                        <a:pt x="269" y="2141"/>
                      </a:lnTo>
                      <a:lnTo>
                        <a:pt x="260" y="2108"/>
                      </a:lnTo>
                      <a:lnTo>
                        <a:pt x="262" y="2069"/>
                      </a:lnTo>
                      <a:lnTo>
                        <a:pt x="283" y="2039"/>
                      </a:lnTo>
                      <a:lnTo>
                        <a:pt x="309" y="2018"/>
                      </a:lnTo>
                      <a:lnTo>
                        <a:pt x="340" y="1963"/>
                      </a:lnTo>
                      <a:lnTo>
                        <a:pt x="340" y="1880"/>
                      </a:lnTo>
                      <a:lnTo>
                        <a:pt x="309" y="1711"/>
                      </a:lnTo>
                      <a:lnTo>
                        <a:pt x="293" y="1634"/>
                      </a:lnTo>
                      <a:lnTo>
                        <a:pt x="269" y="1553"/>
                      </a:lnTo>
                      <a:lnTo>
                        <a:pt x="240" y="1480"/>
                      </a:lnTo>
                      <a:lnTo>
                        <a:pt x="204" y="1428"/>
                      </a:lnTo>
                      <a:lnTo>
                        <a:pt x="185" y="1416"/>
                      </a:lnTo>
                      <a:lnTo>
                        <a:pt x="139" y="1404"/>
                      </a:lnTo>
                      <a:lnTo>
                        <a:pt x="118" y="1389"/>
                      </a:lnTo>
                      <a:lnTo>
                        <a:pt x="98" y="1361"/>
                      </a:lnTo>
                      <a:lnTo>
                        <a:pt x="59" y="1286"/>
                      </a:lnTo>
                      <a:lnTo>
                        <a:pt x="39" y="1255"/>
                      </a:lnTo>
                      <a:lnTo>
                        <a:pt x="0" y="1221"/>
                      </a:lnTo>
                      <a:lnTo>
                        <a:pt x="7" y="1154"/>
                      </a:lnTo>
                      <a:lnTo>
                        <a:pt x="27" y="1036"/>
                      </a:lnTo>
                      <a:lnTo>
                        <a:pt x="18" y="989"/>
                      </a:lnTo>
                      <a:lnTo>
                        <a:pt x="18" y="964"/>
                      </a:lnTo>
                      <a:lnTo>
                        <a:pt x="24" y="939"/>
                      </a:lnTo>
                      <a:lnTo>
                        <a:pt x="40" y="900"/>
                      </a:lnTo>
                      <a:lnTo>
                        <a:pt x="47" y="869"/>
                      </a:lnTo>
                      <a:lnTo>
                        <a:pt x="70" y="806"/>
                      </a:lnTo>
                      <a:lnTo>
                        <a:pt x="108" y="758"/>
                      </a:lnTo>
                      <a:lnTo>
                        <a:pt x="139" y="733"/>
                      </a:lnTo>
                      <a:lnTo>
                        <a:pt x="190" y="713"/>
                      </a:lnTo>
                      <a:lnTo>
                        <a:pt x="258" y="700"/>
                      </a:lnTo>
                      <a:lnTo>
                        <a:pt x="275" y="690"/>
                      </a:lnTo>
                      <a:lnTo>
                        <a:pt x="279" y="670"/>
                      </a:lnTo>
                      <a:lnTo>
                        <a:pt x="274" y="660"/>
                      </a:lnTo>
                      <a:lnTo>
                        <a:pt x="248" y="643"/>
                      </a:lnTo>
                      <a:lnTo>
                        <a:pt x="238" y="628"/>
                      </a:lnTo>
                      <a:lnTo>
                        <a:pt x="254" y="603"/>
                      </a:lnTo>
                      <a:lnTo>
                        <a:pt x="274" y="584"/>
                      </a:lnTo>
                      <a:lnTo>
                        <a:pt x="434" y="523"/>
                      </a:lnTo>
                      <a:lnTo>
                        <a:pt x="438" y="485"/>
                      </a:lnTo>
                      <a:lnTo>
                        <a:pt x="432" y="418"/>
                      </a:lnTo>
                      <a:lnTo>
                        <a:pt x="437" y="385"/>
                      </a:lnTo>
                      <a:lnTo>
                        <a:pt x="452" y="358"/>
                      </a:lnTo>
                      <a:lnTo>
                        <a:pt x="469" y="338"/>
                      </a:lnTo>
                      <a:lnTo>
                        <a:pt x="648" y="194"/>
                      </a:lnTo>
                      <a:lnTo>
                        <a:pt x="668" y="189"/>
                      </a:lnTo>
                      <a:lnTo>
                        <a:pt x="690" y="196"/>
                      </a:lnTo>
                      <a:lnTo>
                        <a:pt x="725" y="233"/>
                      </a:lnTo>
                      <a:lnTo>
                        <a:pt x="743" y="263"/>
                      </a:lnTo>
                      <a:lnTo>
                        <a:pt x="782" y="303"/>
                      </a:lnTo>
                      <a:lnTo>
                        <a:pt x="892" y="334"/>
                      </a:lnTo>
                      <a:lnTo>
                        <a:pt x="914" y="356"/>
                      </a:lnTo>
                      <a:lnTo>
                        <a:pt x="1113" y="347"/>
                      </a:lnTo>
                      <a:lnTo>
                        <a:pt x="1123" y="372"/>
                      </a:lnTo>
                      <a:lnTo>
                        <a:pt x="1152" y="364"/>
                      </a:lnTo>
                      <a:lnTo>
                        <a:pt x="1209" y="329"/>
                      </a:lnTo>
                      <a:lnTo>
                        <a:pt x="1280" y="270"/>
                      </a:lnTo>
                      <a:lnTo>
                        <a:pt x="1404" y="222"/>
                      </a:lnTo>
                      <a:lnTo>
                        <a:pt x="1417" y="207"/>
                      </a:lnTo>
                      <a:lnTo>
                        <a:pt x="1414" y="186"/>
                      </a:lnTo>
                      <a:lnTo>
                        <a:pt x="1393" y="161"/>
                      </a:lnTo>
                      <a:lnTo>
                        <a:pt x="1384" y="145"/>
                      </a:lnTo>
                      <a:lnTo>
                        <a:pt x="1378" y="121"/>
                      </a:lnTo>
                      <a:lnTo>
                        <a:pt x="1383" y="95"/>
                      </a:lnTo>
                      <a:lnTo>
                        <a:pt x="1395" y="75"/>
                      </a:lnTo>
                      <a:lnTo>
                        <a:pt x="1424" y="52"/>
                      </a:lnTo>
                      <a:lnTo>
                        <a:pt x="1473" y="36"/>
                      </a:lnTo>
                      <a:lnTo>
                        <a:pt x="1514" y="38"/>
                      </a:lnTo>
                      <a:lnTo>
                        <a:pt x="1557" y="50"/>
                      </a:lnTo>
                      <a:lnTo>
                        <a:pt x="1575" y="60"/>
                      </a:lnTo>
                      <a:lnTo>
                        <a:pt x="1614" y="71"/>
                      </a:lnTo>
                      <a:lnTo>
                        <a:pt x="1848" y="24"/>
                      </a:lnTo>
                      <a:lnTo>
                        <a:pt x="1890" y="8"/>
                      </a:lnTo>
                      <a:lnTo>
                        <a:pt x="1932" y="0"/>
                      </a:lnTo>
                      <a:lnTo>
                        <a:pt x="1964" y="6"/>
                      </a:lnTo>
                      <a:lnTo>
                        <a:pt x="2009" y="38"/>
                      </a:lnTo>
                      <a:lnTo>
                        <a:pt x="2029" y="63"/>
                      </a:lnTo>
                      <a:lnTo>
                        <a:pt x="2067" y="80"/>
                      </a:lnTo>
                      <a:lnTo>
                        <a:pt x="2097" y="86"/>
                      </a:lnTo>
                      <a:lnTo>
                        <a:pt x="2286" y="63"/>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49" name="Kauno" descr="{&quot;Key&quot;:&quot;kauno&quot;,&quot;Name&quot;:&quot;Kauno&quot;,&quot;Value&quot;:1.0,&quot;Formula&quot;:&quot;&quot;,&quot;Text&quot;:&quot;&quot;,&quot;OfficeApplication&quot;:1,&quot;HasValue&quot;:true}">
                  <a:extLst>
                    <a:ext uri="{FF2B5EF4-FFF2-40B4-BE49-F238E27FC236}">
                      <a16:creationId xmlns:a16="http://schemas.microsoft.com/office/drawing/2014/main" id="{C3B5C2A6-1405-84D9-BE32-693A1ABF5136}"/>
                    </a:ext>
                  </a:extLst>
                </p:cNvPr>
                <p:cNvSpPr>
                  <a:spLocks/>
                </p:cNvSpPr>
                <p:nvPr/>
              </p:nvSpPr>
              <p:spPr bwMode="auto">
                <a:xfrm>
                  <a:off x="2958" y="2014"/>
                  <a:ext cx="1555" cy="1411"/>
                </a:xfrm>
                <a:custGeom>
                  <a:avLst/>
                  <a:gdLst>
                    <a:gd name="T0" fmla="*/ 2704 w 4574"/>
                    <a:gd name="T1" fmla="*/ 198 h 4150"/>
                    <a:gd name="T2" fmla="*/ 2899 w 4574"/>
                    <a:gd name="T3" fmla="*/ 263 h 4150"/>
                    <a:gd name="T4" fmla="*/ 2979 w 4574"/>
                    <a:gd name="T5" fmla="*/ 526 h 4150"/>
                    <a:gd name="T6" fmla="*/ 3173 w 4574"/>
                    <a:gd name="T7" fmla="*/ 476 h 4150"/>
                    <a:gd name="T8" fmla="*/ 3409 w 4574"/>
                    <a:gd name="T9" fmla="*/ 493 h 4150"/>
                    <a:gd name="T10" fmla="*/ 3648 w 4574"/>
                    <a:gd name="T11" fmla="*/ 536 h 4150"/>
                    <a:gd name="T12" fmla="*/ 3710 w 4574"/>
                    <a:gd name="T13" fmla="*/ 900 h 4150"/>
                    <a:gd name="T14" fmla="*/ 3817 w 4574"/>
                    <a:gd name="T15" fmla="*/ 1278 h 4150"/>
                    <a:gd name="T16" fmla="*/ 3874 w 4574"/>
                    <a:gd name="T17" fmla="*/ 1400 h 4150"/>
                    <a:gd name="T18" fmla="*/ 3993 w 4574"/>
                    <a:gd name="T19" fmla="*/ 1595 h 4150"/>
                    <a:gd name="T20" fmla="*/ 4128 w 4574"/>
                    <a:gd name="T21" fmla="*/ 1708 h 4150"/>
                    <a:gd name="T22" fmla="*/ 4254 w 4574"/>
                    <a:gd name="T23" fmla="*/ 1970 h 4150"/>
                    <a:gd name="T24" fmla="*/ 4040 w 4574"/>
                    <a:gd name="T25" fmla="*/ 2205 h 4150"/>
                    <a:gd name="T26" fmla="*/ 4479 w 4574"/>
                    <a:gd name="T27" fmla="*/ 2448 h 4150"/>
                    <a:gd name="T28" fmla="*/ 4308 w 4574"/>
                    <a:gd name="T29" fmla="*/ 2797 h 4150"/>
                    <a:gd name="T30" fmla="*/ 4207 w 4574"/>
                    <a:gd name="T31" fmla="*/ 3110 h 4150"/>
                    <a:gd name="T32" fmla="*/ 4023 w 4574"/>
                    <a:gd name="T33" fmla="*/ 3212 h 4150"/>
                    <a:gd name="T34" fmla="*/ 3893 w 4574"/>
                    <a:gd name="T35" fmla="*/ 3472 h 4150"/>
                    <a:gd name="T36" fmla="*/ 3850 w 4574"/>
                    <a:gd name="T37" fmla="*/ 3636 h 4150"/>
                    <a:gd name="T38" fmla="*/ 3752 w 4574"/>
                    <a:gd name="T39" fmla="*/ 3840 h 4150"/>
                    <a:gd name="T40" fmla="*/ 3357 w 4574"/>
                    <a:gd name="T41" fmla="*/ 3785 h 4150"/>
                    <a:gd name="T42" fmla="*/ 2890 w 4574"/>
                    <a:gd name="T43" fmla="*/ 3830 h 4150"/>
                    <a:gd name="T44" fmla="*/ 2883 w 4574"/>
                    <a:gd name="T45" fmla="*/ 3985 h 4150"/>
                    <a:gd name="T46" fmla="*/ 2380 w 4574"/>
                    <a:gd name="T47" fmla="*/ 4133 h 4150"/>
                    <a:gd name="T48" fmla="*/ 2352 w 4574"/>
                    <a:gd name="T49" fmla="*/ 3838 h 4150"/>
                    <a:gd name="T50" fmla="*/ 2164 w 4574"/>
                    <a:gd name="T51" fmla="*/ 3722 h 4150"/>
                    <a:gd name="T52" fmla="*/ 2110 w 4574"/>
                    <a:gd name="T53" fmla="*/ 3542 h 4150"/>
                    <a:gd name="T54" fmla="*/ 2187 w 4574"/>
                    <a:gd name="T55" fmla="*/ 3440 h 4150"/>
                    <a:gd name="T56" fmla="*/ 2135 w 4574"/>
                    <a:gd name="T57" fmla="*/ 3072 h 4150"/>
                    <a:gd name="T58" fmla="*/ 2059 w 4574"/>
                    <a:gd name="T59" fmla="*/ 2948 h 4150"/>
                    <a:gd name="T60" fmla="*/ 2100 w 4574"/>
                    <a:gd name="T61" fmla="*/ 2666 h 4150"/>
                    <a:gd name="T62" fmla="*/ 1854 w 4574"/>
                    <a:gd name="T63" fmla="*/ 2532 h 4150"/>
                    <a:gd name="T64" fmla="*/ 1603 w 4574"/>
                    <a:gd name="T65" fmla="*/ 2273 h 4150"/>
                    <a:gd name="T66" fmla="*/ 1844 w 4574"/>
                    <a:gd name="T67" fmla="*/ 2182 h 4150"/>
                    <a:gd name="T68" fmla="*/ 1963 w 4574"/>
                    <a:gd name="T69" fmla="*/ 2010 h 4150"/>
                    <a:gd name="T70" fmla="*/ 1652 w 4574"/>
                    <a:gd name="T71" fmla="*/ 1752 h 4150"/>
                    <a:gd name="T72" fmla="*/ 1718 w 4574"/>
                    <a:gd name="T73" fmla="*/ 1438 h 4150"/>
                    <a:gd name="T74" fmla="*/ 1515 w 4574"/>
                    <a:gd name="T75" fmla="*/ 1307 h 4150"/>
                    <a:gd name="T76" fmla="*/ 1174 w 4574"/>
                    <a:gd name="T77" fmla="*/ 1232 h 4150"/>
                    <a:gd name="T78" fmla="*/ 1034 w 4574"/>
                    <a:gd name="T79" fmla="*/ 1152 h 4150"/>
                    <a:gd name="T80" fmla="*/ 772 w 4574"/>
                    <a:gd name="T81" fmla="*/ 1188 h 4150"/>
                    <a:gd name="T82" fmla="*/ 635 w 4574"/>
                    <a:gd name="T83" fmla="*/ 952 h 4150"/>
                    <a:gd name="T84" fmla="*/ 545 w 4574"/>
                    <a:gd name="T85" fmla="*/ 1007 h 4150"/>
                    <a:gd name="T86" fmla="*/ 403 w 4574"/>
                    <a:gd name="T87" fmla="*/ 957 h 4150"/>
                    <a:gd name="T88" fmla="*/ 335 w 4574"/>
                    <a:gd name="T89" fmla="*/ 727 h 4150"/>
                    <a:gd name="T90" fmla="*/ 168 w 4574"/>
                    <a:gd name="T91" fmla="*/ 623 h 4150"/>
                    <a:gd name="T92" fmla="*/ 0 w 4574"/>
                    <a:gd name="T93" fmla="*/ 391 h 4150"/>
                    <a:gd name="T94" fmla="*/ 414 w 4574"/>
                    <a:gd name="T95" fmla="*/ 352 h 4150"/>
                    <a:gd name="T96" fmla="*/ 952 w 4574"/>
                    <a:gd name="T97" fmla="*/ 48 h 4150"/>
                    <a:gd name="T98" fmla="*/ 1254 w 4574"/>
                    <a:gd name="T99" fmla="*/ 102 h 4150"/>
                    <a:gd name="T100" fmla="*/ 1649 w 4574"/>
                    <a:gd name="T101" fmla="*/ 208 h 4150"/>
                    <a:gd name="T102" fmla="*/ 1864 w 4574"/>
                    <a:gd name="T103" fmla="*/ 125 h 4150"/>
                    <a:gd name="T104" fmla="*/ 1999 w 4574"/>
                    <a:gd name="T105" fmla="*/ 202 h 4150"/>
                    <a:gd name="T106" fmla="*/ 2099 w 4574"/>
                    <a:gd name="T107" fmla="*/ 390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74" h="4150">
                      <a:moveTo>
                        <a:pt x="2594" y="35"/>
                      </a:moveTo>
                      <a:lnTo>
                        <a:pt x="2634" y="36"/>
                      </a:lnTo>
                      <a:lnTo>
                        <a:pt x="2667" y="51"/>
                      </a:lnTo>
                      <a:lnTo>
                        <a:pt x="2678" y="75"/>
                      </a:lnTo>
                      <a:lnTo>
                        <a:pt x="2685" y="101"/>
                      </a:lnTo>
                      <a:lnTo>
                        <a:pt x="2694" y="167"/>
                      </a:lnTo>
                      <a:lnTo>
                        <a:pt x="2704" y="198"/>
                      </a:lnTo>
                      <a:lnTo>
                        <a:pt x="2725" y="222"/>
                      </a:lnTo>
                      <a:lnTo>
                        <a:pt x="2755" y="235"/>
                      </a:lnTo>
                      <a:lnTo>
                        <a:pt x="2795" y="231"/>
                      </a:lnTo>
                      <a:lnTo>
                        <a:pt x="2813" y="217"/>
                      </a:lnTo>
                      <a:lnTo>
                        <a:pt x="2832" y="215"/>
                      </a:lnTo>
                      <a:lnTo>
                        <a:pt x="2857" y="225"/>
                      </a:lnTo>
                      <a:lnTo>
                        <a:pt x="2899" y="263"/>
                      </a:lnTo>
                      <a:lnTo>
                        <a:pt x="2922" y="293"/>
                      </a:lnTo>
                      <a:lnTo>
                        <a:pt x="2984" y="357"/>
                      </a:lnTo>
                      <a:lnTo>
                        <a:pt x="2995" y="386"/>
                      </a:lnTo>
                      <a:lnTo>
                        <a:pt x="2995" y="418"/>
                      </a:lnTo>
                      <a:lnTo>
                        <a:pt x="2992" y="448"/>
                      </a:lnTo>
                      <a:lnTo>
                        <a:pt x="2978" y="506"/>
                      </a:lnTo>
                      <a:lnTo>
                        <a:pt x="2979" y="526"/>
                      </a:lnTo>
                      <a:lnTo>
                        <a:pt x="2990" y="536"/>
                      </a:lnTo>
                      <a:lnTo>
                        <a:pt x="3012" y="527"/>
                      </a:lnTo>
                      <a:lnTo>
                        <a:pt x="3050" y="491"/>
                      </a:lnTo>
                      <a:lnTo>
                        <a:pt x="3069" y="481"/>
                      </a:lnTo>
                      <a:lnTo>
                        <a:pt x="3097" y="478"/>
                      </a:lnTo>
                      <a:lnTo>
                        <a:pt x="3132" y="487"/>
                      </a:lnTo>
                      <a:lnTo>
                        <a:pt x="3173" y="476"/>
                      </a:lnTo>
                      <a:lnTo>
                        <a:pt x="3277" y="425"/>
                      </a:lnTo>
                      <a:lnTo>
                        <a:pt x="3298" y="406"/>
                      </a:lnTo>
                      <a:lnTo>
                        <a:pt x="3320" y="400"/>
                      </a:lnTo>
                      <a:lnTo>
                        <a:pt x="3338" y="407"/>
                      </a:lnTo>
                      <a:lnTo>
                        <a:pt x="3364" y="440"/>
                      </a:lnTo>
                      <a:lnTo>
                        <a:pt x="3385" y="470"/>
                      </a:lnTo>
                      <a:lnTo>
                        <a:pt x="3409" y="493"/>
                      </a:lnTo>
                      <a:lnTo>
                        <a:pt x="3455" y="507"/>
                      </a:lnTo>
                      <a:lnTo>
                        <a:pt x="3484" y="507"/>
                      </a:lnTo>
                      <a:lnTo>
                        <a:pt x="3498" y="493"/>
                      </a:lnTo>
                      <a:lnTo>
                        <a:pt x="3503" y="457"/>
                      </a:lnTo>
                      <a:lnTo>
                        <a:pt x="3518" y="457"/>
                      </a:lnTo>
                      <a:lnTo>
                        <a:pt x="3618" y="511"/>
                      </a:lnTo>
                      <a:lnTo>
                        <a:pt x="3648" y="536"/>
                      </a:lnTo>
                      <a:lnTo>
                        <a:pt x="3674" y="568"/>
                      </a:lnTo>
                      <a:lnTo>
                        <a:pt x="3702" y="636"/>
                      </a:lnTo>
                      <a:lnTo>
                        <a:pt x="3758" y="695"/>
                      </a:lnTo>
                      <a:lnTo>
                        <a:pt x="3725" y="806"/>
                      </a:lnTo>
                      <a:lnTo>
                        <a:pt x="3717" y="828"/>
                      </a:lnTo>
                      <a:lnTo>
                        <a:pt x="3708" y="863"/>
                      </a:lnTo>
                      <a:lnTo>
                        <a:pt x="3710" y="900"/>
                      </a:lnTo>
                      <a:lnTo>
                        <a:pt x="3705" y="935"/>
                      </a:lnTo>
                      <a:lnTo>
                        <a:pt x="3700" y="981"/>
                      </a:lnTo>
                      <a:lnTo>
                        <a:pt x="3715" y="1025"/>
                      </a:lnTo>
                      <a:lnTo>
                        <a:pt x="3757" y="1092"/>
                      </a:lnTo>
                      <a:lnTo>
                        <a:pt x="3773" y="1223"/>
                      </a:lnTo>
                      <a:lnTo>
                        <a:pt x="3790" y="1256"/>
                      </a:lnTo>
                      <a:lnTo>
                        <a:pt x="3817" y="1278"/>
                      </a:lnTo>
                      <a:lnTo>
                        <a:pt x="3900" y="1310"/>
                      </a:lnTo>
                      <a:lnTo>
                        <a:pt x="3928" y="1328"/>
                      </a:lnTo>
                      <a:lnTo>
                        <a:pt x="3930" y="1342"/>
                      </a:lnTo>
                      <a:lnTo>
                        <a:pt x="3917" y="1350"/>
                      </a:lnTo>
                      <a:lnTo>
                        <a:pt x="3895" y="1355"/>
                      </a:lnTo>
                      <a:lnTo>
                        <a:pt x="3880" y="1371"/>
                      </a:lnTo>
                      <a:lnTo>
                        <a:pt x="3874" y="1400"/>
                      </a:lnTo>
                      <a:lnTo>
                        <a:pt x="3880" y="1452"/>
                      </a:lnTo>
                      <a:lnTo>
                        <a:pt x="3895" y="1487"/>
                      </a:lnTo>
                      <a:lnTo>
                        <a:pt x="3917" y="1513"/>
                      </a:lnTo>
                      <a:lnTo>
                        <a:pt x="3935" y="1531"/>
                      </a:lnTo>
                      <a:lnTo>
                        <a:pt x="3970" y="1556"/>
                      </a:lnTo>
                      <a:lnTo>
                        <a:pt x="3988" y="1573"/>
                      </a:lnTo>
                      <a:lnTo>
                        <a:pt x="3993" y="1595"/>
                      </a:lnTo>
                      <a:lnTo>
                        <a:pt x="3990" y="1623"/>
                      </a:lnTo>
                      <a:lnTo>
                        <a:pt x="3993" y="1668"/>
                      </a:lnTo>
                      <a:lnTo>
                        <a:pt x="4015" y="1712"/>
                      </a:lnTo>
                      <a:lnTo>
                        <a:pt x="4040" y="1728"/>
                      </a:lnTo>
                      <a:lnTo>
                        <a:pt x="4065" y="1726"/>
                      </a:lnTo>
                      <a:lnTo>
                        <a:pt x="4108" y="1705"/>
                      </a:lnTo>
                      <a:lnTo>
                        <a:pt x="4128" y="1708"/>
                      </a:lnTo>
                      <a:lnTo>
                        <a:pt x="4138" y="1725"/>
                      </a:lnTo>
                      <a:lnTo>
                        <a:pt x="4166" y="1822"/>
                      </a:lnTo>
                      <a:lnTo>
                        <a:pt x="4230" y="1855"/>
                      </a:lnTo>
                      <a:lnTo>
                        <a:pt x="4253" y="1893"/>
                      </a:lnTo>
                      <a:lnTo>
                        <a:pt x="4260" y="1932"/>
                      </a:lnTo>
                      <a:lnTo>
                        <a:pt x="4260" y="1951"/>
                      </a:lnTo>
                      <a:lnTo>
                        <a:pt x="4254" y="1970"/>
                      </a:lnTo>
                      <a:lnTo>
                        <a:pt x="4224" y="1997"/>
                      </a:lnTo>
                      <a:lnTo>
                        <a:pt x="4186" y="2018"/>
                      </a:lnTo>
                      <a:lnTo>
                        <a:pt x="4152" y="2053"/>
                      </a:lnTo>
                      <a:lnTo>
                        <a:pt x="4125" y="2070"/>
                      </a:lnTo>
                      <a:lnTo>
                        <a:pt x="4106" y="2090"/>
                      </a:lnTo>
                      <a:lnTo>
                        <a:pt x="4081" y="2143"/>
                      </a:lnTo>
                      <a:lnTo>
                        <a:pt x="4040" y="2205"/>
                      </a:lnTo>
                      <a:lnTo>
                        <a:pt x="4059" y="2212"/>
                      </a:lnTo>
                      <a:lnTo>
                        <a:pt x="4088" y="2247"/>
                      </a:lnTo>
                      <a:lnTo>
                        <a:pt x="4197" y="2302"/>
                      </a:lnTo>
                      <a:lnTo>
                        <a:pt x="4310" y="2410"/>
                      </a:lnTo>
                      <a:lnTo>
                        <a:pt x="4349" y="2426"/>
                      </a:lnTo>
                      <a:lnTo>
                        <a:pt x="4440" y="2432"/>
                      </a:lnTo>
                      <a:lnTo>
                        <a:pt x="4479" y="2448"/>
                      </a:lnTo>
                      <a:lnTo>
                        <a:pt x="4517" y="2478"/>
                      </a:lnTo>
                      <a:lnTo>
                        <a:pt x="4563" y="2541"/>
                      </a:lnTo>
                      <a:lnTo>
                        <a:pt x="4574" y="2565"/>
                      </a:lnTo>
                      <a:lnTo>
                        <a:pt x="4513" y="2613"/>
                      </a:lnTo>
                      <a:lnTo>
                        <a:pt x="4475" y="2690"/>
                      </a:lnTo>
                      <a:lnTo>
                        <a:pt x="4447" y="2718"/>
                      </a:lnTo>
                      <a:lnTo>
                        <a:pt x="4308" y="2797"/>
                      </a:lnTo>
                      <a:lnTo>
                        <a:pt x="4283" y="2817"/>
                      </a:lnTo>
                      <a:lnTo>
                        <a:pt x="4269" y="2836"/>
                      </a:lnTo>
                      <a:lnTo>
                        <a:pt x="4263" y="2858"/>
                      </a:lnTo>
                      <a:lnTo>
                        <a:pt x="4249" y="2928"/>
                      </a:lnTo>
                      <a:lnTo>
                        <a:pt x="4219" y="3003"/>
                      </a:lnTo>
                      <a:lnTo>
                        <a:pt x="4212" y="3038"/>
                      </a:lnTo>
                      <a:lnTo>
                        <a:pt x="4207" y="3110"/>
                      </a:lnTo>
                      <a:lnTo>
                        <a:pt x="4202" y="3152"/>
                      </a:lnTo>
                      <a:lnTo>
                        <a:pt x="4187" y="3170"/>
                      </a:lnTo>
                      <a:lnTo>
                        <a:pt x="4164" y="3175"/>
                      </a:lnTo>
                      <a:lnTo>
                        <a:pt x="4085" y="3156"/>
                      </a:lnTo>
                      <a:lnTo>
                        <a:pt x="4062" y="3156"/>
                      </a:lnTo>
                      <a:lnTo>
                        <a:pt x="4049" y="3168"/>
                      </a:lnTo>
                      <a:lnTo>
                        <a:pt x="4023" y="3212"/>
                      </a:lnTo>
                      <a:lnTo>
                        <a:pt x="3935" y="3238"/>
                      </a:lnTo>
                      <a:lnTo>
                        <a:pt x="3899" y="3261"/>
                      </a:lnTo>
                      <a:lnTo>
                        <a:pt x="3882" y="3288"/>
                      </a:lnTo>
                      <a:lnTo>
                        <a:pt x="3878" y="3325"/>
                      </a:lnTo>
                      <a:lnTo>
                        <a:pt x="3892" y="3383"/>
                      </a:lnTo>
                      <a:lnTo>
                        <a:pt x="3898" y="3430"/>
                      </a:lnTo>
                      <a:lnTo>
                        <a:pt x="3893" y="3472"/>
                      </a:lnTo>
                      <a:lnTo>
                        <a:pt x="3924" y="3508"/>
                      </a:lnTo>
                      <a:lnTo>
                        <a:pt x="3928" y="3545"/>
                      </a:lnTo>
                      <a:lnTo>
                        <a:pt x="3915" y="3600"/>
                      </a:lnTo>
                      <a:lnTo>
                        <a:pt x="3905" y="3622"/>
                      </a:lnTo>
                      <a:lnTo>
                        <a:pt x="3889" y="3637"/>
                      </a:lnTo>
                      <a:lnTo>
                        <a:pt x="3869" y="3640"/>
                      </a:lnTo>
                      <a:lnTo>
                        <a:pt x="3850" y="3636"/>
                      </a:lnTo>
                      <a:lnTo>
                        <a:pt x="3834" y="3626"/>
                      </a:lnTo>
                      <a:lnTo>
                        <a:pt x="3813" y="3631"/>
                      </a:lnTo>
                      <a:lnTo>
                        <a:pt x="3803" y="3653"/>
                      </a:lnTo>
                      <a:lnTo>
                        <a:pt x="3797" y="3687"/>
                      </a:lnTo>
                      <a:lnTo>
                        <a:pt x="3790" y="3765"/>
                      </a:lnTo>
                      <a:lnTo>
                        <a:pt x="3775" y="3811"/>
                      </a:lnTo>
                      <a:lnTo>
                        <a:pt x="3752" y="3840"/>
                      </a:lnTo>
                      <a:lnTo>
                        <a:pt x="3563" y="3863"/>
                      </a:lnTo>
                      <a:lnTo>
                        <a:pt x="3533" y="3857"/>
                      </a:lnTo>
                      <a:lnTo>
                        <a:pt x="3495" y="3840"/>
                      </a:lnTo>
                      <a:lnTo>
                        <a:pt x="3475" y="3815"/>
                      </a:lnTo>
                      <a:lnTo>
                        <a:pt x="3430" y="3783"/>
                      </a:lnTo>
                      <a:lnTo>
                        <a:pt x="3398" y="3777"/>
                      </a:lnTo>
                      <a:lnTo>
                        <a:pt x="3357" y="3785"/>
                      </a:lnTo>
                      <a:lnTo>
                        <a:pt x="3314" y="3801"/>
                      </a:lnTo>
                      <a:lnTo>
                        <a:pt x="3080" y="3848"/>
                      </a:lnTo>
                      <a:lnTo>
                        <a:pt x="3042" y="3837"/>
                      </a:lnTo>
                      <a:lnTo>
                        <a:pt x="3023" y="3827"/>
                      </a:lnTo>
                      <a:lnTo>
                        <a:pt x="2980" y="3815"/>
                      </a:lnTo>
                      <a:lnTo>
                        <a:pt x="2939" y="3813"/>
                      </a:lnTo>
                      <a:lnTo>
                        <a:pt x="2890" y="3830"/>
                      </a:lnTo>
                      <a:lnTo>
                        <a:pt x="2862" y="3852"/>
                      </a:lnTo>
                      <a:lnTo>
                        <a:pt x="2849" y="3872"/>
                      </a:lnTo>
                      <a:lnTo>
                        <a:pt x="2844" y="3898"/>
                      </a:lnTo>
                      <a:lnTo>
                        <a:pt x="2850" y="3922"/>
                      </a:lnTo>
                      <a:lnTo>
                        <a:pt x="2859" y="3938"/>
                      </a:lnTo>
                      <a:lnTo>
                        <a:pt x="2880" y="3963"/>
                      </a:lnTo>
                      <a:lnTo>
                        <a:pt x="2883" y="3985"/>
                      </a:lnTo>
                      <a:lnTo>
                        <a:pt x="2870" y="4000"/>
                      </a:lnTo>
                      <a:lnTo>
                        <a:pt x="2747" y="4047"/>
                      </a:lnTo>
                      <a:lnTo>
                        <a:pt x="2675" y="4106"/>
                      </a:lnTo>
                      <a:lnTo>
                        <a:pt x="2618" y="4141"/>
                      </a:lnTo>
                      <a:lnTo>
                        <a:pt x="2589" y="4150"/>
                      </a:lnTo>
                      <a:lnTo>
                        <a:pt x="2579" y="4125"/>
                      </a:lnTo>
                      <a:lnTo>
                        <a:pt x="2380" y="4133"/>
                      </a:lnTo>
                      <a:lnTo>
                        <a:pt x="2358" y="4111"/>
                      </a:lnTo>
                      <a:lnTo>
                        <a:pt x="2383" y="4061"/>
                      </a:lnTo>
                      <a:lnTo>
                        <a:pt x="2400" y="4036"/>
                      </a:lnTo>
                      <a:lnTo>
                        <a:pt x="2407" y="4008"/>
                      </a:lnTo>
                      <a:lnTo>
                        <a:pt x="2402" y="3971"/>
                      </a:lnTo>
                      <a:lnTo>
                        <a:pt x="2365" y="3863"/>
                      </a:lnTo>
                      <a:lnTo>
                        <a:pt x="2352" y="3838"/>
                      </a:lnTo>
                      <a:lnTo>
                        <a:pt x="2337" y="3832"/>
                      </a:lnTo>
                      <a:lnTo>
                        <a:pt x="2298" y="3837"/>
                      </a:lnTo>
                      <a:lnTo>
                        <a:pt x="2273" y="3832"/>
                      </a:lnTo>
                      <a:lnTo>
                        <a:pt x="2250" y="3812"/>
                      </a:lnTo>
                      <a:lnTo>
                        <a:pt x="2225" y="3777"/>
                      </a:lnTo>
                      <a:lnTo>
                        <a:pt x="2178" y="3740"/>
                      </a:lnTo>
                      <a:lnTo>
                        <a:pt x="2164" y="3722"/>
                      </a:lnTo>
                      <a:lnTo>
                        <a:pt x="2160" y="3700"/>
                      </a:lnTo>
                      <a:lnTo>
                        <a:pt x="2172" y="3673"/>
                      </a:lnTo>
                      <a:lnTo>
                        <a:pt x="2205" y="3632"/>
                      </a:lnTo>
                      <a:lnTo>
                        <a:pt x="2207" y="3612"/>
                      </a:lnTo>
                      <a:lnTo>
                        <a:pt x="2189" y="3587"/>
                      </a:lnTo>
                      <a:lnTo>
                        <a:pt x="2129" y="3565"/>
                      </a:lnTo>
                      <a:lnTo>
                        <a:pt x="2110" y="3542"/>
                      </a:lnTo>
                      <a:lnTo>
                        <a:pt x="2087" y="3526"/>
                      </a:lnTo>
                      <a:lnTo>
                        <a:pt x="2077" y="3516"/>
                      </a:lnTo>
                      <a:lnTo>
                        <a:pt x="2077" y="3501"/>
                      </a:lnTo>
                      <a:lnTo>
                        <a:pt x="2092" y="3482"/>
                      </a:lnTo>
                      <a:lnTo>
                        <a:pt x="2114" y="3471"/>
                      </a:lnTo>
                      <a:lnTo>
                        <a:pt x="2167" y="3452"/>
                      </a:lnTo>
                      <a:lnTo>
                        <a:pt x="2187" y="3440"/>
                      </a:lnTo>
                      <a:lnTo>
                        <a:pt x="2198" y="3407"/>
                      </a:lnTo>
                      <a:lnTo>
                        <a:pt x="2200" y="3371"/>
                      </a:lnTo>
                      <a:lnTo>
                        <a:pt x="2162" y="3200"/>
                      </a:lnTo>
                      <a:lnTo>
                        <a:pt x="2167" y="3153"/>
                      </a:lnTo>
                      <a:lnTo>
                        <a:pt x="2165" y="3126"/>
                      </a:lnTo>
                      <a:lnTo>
                        <a:pt x="2155" y="3101"/>
                      </a:lnTo>
                      <a:lnTo>
                        <a:pt x="2135" y="3072"/>
                      </a:lnTo>
                      <a:lnTo>
                        <a:pt x="2128" y="3048"/>
                      </a:lnTo>
                      <a:lnTo>
                        <a:pt x="2132" y="3010"/>
                      </a:lnTo>
                      <a:lnTo>
                        <a:pt x="2115" y="2987"/>
                      </a:lnTo>
                      <a:lnTo>
                        <a:pt x="2099" y="2981"/>
                      </a:lnTo>
                      <a:lnTo>
                        <a:pt x="2063" y="2980"/>
                      </a:lnTo>
                      <a:lnTo>
                        <a:pt x="2055" y="2967"/>
                      </a:lnTo>
                      <a:lnTo>
                        <a:pt x="2059" y="2948"/>
                      </a:lnTo>
                      <a:lnTo>
                        <a:pt x="2082" y="2922"/>
                      </a:lnTo>
                      <a:lnTo>
                        <a:pt x="2104" y="2871"/>
                      </a:lnTo>
                      <a:lnTo>
                        <a:pt x="2128" y="2858"/>
                      </a:lnTo>
                      <a:lnTo>
                        <a:pt x="2120" y="2820"/>
                      </a:lnTo>
                      <a:lnTo>
                        <a:pt x="2102" y="2771"/>
                      </a:lnTo>
                      <a:lnTo>
                        <a:pt x="2094" y="2730"/>
                      </a:lnTo>
                      <a:lnTo>
                        <a:pt x="2100" y="2666"/>
                      </a:lnTo>
                      <a:lnTo>
                        <a:pt x="2094" y="2645"/>
                      </a:lnTo>
                      <a:lnTo>
                        <a:pt x="2078" y="2622"/>
                      </a:lnTo>
                      <a:lnTo>
                        <a:pt x="2032" y="2573"/>
                      </a:lnTo>
                      <a:lnTo>
                        <a:pt x="1974" y="2527"/>
                      </a:lnTo>
                      <a:lnTo>
                        <a:pt x="1935" y="2508"/>
                      </a:lnTo>
                      <a:lnTo>
                        <a:pt x="1904" y="2505"/>
                      </a:lnTo>
                      <a:lnTo>
                        <a:pt x="1854" y="2532"/>
                      </a:lnTo>
                      <a:lnTo>
                        <a:pt x="1803" y="2543"/>
                      </a:lnTo>
                      <a:lnTo>
                        <a:pt x="1755" y="2391"/>
                      </a:lnTo>
                      <a:lnTo>
                        <a:pt x="1737" y="2366"/>
                      </a:lnTo>
                      <a:lnTo>
                        <a:pt x="1713" y="2341"/>
                      </a:lnTo>
                      <a:lnTo>
                        <a:pt x="1609" y="2315"/>
                      </a:lnTo>
                      <a:lnTo>
                        <a:pt x="1599" y="2293"/>
                      </a:lnTo>
                      <a:lnTo>
                        <a:pt x="1603" y="2273"/>
                      </a:lnTo>
                      <a:lnTo>
                        <a:pt x="1615" y="2251"/>
                      </a:lnTo>
                      <a:lnTo>
                        <a:pt x="1647" y="2222"/>
                      </a:lnTo>
                      <a:lnTo>
                        <a:pt x="1669" y="2212"/>
                      </a:lnTo>
                      <a:lnTo>
                        <a:pt x="1692" y="2207"/>
                      </a:lnTo>
                      <a:lnTo>
                        <a:pt x="1784" y="2217"/>
                      </a:lnTo>
                      <a:lnTo>
                        <a:pt x="1819" y="2210"/>
                      </a:lnTo>
                      <a:lnTo>
                        <a:pt x="1844" y="2182"/>
                      </a:lnTo>
                      <a:lnTo>
                        <a:pt x="1868" y="2135"/>
                      </a:lnTo>
                      <a:lnTo>
                        <a:pt x="1890" y="2106"/>
                      </a:lnTo>
                      <a:lnTo>
                        <a:pt x="1915" y="2097"/>
                      </a:lnTo>
                      <a:lnTo>
                        <a:pt x="1958" y="2092"/>
                      </a:lnTo>
                      <a:lnTo>
                        <a:pt x="1974" y="2077"/>
                      </a:lnTo>
                      <a:lnTo>
                        <a:pt x="1975" y="2043"/>
                      </a:lnTo>
                      <a:lnTo>
                        <a:pt x="1963" y="2010"/>
                      </a:lnTo>
                      <a:lnTo>
                        <a:pt x="1923" y="1973"/>
                      </a:lnTo>
                      <a:lnTo>
                        <a:pt x="1875" y="1970"/>
                      </a:lnTo>
                      <a:lnTo>
                        <a:pt x="1827" y="1977"/>
                      </a:lnTo>
                      <a:lnTo>
                        <a:pt x="1780" y="1971"/>
                      </a:lnTo>
                      <a:lnTo>
                        <a:pt x="1672" y="1880"/>
                      </a:lnTo>
                      <a:lnTo>
                        <a:pt x="1628" y="1867"/>
                      </a:lnTo>
                      <a:lnTo>
                        <a:pt x="1652" y="1752"/>
                      </a:lnTo>
                      <a:lnTo>
                        <a:pt x="1687" y="1686"/>
                      </a:lnTo>
                      <a:lnTo>
                        <a:pt x="1713" y="1647"/>
                      </a:lnTo>
                      <a:lnTo>
                        <a:pt x="1720" y="1618"/>
                      </a:lnTo>
                      <a:lnTo>
                        <a:pt x="1722" y="1583"/>
                      </a:lnTo>
                      <a:lnTo>
                        <a:pt x="1717" y="1543"/>
                      </a:lnTo>
                      <a:lnTo>
                        <a:pt x="1714" y="1475"/>
                      </a:lnTo>
                      <a:lnTo>
                        <a:pt x="1718" y="1438"/>
                      </a:lnTo>
                      <a:lnTo>
                        <a:pt x="1728" y="1408"/>
                      </a:lnTo>
                      <a:lnTo>
                        <a:pt x="1767" y="1360"/>
                      </a:lnTo>
                      <a:lnTo>
                        <a:pt x="1724" y="1307"/>
                      </a:lnTo>
                      <a:lnTo>
                        <a:pt x="1670" y="1298"/>
                      </a:lnTo>
                      <a:lnTo>
                        <a:pt x="1550" y="1326"/>
                      </a:lnTo>
                      <a:lnTo>
                        <a:pt x="1532" y="1322"/>
                      </a:lnTo>
                      <a:lnTo>
                        <a:pt x="1515" y="1307"/>
                      </a:lnTo>
                      <a:lnTo>
                        <a:pt x="1505" y="1283"/>
                      </a:lnTo>
                      <a:lnTo>
                        <a:pt x="1470" y="1253"/>
                      </a:lnTo>
                      <a:lnTo>
                        <a:pt x="1445" y="1246"/>
                      </a:lnTo>
                      <a:lnTo>
                        <a:pt x="1360" y="1262"/>
                      </a:lnTo>
                      <a:lnTo>
                        <a:pt x="1227" y="1262"/>
                      </a:lnTo>
                      <a:lnTo>
                        <a:pt x="1188" y="1248"/>
                      </a:lnTo>
                      <a:lnTo>
                        <a:pt x="1174" y="1232"/>
                      </a:lnTo>
                      <a:lnTo>
                        <a:pt x="1167" y="1187"/>
                      </a:lnTo>
                      <a:lnTo>
                        <a:pt x="1155" y="1161"/>
                      </a:lnTo>
                      <a:lnTo>
                        <a:pt x="1119" y="1133"/>
                      </a:lnTo>
                      <a:lnTo>
                        <a:pt x="1099" y="1125"/>
                      </a:lnTo>
                      <a:lnTo>
                        <a:pt x="1083" y="1126"/>
                      </a:lnTo>
                      <a:lnTo>
                        <a:pt x="1057" y="1146"/>
                      </a:lnTo>
                      <a:lnTo>
                        <a:pt x="1034" y="1152"/>
                      </a:lnTo>
                      <a:lnTo>
                        <a:pt x="994" y="1157"/>
                      </a:lnTo>
                      <a:lnTo>
                        <a:pt x="965" y="1146"/>
                      </a:lnTo>
                      <a:lnTo>
                        <a:pt x="943" y="1143"/>
                      </a:lnTo>
                      <a:lnTo>
                        <a:pt x="924" y="1148"/>
                      </a:lnTo>
                      <a:lnTo>
                        <a:pt x="887" y="1177"/>
                      </a:lnTo>
                      <a:lnTo>
                        <a:pt x="825" y="1188"/>
                      </a:lnTo>
                      <a:lnTo>
                        <a:pt x="772" y="1188"/>
                      </a:lnTo>
                      <a:lnTo>
                        <a:pt x="748" y="1173"/>
                      </a:lnTo>
                      <a:lnTo>
                        <a:pt x="744" y="1151"/>
                      </a:lnTo>
                      <a:lnTo>
                        <a:pt x="757" y="1127"/>
                      </a:lnTo>
                      <a:lnTo>
                        <a:pt x="785" y="1097"/>
                      </a:lnTo>
                      <a:lnTo>
                        <a:pt x="788" y="1081"/>
                      </a:lnTo>
                      <a:lnTo>
                        <a:pt x="780" y="1066"/>
                      </a:lnTo>
                      <a:lnTo>
                        <a:pt x="635" y="952"/>
                      </a:lnTo>
                      <a:lnTo>
                        <a:pt x="609" y="922"/>
                      </a:lnTo>
                      <a:lnTo>
                        <a:pt x="597" y="913"/>
                      </a:lnTo>
                      <a:lnTo>
                        <a:pt x="583" y="918"/>
                      </a:lnTo>
                      <a:lnTo>
                        <a:pt x="585" y="955"/>
                      </a:lnTo>
                      <a:lnTo>
                        <a:pt x="580" y="966"/>
                      </a:lnTo>
                      <a:lnTo>
                        <a:pt x="563" y="977"/>
                      </a:lnTo>
                      <a:lnTo>
                        <a:pt x="545" y="1007"/>
                      </a:lnTo>
                      <a:lnTo>
                        <a:pt x="523" y="1022"/>
                      </a:lnTo>
                      <a:lnTo>
                        <a:pt x="495" y="1056"/>
                      </a:lnTo>
                      <a:lnTo>
                        <a:pt x="473" y="1067"/>
                      </a:lnTo>
                      <a:lnTo>
                        <a:pt x="460" y="1062"/>
                      </a:lnTo>
                      <a:lnTo>
                        <a:pt x="450" y="1046"/>
                      </a:lnTo>
                      <a:lnTo>
                        <a:pt x="443" y="1002"/>
                      </a:lnTo>
                      <a:lnTo>
                        <a:pt x="403" y="957"/>
                      </a:lnTo>
                      <a:lnTo>
                        <a:pt x="362" y="925"/>
                      </a:lnTo>
                      <a:lnTo>
                        <a:pt x="342" y="897"/>
                      </a:lnTo>
                      <a:lnTo>
                        <a:pt x="330" y="868"/>
                      </a:lnTo>
                      <a:lnTo>
                        <a:pt x="329" y="842"/>
                      </a:lnTo>
                      <a:lnTo>
                        <a:pt x="338" y="787"/>
                      </a:lnTo>
                      <a:lnTo>
                        <a:pt x="339" y="756"/>
                      </a:lnTo>
                      <a:lnTo>
                        <a:pt x="335" y="727"/>
                      </a:lnTo>
                      <a:lnTo>
                        <a:pt x="322" y="700"/>
                      </a:lnTo>
                      <a:lnTo>
                        <a:pt x="308" y="690"/>
                      </a:lnTo>
                      <a:lnTo>
                        <a:pt x="290" y="691"/>
                      </a:lnTo>
                      <a:lnTo>
                        <a:pt x="255" y="705"/>
                      </a:lnTo>
                      <a:lnTo>
                        <a:pt x="218" y="702"/>
                      </a:lnTo>
                      <a:lnTo>
                        <a:pt x="172" y="661"/>
                      </a:lnTo>
                      <a:lnTo>
                        <a:pt x="168" y="623"/>
                      </a:lnTo>
                      <a:lnTo>
                        <a:pt x="177" y="590"/>
                      </a:lnTo>
                      <a:lnTo>
                        <a:pt x="170" y="567"/>
                      </a:lnTo>
                      <a:lnTo>
                        <a:pt x="159" y="555"/>
                      </a:lnTo>
                      <a:lnTo>
                        <a:pt x="114" y="546"/>
                      </a:lnTo>
                      <a:lnTo>
                        <a:pt x="72" y="516"/>
                      </a:lnTo>
                      <a:lnTo>
                        <a:pt x="48" y="485"/>
                      </a:lnTo>
                      <a:lnTo>
                        <a:pt x="0" y="391"/>
                      </a:lnTo>
                      <a:lnTo>
                        <a:pt x="67" y="335"/>
                      </a:lnTo>
                      <a:lnTo>
                        <a:pt x="189" y="287"/>
                      </a:lnTo>
                      <a:lnTo>
                        <a:pt x="347" y="263"/>
                      </a:lnTo>
                      <a:lnTo>
                        <a:pt x="374" y="271"/>
                      </a:lnTo>
                      <a:lnTo>
                        <a:pt x="389" y="287"/>
                      </a:lnTo>
                      <a:lnTo>
                        <a:pt x="399" y="337"/>
                      </a:lnTo>
                      <a:lnTo>
                        <a:pt x="414" y="352"/>
                      </a:lnTo>
                      <a:lnTo>
                        <a:pt x="469" y="367"/>
                      </a:lnTo>
                      <a:lnTo>
                        <a:pt x="797" y="236"/>
                      </a:lnTo>
                      <a:lnTo>
                        <a:pt x="874" y="183"/>
                      </a:lnTo>
                      <a:lnTo>
                        <a:pt x="893" y="163"/>
                      </a:lnTo>
                      <a:lnTo>
                        <a:pt x="905" y="141"/>
                      </a:lnTo>
                      <a:lnTo>
                        <a:pt x="912" y="113"/>
                      </a:lnTo>
                      <a:lnTo>
                        <a:pt x="952" y="48"/>
                      </a:lnTo>
                      <a:lnTo>
                        <a:pt x="995" y="16"/>
                      </a:lnTo>
                      <a:lnTo>
                        <a:pt x="1127" y="0"/>
                      </a:lnTo>
                      <a:lnTo>
                        <a:pt x="1173" y="1"/>
                      </a:lnTo>
                      <a:lnTo>
                        <a:pt x="1212" y="10"/>
                      </a:lnTo>
                      <a:lnTo>
                        <a:pt x="1227" y="22"/>
                      </a:lnTo>
                      <a:lnTo>
                        <a:pt x="1237" y="42"/>
                      </a:lnTo>
                      <a:lnTo>
                        <a:pt x="1254" y="102"/>
                      </a:lnTo>
                      <a:lnTo>
                        <a:pt x="1268" y="126"/>
                      </a:lnTo>
                      <a:lnTo>
                        <a:pt x="1288" y="137"/>
                      </a:lnTo>
                      <a:lnTo>
                        <a:pt x="1315" y="126"/>
                      </a:lnTo>
                      <a:lnTo>
                        <a:pt x="1334" y="108"/>
                      </a:lnTo>
                      <a:lnTo>
                        <a:pt x="1442" y="42"/>
                      </a:lnTo>
                      <a:lnTo>
                        <a:pt x="1603" y="180"/>
                      </a:lnTo>
                      <a:lnTo>
                        <a:pt x="1649" y="208"/>
                      </a:lnTo>
                      <a:lnTo>
                        <a:pt x="1722" y="228"/>
                      </a:lnTo>
                      <a:lnTo>
                        <a:pt x="1757" y="228"/>
                      </a:lnTo>
                      <a:lnTo>
                        <a:pt x="1779" y="218"/>
                      </a:lnTo>
                      <a:lnTo>
                        <a:pt x="1787" y="171"/>
                      </a:lnTo>
                      <a:lnTo>
                        <a:pt x="1795" y="163"/>
                      </a:lnTo>
                      <a:lnTo>
                        <a:pt x="1833" y="153"/>
                      </a:lnTo>
                      <a:lnTo>
                        <a:pt x="1864" y="125"/>
                      </a:lnTo>
                      <a:lnTo>
                        <a:pt x="1878" y="120"/>
                      </a:lnTo>
                      <a:lnTo>
                        <a:pt x="1895" y="123"/>
                      </a:lnTo>
                      <a:lnTo>
                        <a:pt x="1918" y="135"/>
                      </a:lnTo>
                      <a:lnTo>
                        <a:pt x="1944" y="163"/>
                      </a:lnTo>
                      <a:lnTo>
                        <a:pt x="1985" y="178"/>
                      </a:lnTo>
                      <a:lnTo>
                        <a:pt x="1997" y="186"/>
                      </a:lnTo>
                      <a:lnTo>
                        <a:pt x="1999" y="202"/>
                      </a:lnTo>
                      <a:lnTo>
                        <a:pt x="1989" y="230"/>
                      </a:lnTo>
                      <a:lnTo>
                        <a:pt x="1977" y="252"/>
                      </a:lnTo>
                      <a:lnTo>
                        <a:pt x="1962" y="297"/>
                      </a:lnTo>
                      <a:lnTo>
                        <a:pt x="1987" y="357"/>
                      </a:lnTo>
                      <a:lnTo>
                        <a:pt x="2048" y="360"/>
                      </a:lnTo>
                      <a:lnTo>
                        <a:pt x="2082" y="382"/>
                      </a:lnTo>
                      <a:lnTo>
                        <a:pt x="2099" y="390"/>
                      </a:lnTo>
                      <a:lnTo>
                        <a:pt x="2113" y="383"/>
                      </a:lnTo>
                      <a:lnTo>
                        <a:pt x="2145" y="320"/>
                      </a:lnTo>
                      <a:lnTo>
                        <a:pt x="2167" y="291"/>
                      </a:lnTo>
                      <a:lnTo>
                        <a:pt x="2207" y="250"/>
                      </a:lnTo>
                      <a:lnTo>
                        <a:pt x="2304" y="180"/>
                      </a:lnTo>
                      <a:lnTo>
                        <a:pt x="2594" y="35"/>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50" name="Marijampoles" descr="{&quot;Key&quot;:&quot;marijampoles&quot;,&quot;Name&quot;:&quot;Marijampoles&quot;,&quot;Value&quot;:1.0,&quot;Formula&quot;:&quot;&quot;,&quot;Text&quot;:&quot;&quot;,&quot;OfficeApplication&quot;:1,&quot;HasValue&quot;:true}">
                  <a:extLst>
                    <a:ext uri="{FF2B5EF4-FFF2-40B4-BE49-F238E27FC236}">
                      <a16:creationId xmlns:a16="http://schemas.microsoft.com/office/drawing/2014/main" id="{05A7FA67-BF32-13A2-FFBE-C76F2D8196B3}"/>
                    </a:ext>
                  </a:extLst>
                </p:cNvPr>
                <p:cNvSpPr>
                  <a:spLocks/>
                </p:cNvSpPr>
                <p:nvPr/>
              </p:nvSpPr>
              <p:spPr bwMode="auto">
                <a:xfrm>
                  <a:off x="2904" y="2615"/>
                  <a:ext cx="872" cy="1099"/>
                </a:xfrm>
                <a:custGeom>
                  <a:avLst/>
                  <a:gdLst>
                    <a:gd name="T0" fmla="*/ 1984 w 2564"/>
                    <a:gd name="T1" fmla="*/ 209 h 3230"/>
                    <a:gd name="T2" fmla="*/ 2132 w 2564"/>
                    <a:gd name="T3" fmla="*/ 275 h 3230"/>
                    <a:gd name="T4" fmla="*/ 2047 w 2564"/>
                    <a:gd name="T5" fmla="*/ 338 h 3230"/>
                    <a:gd name="T6" fmla="*/ 1941 w 2564"/>
                    <a:gd name="T7" fmla="*/ 449 h 3230"/>
                    <a:gd name="T8" fmla="*/ 1772 w 2564"/>
                    <a:gd name="T9" fmla="*/ 483 h 3230"/>
                    <a:gd name="T10" fmla="*/ 1870 w 2564"/>
                    <a:gd name="T11" fmla="*/ 573 h 3230"/>
                    <a:gd name="T12" fmla="*/ 2011 w 2564"/>
                    <a:gd name="T13" fmla="*/ 764 h 3230"/>
                    <a:gd name="T14" fmla="*/ 2189 w 2564"/>
                    <a:gd name="T15" fmla="*/ 805 h 3230"/>
                    <a:gd name="T16" fmla="*/ 2251 w 2564"/>
                    <a:gd name="T17" fmla="*/ 962 h 3230"/>
                    <a:gd name="T18" fmla="*/ 2261 w 2564"/>
                    <a:gd name="T19" fmla="*/ 1103 h 3230"/>
                    <a:gd name="T20" fmla="*/ 2220 w 2564"/>
                    <a:gd name="T21" fmla="*/ 1212 h 3230"/>
                    <a:gd name="T22" fmla="*/ 2285 w 2564"/>
                    <a:gd name="T23" fmla="*/ 1280 h 3230"/>
                    <a:gd name="T24" fmla="*/ 2324 w 2564"/>
                    <a:gd name="T25" fmla="*/ 1385 h 3230"/>
                    <a:gd name="T26" fmla="*/ 2344 w 2564"/>
                    <a:gd name="T27" fmla="*/ 1672 h 3230"/>
                    <a:gd name="T28" fmla="*/ 2234 w 2564"/>
                    <a:gd name="T29" fmla="*/ 1733 h 3230"/>
                    <a:gd name="T30" fmla="*/ 2286 w 2564"/>
                    <a:gd name="T31" fmla="*/ 1797 h 3230"/>
                    <a:gd name="T32" fmla="*/ 2329 w 2564"/>
                    <a:gd name="T33" fmla="*/ 1905 h 3230"/>
                    <a:gd name="T34" fmla="*/ 2382 w 2564"/>
                    <a:gd name="T35" fmla="*/ 2009 h 3230"/>
                    <a:gd name="T36" fmla="*/ 2494 w 2564"/>
                    <a:gd name="T37" fmla="*/ 2064 h 3230"/>
                    <a:gd name="T38" fmla="*/ 2564 w 2564"/>
                    <a:gd name="T39" fmla="*/ 2240 h 3230"/>
                    <a:gd name="T40" fmla="*/ 2405 w 2564"/>
                    <a:gd name="T41" fmla="*/ 2312 h 3230"/>
                    <a:gd name="T42" fmla="*/ 2291 w 2564"/>
                    <a:gd name="T43" fmla="*/ 2198 h 3230"/>
                    <a:gd name="T44" fmla="*/ 2060 w 2564"/>
                    <a:gd name="T45" fmla="*/ 2394 h 3230"/>
                    <a:gd name="T46" fmla="*/ 1897 w 2564"/>
                    <a:gd name="T47" fmla="*/ 2593 h 3230"/>
                    <a:gd name="T48" fmla="*/ 1897 w 2564"/>
                    <a:gd name="T49" fmla="*/ 2669 h 3230"/>
                    <a:gd name="T50" fmla="*/ 1814 w 2564"/>
                    <a:gd name="T51" fmla="*/ 2722 h 3230"/>
                    <a:gd name="T52" fmla="*/ 1670 w 2564"/>
                    <a:gd name="T53" fmla="*/ 2878 h 3230"/>
                    <a:gd name="T54" fmla="*/ 1641 w 2564"/>
                    <a:gd name="T55" fmla="*/ 2998 h 3230"/>
                    <a:gd name="T56" fmla="*/ 1581 w 2564"/>
                    <a:gd name="T57" fmla="*/ 3194 h 3230"/>
                    <a:gd name="T58" fmla="*/ 1159 w 2564"/>
                    <a:gd name="T59" fmla="*/ 2949 h 3230"/>
                    <a:gd name="T60" fmla="*/ 977 w 2564"/>
                    <a:gd name="T61" fmla="*/ 2927 h 3230"/>
                    <a:gd name="T62" fmla="*/ 985 w 2564"/>
                    <a:gd name="T63" fmla="*/ 2793 h 3230"/>
                    <a:gd name="T64" fmla="*/ 854 w 2564"/>
                    <a:gd name="T65" fmla="*/ 2687 h 3230"/>
                    <a:gd name="T66" fmla="*/ 737 w 2564"/>
                    <a:gd name="T67" fmla="*/ 2667 h 3230"/>
                    <a:gd name="T68" fmla="*/ 455 w 2564"/>
                    <a:gd name="T69" fmla="*/ 2724 h 3230"/>
                    <a:gd name="T70" fmla="*/ 219 w 2564"/>
                    <a:gd name="T71" fmla="*/ 2260 h 3230"/>
                    <a:gd name="T72" fmla="*/ 287 w 2564"/>
                    <a:gd name="T73" fmla="*/ 1695 h 3230"/>
                    <a:gd name="T74" fmla="*/ 330 w 2564"/>
                    <a:gd name="T75" fmla="*/ 1478 h 3230"/>
                    <a:gd name="T76" fmla="*/ 351 w 2564"/>
                    <a:gd name="T77" fmla="*/ 1402 h 3230"/>
                    <a:gd name="T78" fmla="*/ 457 w 2564"/>
                    <a:gd name="T79" fmla="*/ 1292 h 3230"/>
                    <a:gd name="T80" fmla="*/ 587 w 2564"/>
                    <a:gd name="T81" fmla="*/ 1079 h 3230"/>
                    <a:gd name="T82" fmla="*/ 504 w 2564"/>
                    <a:gd name="T83" fmla="*/ 784 h 3230"/>
                    <a:gd name="T84" fmla="*/ 355 w 2564"/>
                    <a:gd name="T85" fmla="*/ 634 h 3230"/>
                    <a:gd name="T86" fmla="*/ 286 w 2564"/>
                    <a:gd name="T87" fmla="*/ 564 h 3230"/>
                    <a:gd name="T88" fmla="*/ 79 w 2564"/>
                    <a:gd name="T89" fmla="*/ 419 h 3230"/>
                    <a:gd name="T90" fmla="*/ 58 w 2564"/>
                    <a:gd name="T91" fmla="*/ 125 h 3230"/>
                    <a:gd name="T92" fmla="*/ 155 w 2564"/>
                    <a:gd name="T93" fmla="*/ 179 h 3230"/>
                    <a:gd name="T94" fmla="*/ 527 w 2564"/>
                    <a:gd name="T95" fmla="*/ 63 h 3230"/>
                    <a:gd name="T96" fmla="*/ 807 w 2564"/>
                    <a:gd name="T97" fmla="*/ 37 h 3230"/>
                    <a:gd name="T98" fmla="*/ 1785 w 2564"/>
                    <a:gd name="T99" fmla="*/ 99 h 3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4" h="3230">
                      <a:moveTo>
                        <a:pt x="1785" y="99"/>
                      </a:moveTo>
                      <a:lnTo>
                        <a:pt x="1829" y="112"/>
                      </a:lnTo>
                      <a:lnTo>
                        <a:pt x="1937" y="203"/>
                      </a:lnTo>
                      <a:lnTo>
                        <a:pt x="1984" y="209"/>
                      </a:lnTo>
                      <a:lnTo>
                        <a:pt x="2032" y="202"/>
                      </a:lnTo>
                      <a:lnTo>
                        <a:pt x="2080" y="205"/>
                      </a:lnTo>
                      <a:lnTo>
                        <a:pt x="2120" y="242"/>
                      </a:lnTo>
                      <a:lnTo>
                        <a:pt x="2132" y="275"/>
                      </a:lnTo>
                      <a:lnTo>
                        <a:pt x="2131" y="309"/>
                      </a:lnTo>
                      <a:lnTo>
                        <a:pt x="2115" y="324"/>
                      </a:lnTo>
                      <a:lnTo>
                        <a:pt x="2072" y="329"/>
                      </a:lnTo>
                      <a:lnTo>
                        <a:pt x="2047" y="338"/>
                      </a:lnTo>
                      <a:lnTo>
                        <a:pt x="2025" y="366"/>
                      </a:lnTo>
                      <a:lnTo>
                        <a:pt x="2001" y="414"/>
                      </a:lnTo>
                      <a:lnTo>
                        <a:pt x="1976" y="441"/>
                      </a:lnTo>
                      <a:lnTo>
                        <a:pt x="1941" y="449"/>
                      </a:lnTo>
                      <a:lnTo>
                        <a:pt x="1849" y="439"/>
                      </a:lnTo>
                      <a:lnTo>
                        <a:pt x="1826" y="444"/>
                      </a:lnTo>
                      <a:lnTo>
                        <a:pt x="1803" y="454"/>
                      </a:lnTo>
                      <a:lnTo>
                        <a:pt x="1772" y="483"/>
                      </a:lnTo>
                      <a:lnTo>
                        <a:pt x="1760" y="505"/>
                      </a:lnTo>
                      <a:lnTo>
                        <a:pt x="1756" y="525"/>
                      </a:lnTo>
                      <a:lnTo>
                        <a:pt x="1766" y="546"/>
                      </a:lnTo>
                      <a:lnTo>
                        <a:pt x="1870" y="573"/>
                      </a:lnTo>
                      <a:lnTo>
                        <a:pt x="1893" y="598"/>
                      </a:lnTo>
                      <a:lnTo>
                        <a:pt x="1912" y="623"/>
                      </a:lnTo>
                      <a:lnTo>
                        <a:pt x="1960" y="775"/>
                      </a:lnTo>
                      <a:lnTo>
                        <a:pt x="2011" y="764"/>
                      </a:lnTo>
                      <a:lnTo>
                        <a:pt x="2061" y="737"/>
                      </a:lnTo>
                      <a:lnTo>
                        <a:pt x="2092" y="740"/>
                      </a:lnTo>
                      <a:lnTo>
                        <a:pt x="2131" y="759"/>
                      </a:lnTo>
                      <a:lnTo>
                        <a:pt x="2189" y="805"/>
                      </a:lnTo>
                      <a:lnTo>
                        <a:pt x="2235" y="854"/>
                      </a:lnTo>
                      <a:lnTo>
                        <a:pt x="2251" y="877"/>
                      </a:lnTo>
                      <a:lnTo>
                        <a:pt x="2257" y="898"/>
                      </a:lnTo>
                      <a:lnTo>
                        <a:pt x="2251" y="962"/>
                      </a:lnTo>
                      <a:lnTo>
                        <a:pt x="2259" y="1003"/>
                      </a:lnTo>
                      <a:lnTo>
                        <a:pt x="2277" y="1052"/>
                      </a:lnTo>
                      <a:lnTo>
                        <a:pt x="2285" y="1090"/>
                      </a:lnTo>
                      <a:lnTo>
                        <a:pt x="2261" y="1103"/>
                      </a:lnTo>
                      <a:lnTo>
                        <a:pt x="2239" y="1154"/>
                      </a:lnTo>
                      <a:lnTo>
                        <a:pt x="2216" y="1180"/>
                      </a:lnTo>
                      <a:lnTo>
                        <a:pt x="2212" y="1199"/>
                      </a:lnTo>
                      <a:lnTo>
                        <a:pt x="2220" y="1212"/>
                      </a:lnTo>
                      <a:lnTo>
                        <a:pt x="2256" y="1213"/>
                      </a:lnTo>
                      <a:lnTo>
                        <a:pt x="2272" y="1219"/>
                      </a:lnTo>
                      <a:lnTo>
                        <a:pt x="2289" y="1242"/>
                      </a:lnTo>
                      <a:lnTo>
                        <a:pt x="2285" y="1280"/>
                      </a:lnTo>
                      <a:lnTo>
                        <a:pt x="2292" y="1304"/>
                      </a:lnTo>
                      <a:lnTo>
                        <a:pt x="2312" y="1333"/>
                      </a:lnTo>
                      <a:lnTo>
                        <a:pt x="2322" y="1358"/>
                      </a:lnTo>
                      <a:lnTo>
                        <a:pt x="2324" y="1385"/>
                      </a:lnTo>
                      <a:lnTo>
                        <a:pt x="2319" y="1432"/>
                      </a:lnTo>
                      <a:lnTo>
                        <a:pt x="2357" y="1603"/>
                      </a:lnTo>
                      <a:lnTo>
                        <a:pt x="2355" y="1639"/>
                      </a:lnTo>
                      <a:lnTo>
                        <a:pt x="2344" y="1672"/>
                      </a:lnTo>
                      <a:lnTo>
                        <a:pt x="2324" y="1684"/>
                      </a:lnTo>
                      <a:lnTo>
                        <a:pt x="2271" y="1703"/>
                      </a:lnTo>
                      <a:lnTo>
                        <a:pt x="2249" y="1714"/>
                      </a:lnTo>
                      <a:lnTo>
                        <a:pt x="2234" y="1733"/>
                      </a:lnTo>
                      <a:lnTo>
                        <a:pt x="2234" y="1748"/>
                      </a:lnTo>
                      <a:lnTo>
                        <a:pt x="2244" y="1758"/>
                      </a:lnTo>
                      <a:lnTo>
                        <a:pt x="2267" y="1774"/>
                      </a:lnTo>
                      <a:lnTo>
                        <a:pt x="2286" y="1797"/>
                      </a:lnTo>
                      <a:lnTo>
                        <a:pt x="2346" y="1819"/>
                      </a:lnTo>
                      <a:lnTo>
                        <a:pt x="2364" y="1844"/>
                      </a:lnTo>
                      <a:lnTo>
                        <a:pt x="2362" y="1864"/>
                      </a:lnTo>
                      <a:lnTo>
                        <a:pt x="2329" y="1905"/>
                      </a:lnTo>
                      <a:lnTo>
                        <a:pt x="2317" y="1932"/>
                      </a:lnTo>
                      <a:lnTo>
                        <a:pt x="2321" y="1954"/>
                      </a:lnTo>
                      <a:lnTo>
                        <a:pt x="2335" y="1972"/>
                      </a:lnTo>
                      <a:lnTo>
                        <a:pt x="2382" y="2009"/>
                      </a:lnTo>
                      <a:lnTo>
                        <a:pt x="2407" y="2044"/>
                      </a:lnTo>
                      <a:lnTo>
                        <a:pt x="2430" y="2064"/>
                      </a:lnTo>
                      <a:lnTo>
                        <a:pt x="2455" y="2069"/>
                      </a:lnTo>
                      <a:lnTo>
                        <a:pt x="2494" y="2064"/>
                      </a:lnTo>
                      <a:lnTo>
                        <a:pt x="2509" y="2070"/>
                      </a:lnTo>
                      <a:lnTo>
                        <a:pt x="2522" y="2095"/>
                      </a:lnTo>
                      <a:lnTo>
                        <a:pt x="2559" y="2203"/>
                      </a:lnTo>
                      <a:lnTo>
                        <a:pt x="2564" y="2240"/>
                      </a:lnTo>
                      <a:lnTo>
                        <a:pt x="2557" y="2268"/>
                      </a:lnTo>
                      <a:lnTo>
                        <a:pt x="2540" y="2293"/>
                      </a:lnTo>
                      <a:lnTo>
                        <a:pt x="2515" y="2343"/>
                      </a:lnTo>
                      <a:lnTo>
                        <a:pt x="2405" y="2312"/>
                      </a:lnTo>
                      <a:lnTo>
                        <a:pt x="2366" y="2272"/>
                      </a:lnTo>
                      <a:lnTo>
                        <a:pt x="2349" y="2242"/>
                      </a:lnTo>
                      <a:lnTo>
                        <a:pt x="2314" y="2205"/>
                      </a:lnTo>
                      <a:lnTo>
                        <a:pt x="2291" y="2198"/>
                      </a:lnTo>
                      <a:lnTo>
                        <a:pt x="2271" y="2203"/>
                      </a:lnTo>
                      <a:lnTo>
                        <a:pt x="2092" y="2347"/>
                      </a:lnTo>
                      <a:lnTo>
                        <a:pt x="2075" y="2367"/>
                      </a:lnTo>
                      <a:lnTo>
                        <a:pt x="2060" y="2394"/>
                      </a:lnTo>
                      <a:lnTo>
                        <a:pt x="2055" y="2427"/>
                      </a:lnTo>
                      <a:lnTo>
                        <a:pt x="2061" y="2494"/>
                      </a:lnTo>
                      <a:lnTo>
                        <a:pt x="2057" y="2532"/>
                      </a:lnTo>
                      <a:lnTo>
                        <a:pt x="1897" y="2593"/>
                      </a:lnTo>
                      <a:lnTo>
                        <a:pt x="1877" y="2612"/>
                      </a:lnTo>
                      <a:lnTo>
                        <a:pt x="1861" y="2637"/>
                      </a:lnTo>
                      <a:lnTo>
                        <a:pt x="1871" y="2652"/>
                      </a:lnTo>
                      <a:lnTo>
                        <a:pt x="1897" y="2669"/>
                      </a:lnTo>
                      <a:lnTo>
                        <a:pt x="1902" y="2679"/>
                      </a:lnTo>
                      <a:lnTo>
                        <a:pt x="1899" y="2699"/>
                      </a:lnTo>
                      <a:lnTo>
                        <a:pt x="1881" y="2709"/>
                      </a:lnTo>
                      <a:lnTo>
                        <a:pt x="1814" y="2722"/>
                      </a:lnTo>
                      <a:lnTo>
                        <a:pt x="1762" y="2742"/>
                      </a:lnTo>
                      <a:lnTo>
                        <a:pt x="1731" y="2767"/>
                      </a:lnTo>
                      <a:lnTo>
                        <a:pt x="1694" y="2815"/>
                      </a:lnTo>
                      <a:lnTo>
                        <a:pt x="1670" y="2878"/>
                      </a:lnTo>
                      <a:lnTo>
                        <a:pt x="1664" y="2909"/>
                      </a:lnTo>
                      <a:lnTo>
                        <a:pt x="1647" y="2948"/>
                      </a:lnTo>
                      <a:lnTo>
                        <a:pt x="1641" y="2973"/>
                      </a:lnTo>
                      <a:lnTo>
                        <a:pt x="1641" y="2998"/>
                      </a:lnTo>
                      <a:lnTo>
                        <a:pt x="1650" y="3045"/>
                      </a:lnTo>
                      <a:lnTo>
                        <a:pt x="1630" y="3163"/>
                      </a:lnTo>
                      <a:lnTo>
                        <a:pt x="1624" y="3230"/>
                      </a:lnTo>
                      <a:lnTo>
                        <a:pt x="1581" y="3194"/>
                      </a:lnTo>
                      <a:lnTo>
                        <a:pt x="1410" y="3129"/>
                      </a:lnTo>
                      <a:lnTo>
                        <a:pt x="1329" y="3079"/>
                      </a:lnTo>
                      <a:lnTo>
                        <a:pt x="1197" y="2968"/>
                      </a:lnTo>
                      <a:lnTo>
                        <a:pt x="1159" y="2949"/>
                      </a:lnTo>
                      <a:lnTo>
                        <a:pt x="1115" y="2959"/>
                      </a:lnTo>
                      <a:lnTo>
                        <a:pt x="1065" y="2980"/>
                      </a:lnTo>
                      <a:lnTo>
                        <a:pt x="1016" y="2980"/>
                      </a:lnTo>
                      <a:lnTo>
                        <a:pt x="977" y="2927"/>
                      </a:lnTo>
                      <a:lnTo>
                        <a:pt x="979" y="2889"/>
                      </a:lnTo>
                      <a:lnTo>
                        <a:pt x="990" y="2848"/>
                      </a:lnTo>
                      <a:lnTo>
                        <a:pt x="999" y="2813"/>
                      </a:lnTo>
                      <a:lnTo>
                        <a:pt x="985" y="2793"/>
                      </a:lnTo>
                      <a:lnTo>
                        <a:pt x="912" y="2784"/>
                      </a:lnTo>
                      <a:lnTo>
                        <a:pt x="887" y="2768"/>
                      </a:lnTo>
                      <a:lnTo>
                        <a:pt x="875" y="2744"/>
                      </a:lnTo>
                      <a:lnTo>
                        <a:pt x="854" y="2687"/>
                      </a:lnTo>
                      <a:lnTo>
                        <a:pt x="830" y="2664"/>
                      </a:lnTo>
                      <a:lnTo>
                        <a:pt x="809" y="2659"/>
                      </a:lnTo>
                      <a:lnTo>
                        <a:pt x="760" y="2669"/>
                      </a:lnTo>
                      <a:lnTo>
                        <a:pt x="737" y="2667"/>
                      </a:lnTo>
                      <a:lnTo>
                        <a:pt x="610" y="2600"/>
                      </a:lnTo>
                      <a:lnTo>
                        <a:pt x="565" y="2594"/>
                      </a:lnTo>
                      <a:lnTo>
                        <a:pt x="512" y="2619"/>
                      </a:lnTo>
                      <a:lnTo>
                        <a:pt x="455" y="2724"/>
                      </a:lnTo>
                      <a:lnTo>
                        <a:pt x="416" y="2757"/>
                      </a:lnTo>
                      <a:lnTo>
                        <a:pt x="287" y="2529"/>
                      </a:lnTo>
                      <a:lnTo>
                        <a:pt x="231" y="2403"/>
                      </a:lnTo>
                      <a:lnTo>
                        <a:pt x="219" y="2260"/>
                      </a:lnTo>
                      <a:lnTo>
                        <a:pt x="234" y="1975"/>
                      </a:lnTo>
                      <a:lnTo>
                        <a:pt x="281" y="1802"/>
                      </a:lnTo>
                      <a:lnTo>
                        <a:pt x="290" y="1734"/>
                      </a:lnTo>
                      <a:lnTo>
                        <a:pt x="287" y="1695"/>
                      </a:lnTo>
                      <a:lnTo>
                        <a:pt x="275" y="1610"/>
                      </a:lnTo>
                      <a:lnTo>
                        <a:pt x="275" y="1573"/>
                      </a:lnTo>
                      <a:lnTo>
                        <a:pt x="284" y="1548"/>
                      </a:lnTo>
                      <a:lnTo>
                        <a:pt x="330" y="1478"/>
                      </a:lnTo>
                      <a:lnTo>
                        <a:pt x="331" y="1464"/>
                      </a:lnTo>
                      <a:lnTo>
                        <a:pt x="321" y="1430"/>
                      </a:lnTo>
                      <a:lnTo>
                        <a:pt x="326" y="1412"/>
                      </a:lnTo>
                      <a:lnTo>
                        <a:pt x="351" y="1402"/>
                      </a:lnTo>
                      <a:lnTo>
                        <a:pt x="374" y="1382"/>
                      </a:lnTo>
                      <a:lnTo>
                        <a:pt x="411" y="1362"/>
                      </a:lnTo>
                      <a:lnTo>
                        <a:pt x="427" y="1342"/>
                      </a:lnTo>
                      <a:lnTo>
                        <a:pt x="457" y="1292"/>
                      </a:lnTo>
                      <a:lnTo>
                        <a:pt x="522" y="1243"/>
                      </a:lnTo>
                      <a:lnTo>
                        <a:pt x="555" y="1208"/>
                      </a:lnTo>
                      <a:lnTo>
                        <a:pt x="582" y="1144"/>
                      </a:lnTo>
                      <a:lnTo>
                        <a:pt x="587" y="1079"/>
                      </a:lnTo>
                      <a:lnTo>
                        <a:pt x="579" y="1010"/>
                      </a:lnTo>
                      <a:lnTo>
                        <a:pt x="547" y="862"/>
                      </a:lnTo>
                      <a:lnTo>
                        <a:pt x="530" y="814"/>
                      </a:lnTo>
                      <a:lnTo>
                        <a:pt x="504" y="784"/>
                      </a:lnTo>
                      <a:lnTo>
                        <a:pt x="377" y="724"/>
                      </a:lnTo>
                      <a:lnTo>
                        <a:pt x="360" y="695"/>
                      </a:lnTo>
                      <a:lnTo>
                        <a:pt x="384" y="645"/>
                      </a:lnTo>
                      <a:lnTo>
                        <a:pt x="355" y="634"/>
                      </a:lnTo>
                      <a:lnTo>
                        <a:pt x="335" y="612"/>
                      </a:lnTo>
                      <a:lnTo>
                        <a:pt x="320" y="587"/>
                      </a:lnTo>
                      <a:lnTo>
                        <a:pt x="306" y="570"/>
                      </a:lnTo>
                      <a:lnTo>
                        <a:pt x="286" y="564"/>
                      </a:lnTo>
                      <a:lnTo>
                        <a:pt x="166" y="565"/>
                      </a:lnTo>
                      <a:lnTo>
                        <a:pt x="131" y="547"/>
                      </a:lnTo>
                      <a:lnTo>
                        <a:pt x="106" y="502"/>
                      </a:lnTo>
                      <a:lnTo>
                        <a:pt x="79" y="419"/>
                      </a:lnTo>
                      <a:lnTo>
                        <a:pt x="42" y="252"/>
                      </a:lnTo>
                      <a:lnTo>
                        <a:pt x="20" y="177"/>
                      </a:lnTo>
                      <a:lnTo>
                        <a:pt x="0" y="153"/>
                      </a:lnTo>
                      <a:lnTo>
                        <a:pt x="58" y="125"/>
                      </a:lnTo>
                      <a:lnTo>
                        <a:pt x="76" y="144"/>
                      </a:lnTo>
                      <a:lnTo>
                        <a:pt x="115" y="173"/>
                      </a:lnTo>
                      <a:lnTo>
                        <a:pt x="126" y="178"/>
                      </a:lnTo>
                      <a:lnTo>
                        <a:pt x="155" y="179"/>
                      </a:lnTo>
                      <a:lnTo>
                        <a:pt x="333" y="147"/>
                      </a:lnTo>
                      <a:lnTo>
                        <a:pt x="397" y="118"/>
                      </a:lnTo>
                      <a:lnTo>
                        <a:pt x="422" y="99"/>
                      </a:lnTo>
                      <a:lnTo>
                        <a:pt x="527" y="63"/>
                      </a:lnTo>
                      <a:lnTo>
                        <a:pt x="636" y="48"/>
                      </a:lnTo>
                      <a:lnTo>
                        <a:pt x="751" y="80"/>
                      </a:lnTo>
                      <a:lnTo>
                        <a:pt x="781" y="60"/>
                      </a:lnTo>
                      <a:lnTo>
                        <a:pt x="807" y="37"/>
                      </a:lnTo>
                      <a:lnTo>
                        <a:pt x="847" y="18"/>
                      </a:lnTo>
                      <a:lnTo>
                        <a:pt x="913" y="0"/>
                      </a:lnTo>
                      <a:lnTo>
                        <a:pt x="1588" y="127"/>
                      </a:lnTo>
                      <a:lnTo>
                        <a:pt x="1785" y="99"/>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51" name="Panevezio" descr="{&quot;Key&quot;:&quot;panevezio&quot;,&quot;Name&quot;:&quot;Panevezio&quot;,&quot;Value&quot;:1.0,&quot;Formula&quot;:&quot;&quot;,&quot;Text&quot;:&quot;&quot;,&quot;OfficeApplication&quot;:1,&quot;HasValue&quot;:true}">
                  <a:extLst>
                    <a:ext uri="{FF2B5EF4-FFF2-40B4-BE49-F238E27FC236}">
                      <a16:creationId xmlns:a16="http://schemas.microsoft.com/office/drawing/2014/main" id="{F557AD50-3E2E-F46B-6935-1A39EE12C12A}"/>
                    </a:ext>
                  </a:extLst>
                </p:cNvPr>
                <p:cNvSpPr>
                  <a:spLocks/>
                </p:cNvSpPr>
                <p:nvPr/>
              </p:nvSpPr>
              <p:spPr bwMode="auto">
                <a:xfrm>
                  <a:off x="3840" y="896"/>
                  <a:ext cx="1512" cy="1354"/>
                </a:xfrm>
                <a:custGeom>
                  <a:avLst/>
                  <a:gdLst>
                    <a:gd name="T0" fmla="*/ 4386 w 4445"/>
                    <a:gd name="T1" fmla="*/ 2057 h 3981"/>
                    <a:gd name="T2" fmla="*/ 4252 w 4445"/>
                    <a:gd name="T3" fmla="*/ 2218 h 3981"/>
                    <a:gd name="T4" fmla="*/ 4120 w 4445"/>
                    <a:gd name="T5" fmla="*/ 2541 h 3981"/>
                    <a:gd name="T6" fmla="*/ 3990 w 4445"/>
                    <a:gd name="T7" fmla="*/ 2534 h 3981"/>
                    <a:gd name="T8" fmla="*/ 3844 w 4445"/>
                    <a:gd name="T9" fmla="*/ 2659 h 3981"/>
                    <a:gd name="T10" fmla="*/ 3440 w 4445"/>
                    <a:gd name="T11" fmla="*/ 2737 h 3981"/>
                    <a:gd name="T12" fmla="*/ 3337 w 4445"/>
                    <a:gd name="T13" fmla="*/ 2654 h 3981"/>
                    <a:gd name="T14" fmla="*/ 3259 w 4445"/>
                    <a:gd name="T15" fmla="*/ 2615 h 3981"/>
                    <a:gd name="T16" fmla="*/ 3017 w 4445"/>
                    <a:gd name="T17" fmla="*/ 2684 h 3981"/>
                    <a:gd name="T18" fmla="*/ 2949 w 4445"/>
                    <a:gd name="T19" fmla="*/ 2758 h 3981"/>
                    <a:gd name="T20" fmla="*/ 2551 w 4445"/>
                    <a:gd name="T21" fmla="*/ 2864 h 3981"/>
                    <a:gd name="T22" fmla="*/ 2505 w 4445"/>
                    <a:gd name="T23" fmla="*/ 2761 h 3981"/>
                    <a:gd name="T24" fmla="*/ 2205 w 4445"/>
                    <a:gd name="T25" fmla="*/ 2726 h 3981"/>
                    <a:gd name="T26" fmla="*/ 2064 w 4445"/>
                    <a:gd name="T27" fmla="*/ 2764 h 3981"/>
                    <a:gd name="T28" fmla="*/ 1907 w 4445"/>
                    <a:gd name="T29" fmla="*/ 2764 h 3981"/>
                    <a:gd name="T30" fmla="*/ 1750 w 4445"/>
                    <a:gd name="T31" fmla="*/ 2859 h 3981"/>
                    <a:gd name="T32" fmla="*/ 1776 w 4445"/>
                    <a:gd name="T33" fmla="*/ 2981 h 3981"/>
                    <a:gd name="T34" fmla="*/ 1637 w 4445"/>
                    <a:gd name="T35" fmla="*/ 2968 h 3981"/>
                    <a:gd name="T36" fmla="*/ 1701 w 4445"/>
                    <a:gd name="T37" fmla="*/ 3053 h 3981"/>
                    <a:gd name="T38" fmla="*/ 1692 w 4445"/>
                    <a:gd name="T39" fmla="*/ 3208 h 3981"/>
                    <a:gd name="T40" fmla="*/ 1655 w 4445"/>
                    <a:gd name="T41" fmla="*/ 3388 h 3981"/>
                    <a:gd name="T42" fmla="*/ 1557 w 4445"/>
                    <a:gd name="T43" fmla="*/ 3529 h 3981"/>
                    <a:gd name="T44" fmla="*/ 1626 w 4445"/>
                    <a:gd name="T45" fmla="*/ 3632 h 3981"/>
                    <a:gd name="T46" fmla="*/ 1480 w 4445"/>
                    <a:gd name="T47" fmla="*/ 3618 h 3981"/>
                    <a:gd name="T48" fmla="*/ 1394 w 4445"/>
                    <a:gd name="T49" fmla="*/ 3808 h 3981"/>
                    <a:gd name="T50" fmla="*/ 1224 w 4445"/>
                    <a:gd name="T51" fmla="*/ 3933 h 3981"/>
                    <a:gd name="T52" fmla="*/ 1024 w 4445"/>
                    <a:gd name="T53" fmla="*/ 3797 h 3981"/>
                    <a:gd name="T54" fmla="*/ 861 w 4445"/>
                    <a:gd name="T55" fmla="*/ 3793 h 3981"/>
                    <a:gd name="T56" fmla="*/ 726 w 4445"/>
                    <a:gd name="T57" fmla="*/ 3686 h 3981"/>
                    <a:gd name="T58" fmla="*/ 502 w 4445"/>
                    <a:gd name="T59" fmla="*/ 3764 h 3981"/>
                    <a:gd name="T60" fmla="*/ 385 w 4445"/>
                    <a:gd name="T61" fmla="*/ 3812 h 3981"/>
                    <a:gd name="T62" fmla="*/ 390 w 4445"/>
                    <a:gd name="T63" fmla="*/ 3643 h 3981"/>
                    <a:gd name="T64" fmla="*/ 219 w 4445"/>
                    <a:gd name="T65" fmla="*/ 3503 h 3981"/>
                    <a:gd name="T66" fmla="*/ 100 w 4445"/>
                    <a:gd name="T67" fmla="*/ 3453 h 3981"/>
                    <a:gd name="T68" fmla="*/ 0 w 4445"/>
                    <a:gd name="T69" fmla="*/ 3320 h 3981"/>
                    <a:gd name="T70" fmla="*/ 124 w 4445"/>
                    <a:gd name="T71" fmla="*/ 3104 h 3981"/>
                    <a:gd name="T72" fmla="*/ 279 w 4445"/>
                    <a:gd name="T73" fmla="*/ 3067 h 3981"/>
                    <a:gd name="T74" fmla="*/ 285 w 4445"/>
                    <a:gd name="T75" fmla="*/ 2839 h 3981"/>
                    <a:gd name="T76" fmla="*/ 337 w 4445"/>
                    <a:gd name="T77" fmla="*/ 2685 h 3981"/>
                    <a:gd name="T78" fmla="*/ 260 w 4445"/>
                    <a:gd name="T79" fmla="*/ 2453 h 3981"/>
                    <a:gd name="T80" fmla="*/ 230 w 4445"/>
                    <a:gd name="T81" fmla="*/ 2277 h 3981"/>
                    <a:gd name="T82" fmla="*/ 345 w 4445"/>
                    <a:gd name="T83" fmla="*/ 2130 h 3981"/>
                    <a:gd name="T84" fmla="*/ 434 w 4445"/>
                    <a:gd name="T85" fmla="*/ 1904 h 3981"/>
                    <a:gd name="T86" fmla="*/ 351 w 4445"/>
                    <a:gd name="T87" fmla="*/ 1792 h 3981"/>
                    <a:gd name="T88" fmla="*/ 289 w 4445"/>
                    <a:gd name="T89" fmla="*/ 1593 h 3981"/>
                    <a:gd name="T90" fmla="*/ 369 w 4445"/>
                    <a:gd name="T91" fmla="*/ 1529 h 3981"/>
                    <a:gd name="T92" fmla="*/ 475 w 4445"/>
                    <a:gd name="T93" fmla="*/ 1288 h 3981"/>
                    <a:gd name="T94" fmla="*/ 515 w 4445"/>
                    <a:gd name="T95" fmla="*/ 1130 h 3981"/>
                    <a:gd name="T96" fmla="*/ 623 w 4445"/>
                    <a:gd name="T97" fmla="*/ 988 h 3981"/>
                    <a:gd name="T98" fmla="*/ 546 w 4445"/>
                    <a:gd name="T99" fmla="*/ 903 h 3981"/>
                    <a:gd name="T100" fmla="*/ 584 w 4445"/>
                    <a:gd name="T101" fmla="*/ 770 h 3981"/>
                    <a:gd name="T102" fmla="*/ 1026 w 4445"/>
                    <a:gd name="T103" fmla="*/ 580 h 3981"/>
                    <a:gd name="T104" fmla="*/ 1466 w 4445"/>
                    <a:gd name="T105" fmla="*/ 553 h 3981"/>
                    <a:gd name="T106" fmla="*/ 2060 w 4445"/>
                    <a:gd name="T107" fmla="*/ 149 h 3981"/>
                    <a:gd name="T108" fmla="*/ 2131 w 4445"/>
                    <a:gd name="T109" fmla="*/ 0 h 3981"/>
                    <a:gd name="T110" fmla="*/ 2348 w 4445"/>
                    <a:gd name="T111" fmla="*/ 544 h 3981"/>
                    <a:gd name="T112" fmla="*/ 2560 w 4445"/>
                    <a:gd name="T113" fmla="*/ 938 h 3981"/>
                    <a:gd name="T114" fmla="*/ 3658 w 4445"/>
                    <a:gd name="T115" fmla="*/ 1155 h 3981"/>
                    <a:gd name="T116" fmla="*/ 3884 w 4445"/>
                    <a:gd name="T117" fmla="*/ 1358 h 3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45" h="3981">
                      <a:moveTo>
                        <a:pt x="4445" y="1851"/>
                      </a:moveTo>
                      <a:lnTo>
                        <a:pt x="4403" y="1926"/>
                      </a:lnTo>
                      <a:lnTo>
                        <a:pt x="4403" y="1994"/>
                      </a:lnTo>
                      <a:lnTo>
                        <a:pt x="4400" y="2032"/>
                      </a:lnTo>
                      <a:lnTo>
                        <a:pt x="4386" y="2057"/>
                      </a:lnTo>
                      <a:lnTo>
                        <a:pt x="4360" y="2094"/>
                      </a:lnTo>
                      <a:lnTo>
                        <a:pt x="4339" y="2117"/>
                      </a:lnTo>
                      <a:lnTo>
                        <a:pt x="4295" y="2149"/>
                      </a:lnTo>
                      <a:lnTo>
                        <a:pt x="4267" y="2184"/>
                      </a:lnTo>
                      <a:lnTo>
                        <a:pt x="4252" y="2218"/>
                      </a:lnTo>
                      <a:lnTo>
                        <a:pt x="4242" y="2261"/>
                      </a:lnTo>
                      <a:lnTo>
                        <a:pt x="4185" y="2348"/>
                      </a:lnTo>
                      <a:lnTo>
                        <a:pt x="4166" y="2401"/>
                      </a:lnTo>
                      <a:lnTo>
                        <a:pt x="4132" y="2519"/>
                      </a:lnTo>
                      <a:lnTo>
                        <a:pt x="4120" y="2541"/>
                      </a:lnTo>
                      <a:lnTo>
                        <a:pt x="4106" y="2549"/>
                      </a:lnTo>
                      <a:lnTo>
                        <a:pt x="4067" y="2543"/>
                      </a:lnTo>
                      <a:lnTo>
                        <a:pt x="4026" y="2525"/>
                      </a:lnTo>
                      <a:lnTo>
                        <a:pt x="4010" y="2522"/>
                      </a:lnTo>
                      <a:lnTo>
                        <a:pt x="3990" y="2534"/>
                      </a:lnTo>
                      <a:lnTo>
                        <a:pt x="3960" y="2598"/>
                      </a:lnTo>
                      <a:lnTo>
                        <a:pt x="3944" y="2622"/>
                      </a:lnTo>
                      <a:lnTo>
                        <a:pt x="3864" y="2714"/>
                      </a:lnTo>
                      <a:lnTo>
                        <a:pt x="3851" y="2668"/>
                      </a:lnTo>
                      <a:lnTo>
                        <a:pt x="3844" y="2659"/>
                      </a:lnTo>
                      <a:lnTo>
                        <a:pt x="3819" y="2653"/>
                      </a:lnTo>
                      <a:lnTo>
                        <a:pt x="3589" y="2661"/>
                      </a:lnTo>
                      <a:lnTo>
                        <a:pt x="3560" y="2668"/>
                      </a:lnTo>
                      <a:lnTo>
                        <a:pt x="3527" y="2692"/>
                      </a:lnTo>
                      <a:lnTo>
                        <a:pt x="3440" y="2737"/>
                      </a:lnTo>
                      <a:lnTo>
                        <a:pt x="3401" y="2675"/>
                      </a:lnTo>
                      <a:lnTo>
                        <a:pt x="3392" y="2658"/>
                      </a:lnTo>
                      <a:lnTo>
                        <a:pt x="3374" y="2642"/>
                      </a:lnTo>
                      <a:lnTo>
                        <a:pt x="3352" y="2643"/>
                      </a:lnTo>
                      <a:lnTo>
                        <a:pt x="3337" y="2654"/>
                      </a:lnTo>
                      <a:lnTo>
                        <a:pt x="3314" y="2678"/>
                      </a:lnTo>
                      <a:lnTo>
                        <a:pt x="3301" y="2680"/>
                      </a:lnTo>
                      <a:lnTo>
                        <a:pt x="3287" y="2673"/>
                      </a:lnTo>
                      <a:lnTo>
                        <a:pt x="3274" y="2654"/>
                      </a:lnTo>
                      <a:lnTo>
                        <a:pt x="3259" y="2615"/>
                      </a:lnTo>
                      <a:lnTo>
                        <a:pt x="3250" y="2588"/>
                      </a:lnTo>
                      <a:lnTo>
                        <a:pt x="3209" y="2547"/>
                      </a:lnTo>
                      <a:lnTo>
                        <a:pt x="3047" y="2639"/>
                      </a:lnTo>
                      <a:lnTo>
                        <a:pt x="3032" y="2657"/>
                      </a:lnTo>
                      <a:lnTo>
                        <a:pt x="3017" y="2684"/>
                      </a:lnTo>
                      <a:lnTo>
                        <a:pt x="3030" y="2740"/>
                      </a:lnTo>
                      <a:lnTo>
                        <a:pt x="3026" y="2767"/>
                      </a:lnTo>
                      <a:lnTo>
                        <a:pt x="3015" y="2775"/>
                      </a:lnTo>
                      <a:lnTo>
                        <a:pt x="2995" y="2773"/>
                      </a:lnTo>
                      <a:lnTo>
                        <a:pt x="2949" y="2758"/>
                      </a:lnTo>
                      <a:lnTo>
                        <a:pt x="2909" y="2762"/>
                      </a:lnTo>
                      <a:lnTo>
                        <a:pt x="2664" y="2859"/>
                      </a:lnTo>
                      <a:lnTo>
                        <a:pt x="2602" y="2871"/>
                      </a:lnTo>
                      <a:lnTo>
                        <a:pt x="2571" y="2872"/>
                      </a:lnTo>
                      <a:lnTo>
                        <a:pt x="2551" y="2864"/>
                      </a:lnTo>
                      <a:lnTo>
                        <a:pt x="2549" y="2853"/>
                      </a:lnTo>
                      <a:lnTo>
                        <a:pt x="2555" y="2819"/>
                      </a:lnTo>
                      <a:lnTo>
                        <a:pt x="2549" y="2804"/>
                      </a:lnTo>
                      <a:lnTo>
                        <a:pt x="2517" y="2777"/>
                      </a:lnTo>
                      <a:lnTo>
                        <a:pt x="2505" y="2761"/>
                      </a:lnTo>
                      <a:lnTo>
                        <a:pt x="2482" y="2724"/>
                      </a:lnTo>
                      <a:lnTo>
                        <a:pt x="2442" y="2698"/>
                      </a:lnTo>
                      <a:lnTo>
                        <a:pt x="2309" y="2687"/>
                      </a:lnTo>
                      <a:lnTo>
                        <a:pt x="2245" y="2703"/>
                      </a:lnTo>
                      <a:lnTo>
                        <a:pt x="2205" y="2726"/>
                      </a:lnTo>
                      <a:lnTo>
                        <a:pt x="2175" y="2729"/>
                      </a:lnTo>
                      <a:lnTo>
                        <a:pt x="2107" y="2723"/>
                      </a:lnTo>
                      <a:lnTo>
                        <a:pt x="2090" y="2728"/>
                      </a:lnTo>
                      <a:lnTo>
                        <a:pt x="2079" y="2738"/>
                      </a:lnTo>
                      <a:lnTo>
                        <a:pt x="2064" y="2764"/>
                      </a:lnTo>
                      <a:lnTo>
                        <a:pt x="2046" y="2777"/>
                      </a:lnTo>
                      <a:lnTo>
                        <a:pt x="2027" y="2774"/>
                      </a:lnTo>
                      <a:lnTo>
                        <a:pt x="1966" y="2748"/>
                      </a:lnTo>
                      <a:lnTo>
                        <a:pt x="1940" y="2751"/>
                      </a:lnTo>
                      <a:lnTo>
                        <a:pt x="1907" y="2764"/>
                      </a:lnTo>
                      <a:lnTo>
                        <a:pt x="1884" y="2769"/>
                      </a:lnTo>
                      <a:lnTo>
                        <a:pt x="1745" y="2748"/>
                      </a:lnTo>
                      <a:lnTo>
                        <a:pt x="1747" y="2796"/>
                      </a:lnTo>
                      <a:lnTo>
                        <a:pt x="1737" y="2842"/>
                      </a:lnTo>
                      <a:lnTo>
                        <a:pt x="1750" y="2859"/>
                      </a:lnTo>
                      <a:lnTo>
                        <a:pt x="1794" y="2894"/>
                      </a:lnTo>
                      <a:lnTo>
                        <a:pt x="1804" y="2917"/>
                      </a:lnTo>
                      <a:lnTo>
                        <a:pt x="1805" y="2934"/>
                      </a:lnTo>
                      <a:lnTo>
                        <a:pt x="1795" y="2961"/>
                      </a:lnTo>
                      <a:lnTo>
                        <a:pt x="1776" y="2981"/>
                      </a:lnTo>
                      <a:lnTo>
                        <a:pt x="1752" y="2987"/>
                      </a:lnTo>
                      <a:lnTo>
                        <a:pt x="1729" y="2976"/>
                      </a:lnTo>
                      <a:lnTo>
                        <a:pt x="1715" y="2959"/>
                      </a:lnTo>
                      <a:lnTo>
                        <a:pt x="1700" y="2951"/>
                      </a:lnTo>
                      <a:lnTo>
                        <a:pt x="1637" y="2968"/>
                      </a:lnTo>
                      <a:lnTo>
                        <a:pt x="1621" y="2983"/>
                      </a:lnTo>
                      <a:lnTo>
                        <a:pt x="1629" y="2998"/>
                      </a:lnTo>
                      <a:lnTo>
                        <a:pt x="1649" y="3013"/>
                      </a:lnTo>
                      <a:lnTo>
                        <a:pt x="1677" y="3031"/>
                      </a:lnTo>
                      <a:lnTo>
                        <a:pt x="1701" y="3053"/>
                      </a:lnTo>
                      <a:lnTo>
                        <a:pt x="1722" y="3087"/>
                      </a:lnTo>
                      <a:lnTo>
                        <a:pt x="1736" y="3133"/>
                      </a:lnTo>
                      <a:lnTo>
                        <a:pt x="1737" y="3158"/>
                      </a:lnTo>
                      <a:lnTo>
                        <a:pt x="1730" y="3177"/>
                      </a:lnTo>
                      <a:lnTo>
                        <a:pt x="1692" y="3208"/>
                      </a:lnTo>
                      <a:lnTo>
                        <a:pt x="1670" y="3231"/>
                      </a:lnTo>
                      <a:lnTo>
                        <a:pt x="1652" y="3262"/>
                      </a:lnTo>
                      <a:lnTo>
                        <a:pt x="1646" y="3297"/>
                      </a:lnTo>
                      <a:lnTo>
                        <a:pt x="1649" y="3361"/>
                      </a:lnTo>
                      <a:lnTo>
                        <a:pt x="1655" y="3388"/>
                      </a:lnTo>
                      <a:lnTo>
                        <a:pt x="1661" y="3402"/>
                      </a:lnTo>
                      <a:lnTo>
                        <a:pt x="1661" y="3426"/>
                      </a:lnTo>
                      <a:lnTo>
                        <a:pt x="1620" y="3496"/>
                      </a:lnTo>
                      <a:lnTo>
                        <a:pt x="1579" y="3508"/>
                      </a:lnTo>
                      <a:lnTo>
                        <a:pt x="1557" y="3529"/>
                      </a:lnTo>
                      <a:lnTo>
                        <a:pt x="1559" y="3548"/>
                      </a:lnTo>
                      <a:lnTo>
                        <a:pt x="1570" y="3568"/>
                      </a:lnTo>
                      <a:lnTo>
                        <a:pt x="1609" y="3597"/>
                      </a:lnTo>
                      <a:lnTo>
                        <a:pt x="1624" y="3613"/>
                      </a:lnTo>
                      <a:lnTo>
                        <a:pt x="1626" y="3632"/>
                      </a:lnTo>
                      <a:lnTo>
                        <a:pt x="1614" y="3648"/>
                      </a:lnTo>
                      <a:lnTo>
                        <a:pt x="1579" y="3654"/>
                      </a:lnTo>
                      <a:lnTo>
                        <a:pt x="1554" y="3648"/>
                      </a:lnTo>
                      <a:lnTo>
                        <a:pt x="1504" y="3622"/>
                      </a:lnTo>
                      <a:lnTo>
                        <a:pt x="1480" y="3618"/>
                      </a:lnTo>
                      <a:lnTo>
                        <a:pt x="1459" y="3628"/>
                      </a:lnTo>
                      <a:lnTo>
                        <a:pt x="1434" y="3671"/>
                      </a:lnTo>
                      <a:lnTo>
                        <a:pt x="1421" y="3707"/>
                      </a:lnTo>
                      <a:lnTo>
                        <a:pt x="1407" y="3772"/>
                      </a:lnTo>
                      <a:lnTo>
                        <a:pt x="1394" y="3808"/>
                      </a:lnTo>
                      <a:lnTo>
                        <a:pt x="1369" y="3848"/>
                      </a:lnTo>
                      <a:lnTo>
                        <a:pt x="1292" y="3931"/>
                      </a:lnTo>
                      <a:lnTo>
                        <a:pt x="1272" y="3941"/>
                      </a:lnTo>
                      <a:lnTo>
                        <a:pt x="1256" y="3931"/>
                      </a:lnTo>
                      <a:lnTo>
                        <a:pt x="1224" y="3933"/>
                      </a:lnTo>
                      <a:lnTo>
                        <a:pt x="1164" y="3981"/>
                      </a:lnTo>
                      <a:lnTo>
                        <a:pt x="1107" y="3922"/>
                      </a:lnTo>
                      <a:lnTo>
                        <a:pt x="1080" y="3854"/>
                      </a:lnTo>
                      <a:lnTo>
                        <a:pt x="1054" y="3822"/>
                      </a:lnTo>
                      <a:lnTo>
                        <a:pt x="1024" y="3797"/>
                      </a:lnTo>
                      <a:lnTo>
                        <a:pt x="924" y="3743"/>
                      </a:lnTo>
                      <a:lnTo>
                        <a:pt x="909" y="3743"/>
                      </a:lnTo>
                      <a:lnTo>
                        <a:pt x="904" y="3779"/>
                      </a:lnTo>
                      <a:lnTo>
                        <a:pt x="890" y="3793"/>
                      </a:lnTo>
                      <a:lnTo>
                        <a:pt x="861" y="3793"/>
                      </a:lnTo>
                      <a:lnTo>
                        <a:pt x="815" y="3779"/>
                      </a:lnTo>
                      <a:lnTo>
                        <a:pt x="791" y="3756"/>
                      </a:lnTo>
                      <a:lnTo>
                        <a:pt x="770" y="3726"/>
                      </a:lnTo>
                      <a:lnTo>
                        <a:pt x="744" y="3693"/>
                      </a:lnTo>
                      <a:lnTo>
                        <a:pt x="726" y="3686"/>
                      </a:lnTo>
                      <a:lnTo>
                        <a:pt x="704" y="3692"/>
                      </a:lnTo>
                      <a:lnTo>
                        <a:pt x="682" y="3711"/>
                      </a:lnTo>
                      <a:lnTo>
                        <a:pt x="579" y="3762"/>
                      </a:lnTo>
                      <a:lnTo>
                        <a:pt x="537" y="3773"/>
                      </a:lnTo>
                      <a:lnTo>
                        <a:pt x="502" y="3764"/>
                      </a:lnTo>
                      <a:lnTo>
                        <a:pt x="475" y="3767"/>
                      </a:lnTo>
                      <a:lnTo>
                        <a:pt x="456" y="3777"/>
                      </a:lnTo>
                      <a:lnTo>
                        <a:pt x="417" y="3813"/>
                      </a:lnTo>
                      <a:lnTo>
                        <a:pt x="396" y="3822"/>
                      </a:lnTo>
                      <a:lnTo>
                        <a:pt x="385" y="3812"/>
                      </a:lnTo>
                      <a:lnTo>
                        <a:pt x="384" y="3792"/>
                      </a:lnTo>
                      <a:lnTo>
                        <a:pt x="397" y="3734"/>
                      </a:lnTo>
                      <a:lnTo>
                        <a:pt x="401" y="3704"/>
                      </a:lnTo>
                      <a:lnTo>
                        <a:pt x="401" y="3672"/>
                      </a:lnTo>
                      <a:lnTo>
                        <a:pt x="390" y="3643"/>
                      </a:lnTo>
                      <a:lnTo>
                        <a:pt x="327" y="3579"/>
                      </a:lnTo>
                      <a:lnTo>
                        <a:pt x="305" y="3549"/>
                      </a:lnTo>
                      <a:lnTo>
                        <a:pt x="262" y="3510"/>
                      </a:lnTo>
                      <a:lnTo>
                        <a:pt x="237" y="3500"/>
                      </a:lnTo>
                      <a:lnTo>
                        <a:pt x="219" y="3503"/>
                      </a:lnTo>
                      <a:lnTo>
                        <a:pt x="201" y="3517"/>
                      </a:lnTo>
                      <a:lnTo>
                        <a:pt x="161" y="3520"/>
                      </a:lnTo>
                      <a:lnTo>
                        <a:pt x="131" y="3508"/>
                      </a:lnTo>
                      <a:lnTo>
                        <a:pt x="110" y="3484"/>
                      </a:lnTo>
                      <a:lnTo>
                        <a:pt x="100" y="3453"/>
                      </a:lnTo>
                      <a:lnTo>
                        <a:pt x="91" y="3387"/>
                      </a:lnTo>
                      <a:lnTo>
                        <a:pt x="84" y="3360"/>
                      </a:lnTo>
                      <a:lnTo>
                        <a:pt x="72" y="3337"/>
                      </a:lnTo>
                      <a:lnTo>
                        <a:pt x="40" y="3322"/>
                      </a:lnTo>
                      <a:lnTo>
                        <a:pt x="0" y="3320"/>
                      </a:lnTo>
                      <a:lnTo>
                        <a:pt x="19" y="3274"/>
                      </a:lnTo>
                      <a:lnTo>
                        <a:pt x="52" y="3227"/>
                      </a:lnTo>
                      <a:lnTo>
                        <a:pt x="84" y="3164"/>
                      </a:lnTo>
                      <a:lnTo>
                        <a:pt x="102" y="3115"/>
                      </a:lnTo>
                      <a:lnTo>
                        <a:pt x="124" y="3104"/>
                      </a:lnTo>
                      <a:lnTo>
                        <a:pt x="170" y="3107"/>
                      </a:lnTo>
                      <a:lnTo>
                        <a:pt x="191" y="3098"/>
                      </a:lnTo>
                      <a:lnTo>
                        <a:pt x="220" y="3069"/>
                      </a:lnTo>
                      <a:lnTo>
                        <a:pt x="237" y="3065"/>
                      </a:lnTo>
                      <a:lnTo>
                        <a:pt x="279" y="3067"/>
                      </a:lnTo>
                      <a:lnTo>
                        <a:pt x="292" y="3047"/>
                      </a:lnTo>
                      <a:lnTo>
                        <a:pt x="292" y="3014"/>
                      </a:lnTo>
                      <a:lnTo>
                        <a:pt x="264" y="2902"/>
                      </a:lnTo>
                      <a:lnTo>
                        <a:pt x="267" y="2859"/>
                      </a:lnTo>
                      <a:lnTo>
                        <a:pt x="285" y="2839"/>
                      </a:lnTo>
                      <a:lnTo>
                        <a:pt x="309" y="2824"/>
                      </a:lnTo>
                      <a:lnTo>
                        <a:pt x="329" y="2800"/>
                      </a:lnTo>
                      <a:lnTo>
                        <a:pt x="340" y="2773"/>
                      </a:lnTo>
                      <a:lnTo>
                        <a:pt x="336" y="2717"/>
                      </a:lnTo>
                      <a:lnTo>
                        <a:pt x="337" y="2685"/>
                      </a:lnTo>
                      <a:lnTo>
                        <a:pt x="326" y="2592"/>
                      </a:lnTo>
                      <a:lnTo>
                        <a:pt x="316" y="2569"/>
                      </a:lnTo>
                      <a:lnTo>
                        <a:pt x="282" y="2528"/>
                      </a:lnTo>
                      <a:lnTo>
                        <a:pt x="271" y="2467"/>
                      </a:lnTo>
                      <a:lnTo>
                        <a:pt x="260" y="2453"/>
                      </a:lnTo>
                      <a:lnTo>
                        <a:pt x="234" y="2438"/>
                      </a:lnTo>
                      <a:lnTo>
                        <a:pt x="210" y="2432"/>
                      </a:lnTo>
                      <a:lnTo>
                        <a:pt x="176" y="2395"/>
                      </a:lnTo>
                      <a:lnTo>
                        <a:pt x="149" y="2285"/>
                      </a:lnTo>
                      <a:lnTo>
                        <a:pt x="230" y="2277"/>
                      </a:lnTo>
                      <a:lnTo>
                        <a:pt x="246" y="2253"/>
                      </a:lnTo>
                      <a:lnTo>
                        <a:pt x="244" y="2205"/>
                      </a:lnTo>
                      <a:lnTo>
                        <a:pt x="259" y="2175"/>
                      </a:lnTo>
                      <a:lnTo>
                        <a:pt x="286" y="2158"/>
                      </a:lnTo>
                      <a:lnTo>
                        <a:pt x="345" y="2130"/>
                      </a:lnTo>
                      <a:lnTo>
                        <a:pt x="390" y="2095"/>
                      </a:lnTo>
                      <a:lnTo>
                        <a:pt x="410" y="2057"/>
                      </a:lnTo>
                      <a:lnTo>
                        <a:pt x="404" y="1999"/>
                      </a:lnTo>
                      <a:lnTo>
                        <a:pt x="430" y="1943"/>
                      </a:lnTo>
                      <a:lnTo>
                        <a:pt x="434" y="1904"/>
                      </a:lnTo>
                      <a:lnTo>
                        <a:pt x="426" y="1845"/>
                      </a:lnTo>
                      <a:lnTo>
                        <a:pt x="414" y="1822"/>
                      </a:lnTo>
                      <a:lnTo>
                        <a:pt x="395" y="1809"/>
                      </a:lnTo>
                      <a:lnTo>
                        <a:pt x="375" y="1804"/>
                      </a:lnTo>
                      <a:lnTo>
                        <a:pt x="351" y="1792"/>
                      </a:lnTo>
                      <a:lnTo>
                        <a:pt x="329" y="1775"/>
                      </a:lnTo>
                      <a:lnTo>
                        <a:pt x="306" y="1748"/>
                      </a:lnTo>
                      <a:lnTo>
                        <a:pt x="296" y="1722"/>
                      </a:lnTo>
                      <a:lnTo>
                        <a:pt x="291" y="1693"/>
                      </a:lnTo>
                      <a:lnTo>
                        <a:pt x="289" y="1593"/>
                      </a:lnTo>
                      <a:lnTo>
                        <a:pt x="291" y="1550"/>
                      </a:lnTo>
                      <a:lnTo>
                        <a:pt x="303" y="1520"/>
                      </a:lnTo>
                      <a:lnTo>
                        <a:pt x="323" y="1510"/>
                      </a:lnTo>
                      <a:lnTo>
                        <a:pt x="348" y="1525"/>
                      </a:lnTo>
                      <a:lnTo>
                        <a:pt x="369" y="1529"/>
                      </a:lnTo>
                      <a:lnTo>
                        <a:pt x="384" y="1508"/>
                      </a:lnTo>
                      <a:lnTo>
                        <a:pt x="394" y="1478"/>
                      </a:lnTo>
                      <a:lnTo>
                        <a:pt x="408" y="1402"/>
                      </a:lnTo>
                      <a:lnTo>
                        <a:pt x="426" y="1360"/>
                      </a:lnTo>
                      <a:lnTo>
                        <a:pt x="475" y="1288"/>
                      </a:lnTo>
                      <a:lnTo>
                        <a:pt x="481" y="1252"/>
                      </a:lnTo>
                      <a:lnTo>
                        <a:pt x="483" y="1213"/>
                      </a:lnTo>
                      <a:lnTo>
                        <a:pt x="488" y="1185"/>
                      </a:lnTo>
                      <a:lnTo>
                        <a:pt x="501" y="1152"/>
                      </a:lnTo>
                      <a:lnTo>
                        <a:pt x="515" y="1130"/>
                      </a:lnTo>
                      <a:lnTo>
                        <a:pt x="538" y="1117"/>
                      </a:lnTo>
                      <a:lnTo>
                        <a:pt x="603" y="1098"/>
                      </a:lnTo>
                      <a:lnTo>
                        <a:pt x="616" y="1077"/>
                      </a:lnTo>
                      <a:lnTo>
                        <a:pt x="621" y="1045"/>
                      </a:lnTo>
                      <a:lnTo>
                        <a:pt x="623" y="988"/>
                      </a:lnTo>
                      <a:lnTo>
                        <a:pt x="619" y="960"/>
                      </a:lnTo>
                      <a:lnTo>
                        <a:pt x="609" y="944"/>
                      </a:lnTo>
                      <a:lnTo>
                        <a:pt x="583" y="955"/>
                      </a:lnTo>
                      <a:lnTo>
                        <a:pt x="556" y="944"/>
                      </a:lnTo>
                      <a:lnTo>
                        <a:pt x="546" y="903"/>
                      </a:lnTo>
                      <a:lnTo>
                        <a:pt x="554" y="867"/>
                      </a:lnTo>
                      <a:lnTo>
                        <a:pt x="566" y="838"/>
                      </a:lnTo>
                      <a:lnTo>
                        <a:pt x="584" y="812"/>
                      </a:lnTo>
                      <a:lnTo>
                        <a:pt x="589" y="788"/>
                      </a:lnTo>
                      <a:lnTo>
                        <a:pt x="584" y="770"/>
                      </a:lnTo>
                      <a:lnTo>
                        <a:pt x="580" y="710"/>
                      </a:lnTo>
                      <a:lnTo>
                        <a:pt x="636" y="699"/>
                      </a:lnTo>
                      <a:lnTo>
                        <a:pt x="893" y="564"/>
                      </a:lnTo>
                      <a:lnTo>
                        <a:pt x="958" y="553"/>
                      </a:lnTo>
                      <a:lnTo>
                        <a:pt x="1026" y="580"/>
                      </a:lnTo>
                      <a:lnTo>
                        <a:pt x="1161" y="679"/>
                      </a:lnTo>
                      <a:lnTo>
                        <a:pt x="1231" y="699"/>
                      </a:lnTo>
                      <a:lnTo>
                        <a:pt x="1304" y="667"/>
                      </a:lnTo>
                      <a:lnTo>
                        <a:pt x="1426" y="595"/>
                      </a:lnTo>
                      <a:lnTo>
                        <a:pt x="1466" y="553"/>
                      </a:lnTo>
                      <a:lnTo>
                        <a:pt x="1639" y="318"/>
                      </a:lnTo>
                      <a:lnTo>
                        <a:pt x="1723" y="252"/>
                      </a:lnTo>
                      <a:lnTo>
                        <a:pt x="1991" y="132"/>
                      </a:lnTo>
                      <a:lnTo>
                        <a:pt x="2013" y="130"/>
                      </a:lnTo>
                      <a:lnTo>
                        <a:pt x="2060" y="149"/>
                      </a:lnTo>
                      <a:lnTo>
                        <a:pt x="2078" y="145"/>
                      </a:lnTo>
                      <a:lnTo>
                        <a:pt x="2091" y="112"/>
                      </a:lnTo>
                      <a:lnTo>
                        <a:pt x="2094" y="69"/>
                      </a:lnTo>
                      <a:lnTo>
                        <a:pt x="2101" y="28"/>
                      </a:lnTo>
                      <a:lnTo>
                        <a:pt x="2131" y="0"/>
                      </a:lnTo>
                      <a:lnTo>
                        <a:pt x="2176" y="15"/>
                      </a:lnTo>
                      <a:lnTo>
                        <a:pt x="2214" y="79"/>
                      </a:lnTo>
                      <a:lnTo>
                        <a:pt x="2269" y="242"/>
                      </a:lnTo>
                      <a:lnTo>
                        <a:pt x="2324" y="474"/>
                      </a:lnTo>
                      <a:lnTo>
                        <a:pt x="2348" y="544"/>
                      </a:lnTo>
                      <a:lnTo>
                        <a:pt x="2369" y="584"/>
                      </a:lnTo>
                      <a:lnTo>
                        <a:pt x="2440" y="663"/>
                      </a:lnTo>
                      <a:lnTo>
                        <a:pt x="2460" y="700"/>
                      </a:lnTo>
                      <a:lnTo>
                        <a:pt x="2498" y="823"/>
                      </a:lnTo>
                      <a:lnTo>
                        <a:pt x="2560" y="938"/>
                      </a:lnTo>
                      <a:lnTo>
                        <a:pt x="2636" y="994"/>
                      </a:lnTo>
                      <a:lnTo>
                        <a:pt x="3370" y="1123"/>
                      </a:lnTo>
                      <a:lnTo>
                        <a:pt x="3515" y="1095"/>
                      </a:lnTo>
                      <a:lnTo>
                        <a:pt x="3621" y="1148"/>
                      </a:lnTo>
                      <a:lnTo>
                        <a:pt x="3658" y="1155"/>
                      </a:lnTo>
                      <a:lnTo>
                        <a:pt x="3784" y="1144"/>
                      </a:lnTo>
                      <a:lnTo>
                        <a:pt x="3810" y="1157"/>
                      </a:lnTo>
                      <a:lnTo>
                        <a:pt x="3825" y="1189"/>
                      </a:lnTo>
                      <a:lnTo>
                        <a:pt x="3865" y="1318"/>
                      </a:lnTo>
                      <a:lnTo>
                        <a:pt x="3884" y="1358"/>
                      </a:lnTo>
                      <a:lnTo>
                        <a:pt x="3909" y="1384"/>
                      </a:lnTo>
                      <a:lnTo>
                        <a:pt x="4031" y="1469"/>
                      </a:lnTo>
                      <a:lnTo>
                        <a:pt x="4254" y="1722"/>
                      </a:lnTo>
                      <a:lnTo>
                        <a:pt x="4445" y="1851"/>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52" name="Šiauliai" descr="{&quot;Key&quot;:&quot;šiauliai&quot;,&quot;Name&quot;:&quot;Šiauliai&quot;,&quot;Value&quot;:1.0,&quot;Formula&quot;:&quot;&quot;,&quot;Text&quot;:&quot;&quot;,&quot;OfficeApplication&quot;:1,&quot;HasValue&quot;:true}">
                  <a:extLst>
                    <a:ext uri="{FF2B5EF4-FFF2-40B4-BE49-F238E27FC236}">
                      <a16:creationId xmlns:a16="http://schemas.microsoft.com/office/drawing/2014/main" id="{FB86FD5B-A0E5-5C75-A974-542444F068E6}"/>
                    </a:ext>
                  </a:extLst>
                </p:cNvPr>
                <p:cNvSpPr>
                  <a:spLocks/>
                </p:cNvSpPr>
                <p:nvPr/>
              </p:nvSpPr>
              <p:spPr bwMode="auto">
                <a:xfrm>
                  <a:off x="2762" y="936"/>
                  <a:ext cx="1290" cy="1211"/>
                </a:xfrm>
                <a:custGeom>
                  <a:avLst/>
                  <a:gdLst>
                    <a:gd name="T0" fmla="*/ 3735 w 3791"/>
                    <a:gd name="T1" fmla="*/ 720 h 3559"/>
                    <a:gd name="T2" fmla="*/ 3778 w 3791"/>
                    <a:gd name="T3" fmla="*/ 826 h 3559"/>
                    <a:gd name="T4" fmla="*/ 3771 w 3791"/>
                    <a:gd name="T5" fmla="*/ 980 h 3559"/>
                    <a:gd name="T6" fmla="*/ 3651 w 3791"/>
                    <a:gd name="T7" fmla="*/ 1095 h 3559"/>
                    <a:gd name="T8" fmla="*/ 3563 w 3791"/>
                    <a:gd name="T9" fmla="*/ 1360 h 3559"/>
                    <a:gd name="T10" fmla="*/ 3471 w 3791"/>
                    <a:gd name="T11" fmla="*/ 1402 h 3559"/>
                    <a:gd name="T12" fmla="*/ 3475 w 3791"/>
                    <a:gd name="T13" fmla="*/ 1630 h 3559"/>
                    <a:gd name="T14" fmla="*/ 3583 w 3791"/>
                    <a:gd name="T15" fmla="*/ 1704 h 3559"/>
                    <a:gd name="T16" fmla="*/ 3579 w 3791"/>
                    <a:gd name="T17" fmla="*/ 1939 h 3559"/>
                    <a:gd name="T18" fmla="*/ 3413 w 3791"/>
                    <a:gd name="T19" fmla="*/ 2087 h 3559"/>
                    <a:gd name="T20" fmla="*/ 3379 w 3791"/>
                    <a:gd name="T21" fmla="*/ 2314 h 3559"/>
                    <a:gd name="T22" fmla="*/ 3485 w 3791"/>
                    <a:gd name="T23" fmla="*/ 2451 h 3559"/>
                    <a:gd name="T24" fmla="*/ 3498 w 3791"/>
                    <a:gd name="T25" fmla="*/ 2683 h 3559"/>
                    <a:gd name="T26" fmla="*/ 3461 w 3791"/>
                    <a:gd name="T27" fmla="*/ 2896 h 3559"/>
                    <a:gd name="T28" fmla="*/ 3360 w 3791"/>
                    <a:gd name="T29" fmla="*/ 2980 h 3559"/>
                    <a:gd name="T30" fmla="*/ 3221 w 3791"/>
                    <a:gd name="T31" fmla="*/ 3109 h 3559"/>
                    <a:gd name="T32" fmla="*/ 2741 w 3791"/>
                    <a:gd name="T33" fmla="*/ 3459 h 3559"/>
                    <a:gd name="T34" fmla="*/ 2623 w 3791"/>
                    <a:gd name="T35" fmla="*/ 3528 h 3559"/>
                    <a:gd name="T36" fmla="*/ 2574 w 3791"/>
                    <a:gd name="T37" fmla="*/ 3370 h 3559"/>
                    <a:gd name="T38" fmla="*/ 2470 w 3791"/>
                    <a:gd name="T39" fmla="*/ 3291 h 3559"/>
                    <a:gd name="T40" fmla="*/ 2361 w 3791"/>
                    <a:gd name="T41" fmla="*/ 3339 h 3559"/>
                    <a:gd name="T42" fmla="*/ 2178 w 3791"/>
                    <a:gd name="T43" fmla="*/ 3348 h 3559"/>
                    <a:gd name="T44" fmla="*/ 1843 w 3791"/>
                    <a:gd name="T45" fmla="*/ 3294 h 3559"/>
                    <a:gd name="T46" fmla="*/ 1748 w 3791"/>
                    <a:gd name="T47" fmla="*/ 3169 h 3559"/>
                    <a:gd name="T48" fmla="*/ 1480 w 3791"/>
                    <a:gd name="T49" fmla="*/ 3309 h 3559"/>
                    <a:gd name="T50" fmla="*/ 989 w 3791"/>
                    <a:gd name="T51" fmla="*/ 3520 h 3559"/>
                    <a:gd name="T52" fmla="*/ 764 w 3791"/>
                    <a:gd name="T53" fmla="*/ 3455 h 3559"/>
                    <a:gd name="T54" fmla="*/ 556 w 3791"/>
                    <a:gd name="T55" fmla="*/ 3375 h 3559"/>
                    <a:gd name="T56" fmla="*/ 315 w 3791"/>
                    <a:gd name="T57" fmla="*/ 3121 h 3559"/>
                    <a:gd name="T58" fmla="*/ 251 w 3791"/>
                    <a:gd name="T59" fmla="*/ 2977 h 3559"/>
                    <a:gd name="T60" fmla="*/ 178 w 3791"/>
                    <a:gd name="T61" fmla="*/ 2845 h 3559"/>
                    <a:gd name="T62" fmla="*/ 276 w 3791"/>
                    <a:gd name="T63" fmla="*/ 2701 h 3559"/>
                    <a:gd name="T64" fmla="*/ 273 w 3791"/>
                    <a:gd name="T65" fmla="*/ 2428 h 3559"/>
                    <a:gd name="T66" fmla="*/ 329 w 3791"/>
                    <a:gd name="T67" fmla="*/ 2295 h 3559"/>
                    <a:gd name="T68" fmla="*/ 410 w 3791"/>
                    <a:gd name="T69" fmla="*/ 2134 h 3559"/>
                    <a:gd name="T70" fmla="*/ 525 w 3791"/>
                    <a:gd name="T71" fmla="*/ 2051 h 3559"/>
                    <a:gd name="T72" fmla="*/ 658 w 3791"/>
                    <a:gd name="T73" fmla="*/ 1794 h 3559"/>
                    <a:gd name="T74" fmla="*/ 613 w 3791"/>
                    <a:gd name="T75" fmla="*/ 1684 h 3559"/>
                    <a:gd name="T76" fmla="*/ 523 w 3791"/>
                    <a:gd name="T77" fmla="*/ 1732 h 3559"/>
                    <a:gd name="T78" fmla="*/ 438 w 3791"/>
                    <a:gd name="T79" fmla="*/ 1619 h 3559"/>
                    <a:gd name="T80" fmla="*/ 496 w 3791"/>
                    <a:gd name="T81" fmla="*/ 1467 h 3559"/>
                    <a:gd name="T82" fmla="*/ 620 w 3791"/>
                    <a:gd name="T83" fmla="*/ 1319 h 3559"/>
                    <a:gd name="T84" fmla="*/ 651 w 3791"/>
                    <a:gd name="T85" fmla="*/ 1204 h 3559"/>
                    <a:gd name="T86" fmla="*/ 641 w 3791"/>
                    <a:gd name="T87" fmla="*/ 1076 h 3559"/>
                    <a:gd name="T88" fmla="*/ 465 w 3791"/>
                    <a:gd name="T89" fmla="*/ 1127 h 3559"/>
                    <a:gd name="T90" fmla="*/ 196 w 3791"/>
                    <a:gd name="T91" fmla="*/ 1180 h 3559"/>
                    <a:gd name="T92" fmla="*/ 118 w 3791"/>
                    <a:gd name="T93" fmla="*/ 1076 h 3559"/>
                    <a:gd name="T94" fmla="*/ 89 w 3791"/>
                    <a:gd name="T95" fmla="*/ 987 h 3559"/>
                    <a:gd name="T96" fmla="*/ 124 w 3791"/>
                    <a:gd name="T97" fmla="*/ 606 h 3559"/>
                    <a:gd name="T98" fmla="*/ 143 w 3791"/>
                    <a:gd name="T99" fmla="*/ 439 h 3559"/>
                    <a:gd name="T100" fmla="*/ 235 w 3791"/>
                    <a:gd name="T101" fmla="*/ 337 h 3559"/>
                    <a:gd name="T102" fmla="*/ 399 w 3791"/>
                    <a:gd name="T103" fmla="*/ 294 h 3559"/>
                    <a:gd name="T104" fmla="*/ 379 w 3791"/>
                    <a:gd name="T105" fmla="*/ 151 h 3559"/>
                    <a:gd name="T106" fmla="*/ 583 w 3791"/>
                    <a:gd name="T107" fmla="*/ 226 h 3559"/>
                    <a:gd name="T108" fmla="*/ 1168 w 3791"/>
                    <a:gd name="T109" fmla="*/ 0 h 3559"/>
                    <a:gd name="T110" fmla="*/ 1566 w 3791"/>
                    <a:gd name="T111" fmla="*/ 387 h 3559"/>
                    <a:gd name="T112" fmla="*/ 1986 w 3791"/>
                    <a:gd name="T113" fmla="*/ 159 h 3559"/>
                    <a:gd name="T114" fmla="*/ 2770 w 3791"/>
                    <a:gd name="T115" fmla="*/ 231 h 3559"/>
                    <a:gd name="T116" fmla="*/ 2933 w 3791"/>
                    <a:gd name="T117" fmla="*/ 330 h 3559"/>
                    <a:gd name="T118" fmla="*/ 3681 w 3791"/>
                    <a:gd name="T119" fmla="*/ 580 h 3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91" h="3559">
                      <a:moveTo>
                        <a:pt x="3749" y="593"/>
                      </a:moveTo>
                      <a:lnTo>
                        <a:pt x="3753" y="652"/>
                      </a:lnTo>
                      <a:lnTo>
                        <a:pt x="3758" y="670"/>
                      </a:lnTo>
                      <a:lnTo>
                        <a:pt x="3753" y="694"/>
                      </a:lnTo>
                      <a:lnTo>
                        <a:pt x="3735" y="720"/>
                      </a:lnTo>
                      <a:lnTo>
                        <a:pt x="3723" y="749"/>
                      </a:lnTo>
                      <a:lnTo>
                        <a:pt x="3715" y="785"/>
                      </a:lnTo>
                      <a:lnTo>
                        <a:pt x="3725" y="826"/>
                      </a:lnTo>
                      <a:lnTo>
                        <a:pt x="3752" y="837"/>
                      </a:lnTo>
                      <a:lnTo>
                        <a:pt x="3778" y="826"/>
                      </a:lnTo>
                      <a:lnTo>
                        <a:pt x="3788" y="842"/>
                      </a:lnTo>
                      <a:lnTo>
                        <a:pt x="3791" y="870"/>
                      </a:lnTo>
                      <a:lnTo>
                        <a:pt x="3790" y="927"/>
                      </a:lnTo>
                      <a:lnTo>
                        <a:pt x="3785" y="959"/>
                      </a:lnTo>
                      <a:lnTo>
                        <a:pt x="3771" y="980"/>
                      </a:lnTo>
                      <a:lnTo>
                        <a:pt x="3706" y="999"/>
                      </a:lnTo>
                      <a:lnTo>
                        <a:pt x="3684" y="1012"/>
                      </a:lnTo>
                      <a:lnTo>
                        <a:pt x="3670" y="1034"/>
                      </a:lnTo>
                      <a:lnTo>
                        <a:pt x="3656" y="1067"/>
                      </a:lnTo>
                      <a:lnTo>
                        <a:pt x="3651" y="1095"/>
                      </a:lnTo>
                      <a:lnTo>
                        <a:pt x="3650" y="1134"/>
                      </a:lnTo>
                      <a:lnTo>
                        <a:pt x="3644" y="1170"/>
                      </a:lnTo>
                      <a:lnTo>
                        <a:pt x="3595" y="1242"/>
                      </a:lnTo>
                      <a:lnTo>
                        <a:pt x="3576" y="1284"/>
                      </a:lnTo>
                      <a:lnTo>
                        <a:pt x="3563" y="1360"/>
                      </a:lnTo>
                      <a:lnTo>
                        <a:pt x="3553" y="1390"/>
                      </a:lnTo>
                      <a:lnTo>
                        <a:pt x="3538" y="1411"/>
                      </a:lnTo>
                      <a:lnTo>
                        <a:pt x="3516" y="1407"/>
                      </a:lnTo>
                      <a:lnTo>
                        <a:pt x="3491" y="1392"/>
                      </a:lnTo>
                      <a:lnTo>
                        <a:pt x="3471" y="1402"/>
                      </a:lnTo>
                      <a:lnTo>
                        <a:pt x="3460" y="1432"/>
                      </a:lnTo>
                      <a:lnTo>
                        <a:pt x="3458" y="1475"/>
                      </a:lnTo>
                      <a:lnTo>
                        <a:pt x="3460" y="1575"/>
                      </a:lnTo>
                      <a:lnTo>
                        <a:pt x="3465" y="1604"/>
                      </a:lnTo>
                      <a:lnTo>
                        <a:pt x="3475" y="1630"/>
                      </a:lnTo>
                      <a:lnTo>
                        <a:pt x="3498" y="1657"/>
                      </a:lnTo>
                      <a:lnTo>
                        <a:pt x="3520" y="1674"/>
                      </a:lnTo>
                      <a:lnTo>
                        <a:pt x="3544" y="1686"/>
                      </a:lnTo>
                      <a:lnTo>
                        <a:pt x="3564" y="1691"/>
                      </a:lnTo>
                      <a:lnTo>
                        <a:pt x="3583" y="1704"/>
                      </a:lnTo>
                      <a:lnTo>
                        <a:pt x="3595" y="1728"/>
                      </a:lnTo>
                      <a:lnTo>
                        <a:pt x="3603" y="1786"/>
                      </a:lnTo>
                      <a:lnTo>
                        <a:pt x="3599" y="1825"/>
                      </a:lnTo>
                      <a:lnTo>
                        <a:pt x="3573" y="1881"/>
                      </a:lnTo>
                      <a:lnTo>
                        <a:pt x="3579" y="1939"/>
                      </a:lnTo>
                      <a:lnTo>
                        <a:pt x="3559" y="1977"/>
                      </a:lnTo>
                      <a:lnTo>
                        <a:pt x="3514" y="2012"/>
                      </a:lnTo>
                      <a:lnTo>
                        <a:pt x="3455" y="2040"/>
                      </a:lnTo>
                      <a:lnTo>
                        <a:pt x="3428" y="2057"/>
                      </a:lnTo>
                      <a:lnTo>
                        <a:pt x="3413" y="2087"/>
                      </a:lnTo>
                      <a:lnTo>
                        <a:pt x="3415" y="2135"/>
                      </a:lnTo>
                      <a:lnTo>
                        <a:pt x="3399" y="2159"/>
                      </a:lnTo>
                      <a:lnTo>
                        <a:pt x="3318" y="2168"/>
                      </a:lnTo>
                      <a:lnTo>
                        <a:pt x="3345" y="2278"/>
                      </a:lnTo>
                      <a:lnTo>
                        <a:pt x="3379" y="2314"/>
                      </a:lnTo>
                      <a:lnTo>
                        <a:pt x="3403" y="2320"/>
                      </a:lnTo>
                      <a:lnTo>
                        <a:pt x="3429" y="2335"/>
                      </a:lnTo>
                      <a:lnTo>
                        <a:pt x="3440" y="2349"/>
                      </a:lnTo>
                      <a:lnTo>
                        <a:pt x="3451" y="2410"/>
                      </a:lnTo>
                      <a:lnTo>
                        <a:pt x="3485" y="2451"/>
                      </a:lnTo>
                      <a:lnTo>
                        <a:pt x="3495" y="2474"/>
                      </a:lnTo>
                      <a:lnTo>
                        <a:pt x="3506" y="2568"/>
                      </a:lnTo>
                      <a:lnTo>
                        <a:pt x="3505" y="2599"/>
                      </a:lnTo>
                      <a:lnTo>
                        <a:pt x="3509" y="2655"/>
                      </a:lnTo>
                      <a:lnTo>
                        <a:pt x="3498" y="2683"/>
                      </a:lnTo>
                      <a:lnTo>
                        <a:pt x="3478" y="2706"/>
                      </a:lnTo>
                      <a:lnTo>
                        <a:pt x="3454" y="2721"/>
                      </a:lnTo>
                      <a:lnTo>
                        <a:pt x="3436" y="2741"/>
                      </a:lnTo>
                      <a:lnTo>
                        <a:pt x="3433" y="2784"/>
                      </a:lnTo>
                      <a:lnTo>
                        <a:pt x="3461" y="2896"/>
                      </a:lnTo>
                      <a:lnTo>
                        <a:pt x="3461" y="2929"/>
                      </a:lnTo>
                      <a:lnTo>
                        <a:pt x="3448" y="2949"/>
                      </a:lnTo>
                      <a:lnTo>
                        <a:pt x="3406" y="2948"/>
                      </a:lnTo>
                      <a:lnTo>
                        <a:pt x="3389" y="2951"/>
                      </a:lnTo>
                      <a:lnTo>
                        <a:pt x="3360" y="2980"/>
                      </a:lnTo>
                      <a:lnTo>
                        <a:pt x="3339" y="2989"/>
                      </a:lnTo>
                      <a:lnTo>
                        <a:pt x="3293" y="2986"/>
                      </a:lnTo>
                      <a:lnTo>
                        <a:pt x="3271" y="2998"/>
                      </a:lnTo>
                      <a:lnTo>
                        <a:pt x="3253" y="3046"/>
                      </a:lnTo>
                      <a:lnTo>
                        <a:pt x="3221" y="3109"/>
                      </a:lnTo>
                      <a:lnTo>
                        <a:pt x="3188" y="3156"/>
                      </a:lnTo>
                      <a:lnTo>
                        <a:pt x="3169" y="3203"/>
                      </a:lnTo>
                      <a:lnTo>
                        <a:pt x="2879" y="3348"/>
                      </a:lnTo>
                      <a:lnTo>
                        <a:pt x="2781" y="3418"/>
                      </a:lnTo>
                      <a:lnTo>
                        <a:pt x="2741" y="3459"/>
                      </a:lnTo>
                      <a:lnTo>
                        <a:pt x="2720" y="3488"/>
                      </a:lnTo>
                      <a:lnTo>
                        <a:pt x="2688" y="3551"/>
                      </a:lnTo>
                      <a:lnTo>
                        <a:pt x="2674" y="3558"/>
                      </a:lnTo>
                      <a:lnTo>
                        <a:pt x="2656" y="3550"/>
                      </a:lnTo>
                      <a:lnTo>
                        <a:pt x="2623" y="3528"/>
                      </a:lnTo>
                      <a:lnTo>
                        <a:pt x="2561" y="3525"/>
                      </a:lnTo>
                      <a:lnTo>
                        <a:pt x="2536" y="3465"/>
                      </a:lnTo>
                      <a:lnTo>
                        <a:pt x="2551" y="3420"/>
                      </a:lnTo>
                      <a:lnTo>
                        <a:pt x="2564" y="3398"/>
                      </a:lnTo>
                      <a:lnTo>
                        <a:pt x="2574" y="3370"/>
                      </a:lnTo>
                      <a:lnTo>
                        <a:pt x="2571" y="3354"/>
                      </a:lnTo>
                      <a:lnTo>
                        <a:pt x="2560" y="3346"/>
                      </a:lnTo>
                      <a:lnTo>
                        <a:pt x="2519" y="3331"/>
                      </a:lnTo>
                      <a:lnTo>
                        <a:pt x="2493" y="3303"/>
                      </a:lnTo>
                      <a:lnTo>
                        <a:pt x="2470" y="3291"/>
                      </a:lnTo>
                      <a:lnTo>
                        <a:pt x="2453" y="3288"/>
                      </a:lnTo>
                      <a:lnTo>
                        <a:pt x="2439" y="3293"/>
                      </a:lnTo>
                      <a:lnTo>
                        <a:pt x="2408" y="3321"/>
                      </a:lnTo>
                      <a:lnTo>
                        <a:pt x="2370" y="3331"/>
                      </a:lnTo>
                      <a:lnTo>
                        <a:pt x="2361" y="3339"/>
                      </a:lnTo>
                      <a:lnTo>
                        <a:pt x="2354" y="3386"/>
                      </a:lnTo>
                      <a:lnTo>
                        <a:pt x="2331" y="3396"/>
                      </a:lnTo>
                      <a:lnTo>
                        <a:pt x="2296" y="3396"/>
                      </a:lnTo>
                      <a:lnTo>
                        <a:pt x="2224" y="3376"/>
                      </a:lnTo>
                      <a:lnTo>
                        <a:pt x="2178" y="3348"/>
                      </a:lnTo>
                      <a:lnTo>
                        <a:pt x="2016" y="3210"/>
                      </a:lnTo>
                      <a:lnTo>
                        <a:pt x="1909" y="3276"/>
                      </a:lnTo>
                      <a:lnTo>
                        <a:pt x="1890" y="3294"/>
                      </a:lnTo>
                      <a:lnTo>
                        <a:pt x="1863" y="3305"/>
                      </a:lnTo>
                      <a:lnTo>
                        <a:pt x="1843" y="3294"/>
                      </a:lnTo>
                      <a:lnTo>
                        <a:pt x="1829" y="3270"/>
                      </a:lnTo>
                      <a:lnTo>
                        <a:pt x="1811" y="3210"/>
                      </a:lnTo>
                      <a:lnTo>
                        <a:pt x="1801" y="3190"/>
                      </a:lnTo>
                      <a:lnTo>
                        <a:pt x="1786" y="3178"/>
                      </a:lnTo>
                      <a:lnTo>
                        <a:pt x="1748" y="3169"/>
                      </a:lnTo>
                      <a:lnTo>
                        <a:pt x="1701" y="3168"/>
                      </a:lnTo>
                      <a:lnTo>
                        <a:pt x="1570" y="3184"/>
                      </a:lnTo>
                      <a:lnTo>
                        <a:pt x="1526" y="3216"/>
                      </a:lnTo>
                      <a:lnTo>
                        <a:pt x="1486" y="3281"/>
                      </a:lnTo>
                      <a:lnTo>
                        <a:pt x="1480" y="3309"/>
                      </a:lnTo>
                      <a:lnTo>
                        <a:pt x="1468" y="3331"/>
                      </a:lnTo>
                      <a:lnTo>
                        <a:pt x="1449" y="3351"/>
                      </a:lnTo>
                      <a:lnTo>
                        <a:pt x="1371" y="3404"/>
                      </a:lnTo>
                      <a:lnTo>
                        <a:pt x="1044" y="3535"/>
                      </a:lnTo>
                      <a:lnTo>
                        <a:pt x="989" y="3520"/>
                      </a:lnTo>
                      <a:lnTo>
                        <a:pt x="974" y="3505"/>
                      </a:lnTo>
                      <a:lnTo>
                        <a:pt x="964" y="3455"/>
                      </a:lnTo>
                      <a:lnTo>
                        <a:pt x="949" y="3439"/>
                      </a:lnTo>
                      <a:lnTo>
                        <a:pt x="921" y="3431"/>
                      </a:lnTo>
                      <a:lnTo>
                        <a:pt x="764" y="3455"/>
                      </a:lnTo>
                      <a:lnTo>
                        <a:pt x="641" y="3503"/>
                      </a:lnTo>
                      <a:lnTo>
                        <a:pt x="575" y="3559"/>
                      </a:lnTo>
                      <a:lnTo>
                        <a:pt x="524" y="3533"/>
                      </a:lnTo>
                      <a:lnTo>
                        <a:pt x="511" y="3445"/>
                      </a:lnTo>
                      <a:lnTo>
                        <a:pt x="556" y="3375"/>
                      </a:lnTo>
                      <a:lnTo>
                        <a:pt x="553" y="3359"/>
                      </a:lnTo>
                      <a:lnTo>
                        <a:pt x="516" y="3330"/>
                      </a:lnTo>
                      <a:lnTo>
                        <a:pt x="436" y="3209"/>
                      </a:lnTo>
                      <a:lnTo>
                        <a:pt x="413" y="3182"/>
                      </a:lnTo>
                      <a:lnTo>
                        <a:pt x="315" y="3121"/>
                      </a:lnTo>
                      <a:lnTo>
                        <a:pt x="285" y="3092"/>
                      </a:lnTo>
                      <a:lnTo>
                        <a:pt x="271" y="3065"/>
                      </a:lnTo>
                      <a:lnTo>
                        <a:pt x="254" y="3022"/>
                      </a:lnTo>
                      <a:lnTo>
                        <a:pt x="250" y="2999"/>
                      </a:lnTo>
                      <a:lnTo>
                        <a:pt x="251" y="2977"/>
                      </a:lnTo>
                      <a:lnTo>
                        <a:pt x="266" y="2934"/>
                      </a:lnTo>
                      <a:lnTo>
                        <a:pt x="258" y="2919"/>
                      </a:lnTo>
                      <a:lnTo>
                        <a:pt x="213" y="2898"/>
                      </a:lnTo>
                      <a:lnTo>
                        <a:pt x="189" y="2871"/>
                      </a:lnTo>
                      <a:lnTo>
                        <a:pt x="178" y="2845"/>
                      </a:lnTo>
                      <a:lnTo>
                        <a:pt x="174" y="2826"/>
                      </a:lnTo>
                      <a:lnTo>
                        <a:pt x="175" y="2794"/>
                      </a:lnTo>
                      <a:lnTo>
                        <a:pt x="241" y="2734"/>
                      </a:lnTo>
                      <a:lnTo>
                        <a:pt x="259" y="2723"/>
                      </a:lnTo>
                      <a:lnTo>
                        <a:pt x="276" y="2701"/>
                      </a:lnTo>
                      <a:lnTo>
                        <a:pt x="279" y="2673"/>
                      </a:lnTo>
                      <a:lnTo>
                        <a:pt x="266" y="2611"/>
                      </a:lnTo>
                      <a:lnTo>
                        <a:pt x="264" y="2580"/>
                      </a:lnTo>
                      <a:lnTo>
                        <a:pt x="279" y="2461"/>
                      </a:lnTo>
                      <a:lnTo>
                        <a:pt x="273" y="2428"/>
                      </a:lnTo>
                      <a:lnTo>
                        <a:pt x="246" y="2364"/>
                      </a:lnTo>
                      <a:lnTo>
                        <a:pt x="249" y="2340"/>
                      </a:lnTo>
                      <a:lnTo>
                        <a:pt x="276" y="2314"/>
                      </a:lnTo>
                      <a:lnTo>
                        <a:pt x="300" y="2304"/>
                      </a:lnTo>
                      <a:lnTo>
                        <a:pt x="329" y="2295"/>
                      </a:lnTo>
                      <a:lnTo>
                        <a:pt x="355" y="2284"/>
                      </a:lnTo>
                      <a:lnTo>
                        <a:pt x="385" y="2261"/>
                      </a:lnTo>
                      <a:lnTo>
                        <a:pt x="406" y="2240"/>
                      </a:lnTo>
                      <a:lnTo>
                        <a:pt x="416" y="2204"/>
                      </a:lnTo>
                      <a:lnTo>
                        <a:pt x="410" y="2134"/>
                      </a:lnTo>
                      <a:lnTo>
                        <a:pt x="414" y="2104"/>
                      </a:lnTo>
                      <a:lnTo>
                        <a:pt x="430" y="2081"/>
                      </a:lnTo>
                      <a:lnTo>
                        <a:pt x="464" y="2071"/>
                      </a:lnTo>
                      <a:lnTo>
                        <a:pt x="493" y="2067"/>
                      </a:lnTo>
                      <a:lnTo>
                        <a:pt x="525" y="2051"/>
                      </a:lnTo>
                      <a:lnTo>
                        <a:pt x="545" y="2024"/>
                      </a:lnTo>
                      <a:lnTo>
                        <a:pt x="576" y="1931"/>
                      </a:lnTo>
                      <a:lnTo>
                        <a:pt x="639" y="1855"/>
                      </a:lnTo>
                      <a:lnTo>
                        <a:pt x="631" y="1814"/>
                      </a:lnTo>
                      <a:lnTo>
                        <a:pt x="658" y="1794"/>
                      </a:lnTo>
                      <a:lnTo>
                        <a:pt x="685" y="1779"/>
                      </a:lnTo>
                      <a:lnTo>
                        <a:pt x="688" y="1766"/>
                      </a:lnTo>
                      <a:lnTo>
                        <a:pt x="654" y="1742"/>
                      </a:lnTo>
                      <a:lnTo>
                        <a:pt x="636" y="1724"/>
                      </a:lnTo>
                      <a:lnTo>
                        <a:pt x="613" y="1684"/>
                      </a:lnTo>
                      <a:lnTo>
                        <a:pt x="595" y="1670"/>
                      </a:lnTo>
                      <a:lnTo>
                        <a:pt x="580" y="1675"/>
                      </a:lnTo>
                      <a:lnTo>
                        <a:pt x="561" y="1710"/>
                      </a:lnTo>
                      <a:lnTo>
                        <a:pt x="545" y="1725"/>
                      </a:lnTo>
                      <a:lnTo>
                        <a:pt x="523" y="1732"/>
                      </a:lnTo>
                      <a:lnTo>
                        <a:pt x="495" y="1727"/>
                      </a:lnTo>
                      <a:lnTo>
                        <a:pt x="475" y="1706"/>
                      </a:lnTo>
                      <a:lnTo>
                        <a:pt x="445" y="1665"/>
                      </a:lnTo>
                      <a:lnTo>
                        <a:pt x="438" y="1637"/>
                      </a:lnTo>
                      <a:lnTo>
                        <a:pt x="438" y="1619"/>
                      </a:lnTo>
                      <a:lnTo>
                        <a:pt x="448" y="1605"/>
                      </a:lnTo>
                      <a:lnTo>
                        <a:pt x="479" y="1581"/>
                      </a:lnTo>
                      <a:lnTo>
                        <a:pt x="490" y="1566"/>
                      </a:lnTo>
                      <a:lnTo>
                        <a:pt x="499" y="1547"/>
                      </a:lnTo>
                      <a:lnTo>
                        <a:pt x="496" y="1467"/>
                      </a:lnTo>
                      <a:lnTo>
                        <a:pt x="479" y="1406"/>
                      </a:lnTo>
                      <a:lnTo>
                        <a:pt x="483" y="1375"/>
                      </a:lnTo>
                      <a:lnTo>
                        <a:pt x="503" y="1354"/>
                      </a:lnTo>
                      <a:lnTo>
                        <a:pt x="603" y="1332"/>
                      </a:lnTo>
                      <a:lnTo>
                        <a:pt x="620" y="1319"/>
                      </a:lnTo>
                      <a:lnTo>
                        <a:pt x="634" y="1295"/>
                      </a:lnTo>
                      <a:lnTo>
                        <a:pt x="660" y="1289"/>
                      </a:lnTo>
                      <a:lnTo>
                        <a:pt x="695" y="1271"/>
                      </a:lnTo>
                      <a:lnTo>
                        <a:pt x="660" y="1229"/>
                      </a:lnTo>
                      <a:lnTo>
                        <a:pt x="651" y="1204"/>
                      </a:lnTo>
                      <a:lnTo>
                        <a:pt x="645" y="1172"/>
                      </a:lnTo>
                      <a:lnTo>
                        <a:pt x="650" y="1141"/>
                      </a:lnTo>
                      <a:lnTo>
                        <a:pt x="658" y="1114"/>
                      </a:lnTo>
                      <a:lnTo>
                        <a:pt x="658" y="1094"/>
                      </a:lnTo>
                      <a:lnTo>
                        <a:pt x="641" y="1076"/>
                      </a:lnTo>
                      <a:lnTo>
                        <a:pt x="614" y="1069"/>
                      </a:lnTo>
                      <a:lnTo>
                        <a:pt x="568" y="1074"/>
                      </a:lnTo>
                      <a:lnTo>
                        <a:pt x="503" y="1094"/>
                      </a:lnTo>
                      <a:lnTo>
                        <a:pt x="481" y="1107"/>
                      </a:lnTo>
                      <a:lnTo>
                        <a:pt x="465" y="1127"/>
                      </a:lnTo>
                      <a:lnTo>
                        <a:pt x="436" y="1140"/>
                      </a:lnTo>
                      <a:lnTo>
                        <a:pt x="399" y="1146"/>
                      </a:lnTo>
                      <a:lnTo>
                        <a:pt x="318" y="1135"/>
                      </a:lnTo>
                      <a:lnTo>
                        <a:pt x="225" y="1180"/>
                      </a:lnTo>
                      <a:lnTo>
                        <a:pt x="196" y="1180"/>
                      </a:lnTo>
                      <a:lnTo>
                        <a:pt x="166" y="1170"/>
                      </a:lnTo>
                      <a:lnTo>
                        <a:pt x="141" y="1150"/>
                      </a:lnTo>
                      <a:lnTo>
                        <a:pt x="131" y="1120"/>
                      </a:lnTo>
                      <a:lnTo>
                        <a:pt x="128" y="1092"/>
                      </a:lnTo>
                      <a:lnTo>
                        <a:pt x="118" y="1076"/>
                      </a:lnTo>
                      <a:lnTo>
                        <a:pt x="85" y="1075"/>
                      </a:lnTo>
                      <a:lnTo>
                        <a:pt x="74" y="1069"/>
                      </a:lnTo>
                      <a:lnTo>
                        <a:pt x="76" y="1041"/>
                      </a:lnTo>
                      <a:lnTo>
                        <a:pt x="96" y="1004"/>
                      </a:lnTo>
                      <a:lnTo>
                        <a:pt x="89" y="987"/>
                      </a:lnTo>
                      <a:lnTo>
                        <a:pt x="78" y="975"/>
                      </a:lnTo>
                      <a:lnTo>
                        <a:pt x="0" y="949"/>
                      </a:lnTo>
                      <a:lnTo>
                        <a:pt x="29" y="726"/>
                      </a:lnTo>
                      <a:lnTo>
                        <a:pt x="89" y="639"/>
                      </a:lnTo>
                      <a:lnTo>
                        <a:pt x="124" y="606"/>
                      </a:lnTo>
                      <a:lnTo>
                        <a:pt x="159" y="557"/>
                      </a:lnTo>
                      <a:lnTo>
                        <a:pt x="171" y="516"/>
                      </a:lnTo>
                      <a:lnTo>
                        <a:pt x="170" y="484"/>
                      </a:lnTo>
                      <a:lnTo>
                        <a:pt x="148" y="451"/>
                      </a:lnTo>
                      <a:lnTo>
                        <a:pt x="143" y="439"/>
                      </a:lnTo>
                      <a:lnTo>
                        <a:pt x="151" y="416"/>
                      </a:lnTo>
                      <a:lnTo>
                        <a:pt x="169" y="391"/>
                      </a:lnTo>
                      <a:lnTo>
                        <a:pt x="184" y="352"/>
                      </a:lnTo>
                      <a:lnTo>
                        <a:pt x="209" y="337"/>
                      </a:lnTo>
                      <a:lnTo>
                        <a:pt x="235" y="337"/>
                      </a:lnTo>
                      <a:lnTo>
                        <a:pt x="291" y="355"/>
                      </a:lnTo>
                      <a:lnTo>
                        <a:pt x="321" y="356"/>
                      </a:lnTo>
                      <a:lnTo>
                        <a:pt x="351" y="349"/>
                      </a:lnTo>
                      <a:lnTo>
                        <a:pt x="381" y="326"/>
                      </a:lnTo>
                      <a:lnTo>
                        <a:pt x="399" y="294"/>
                      </a:lnTo>
                      <a:lnTo>
                        <a:pt x="409" y="261"/>
                      </a:lnTo>
                      <a:lnTo>
                        <a:pt x="410" y="227"/>
                      </a:lnTo>
                      <a:lnTo>
                        <a:pt x="398" y="197"/>
                      </a:lnTo>
                      <a:lnTo>
                        <a:pt x="384" y="175"/>
                      </a:lnTo>
                      <a:lnTo>
                        <a:pt x="379" y="151"/>
                      </a:lnTo>
                      <a:lnTo>
                        <a:pt x="389" y="132"/>
                      </a:lnTo>
                      <a:lnTo>
                        <a:pt x="405" y="122"/>
                      </a:lnTo>
                      <a:lnTo>
                        <a:pt x="433" y="96"/>
                      </a:lnTo>
                      <a:lnTo>
                        <a:pt x="489" y="126"/>
                      </a:lnTo>
                      <a:lnTo>
                        <a:pt x="583" y="226"/>
                      </a:lnTo>
                      <a:lnTo>
                        <a:pt x="619" y="241"/>
                      </a:lnTo>
                      <a:lnTo>
                        <a:pt x="651" y="237"/>
                      </a:lnTo>
                      <a:lnTo>
                        <a:pt x="951" y="112"/>
                      </a:lnTo>
                      <a:lnTo>
                        <a:pt x="1091" y="14"/>
                      </a:lnTo>
                      <a:lnTo>
                        <a:pt x="1168" y="0"/>
                      </a:lnTo>
                      <a:lnTo>
                        <a:pt x="1236" y="39"/>
                      </a:lnTo>
                      <a:lnTo>
                        <a:pt x="1288" y="149"/>
                      </a:lnTo>
                      <a:lnTo>
                        <a:pt x="1363" y="339"/>
                      </a:lnTo>
                      <a:lnTo>
                        <a:pt x="1460" y="414"/>
                      </a:lnTo>
                      <a:lnTo>
                        <a:pt x="1566" y="387"/>
                      </a:lnTo>
                      <a:lnTo>
                        <a:pt x="1673" y="272"/>
                      </a:lnTo>
                      <a:lnTo>
                        <a:pt x="1655" y="232"/>
                      </a:lnTo>
                      <a:lnTo>
                        <a:pt x="1694" y="207"/>
                      </a:lnTo>
                      <a:lnTo>
                        <a:pt x="1940" y="150"/>
                      </a:lnTo>
                      <a:lnTo>
                        <a:pt x="1986" y="159"/>
                      </a:lnTo>
                      <a:lnTo>
                        <a:pt x="2350" y="315"/>
                      </a:lnTo>
                      <a:lnTo>
                        <a:pt x="2426" y="320"/>
                      </a:lnTo>
                      <a:lnTo>
                        <a:pt x="2554" y="244"/>
                      </a:lnTo>
                      <a:lnTo>
                        <a:pt x="2623" y="224"/>
                      </a:lnTo>
                      <a:lnTo>
                        <a:pt x="2770" y="231"/>
                      </a:lnTo>
                      <a:lnTo>
                        <a:pt x="2828" y="221"/>
                      </a:lnTo>
                      <a:lnTo>
                        <a:pt x="2845" y="227"/>
                      </a:lnTo>
                      <a:lnTo>
                        <a:pt x="2864" y="254"/>
                      </a:lnTo>
                      <a:lnTo>
                        <a:pt x="2866" y="319"/>
                      </a:lnTo>
                      <a:lnTo>
                        <a:pt x="2933" y="330"/>
                      </a:lnTo>
                      <a:lnTo>
                        <a:pt x="3079" y="296"/>
                      </a:lnTo>
                      <a:lnTo>
                        <a:pt x="3149" y="297"/>
                      </a:lnTo>
                      <a:lnTo>
                        <a:pt x="3411" y="382"/>
                      </a:lnTo>
                      <a:lnTo>
                        <a:pt x="3610" y="540"/>
                      </a:lnTo>
                      <a:lnTo>
                        <a:pt x="3681" y="580"/>
                      </a:lnTo>
                      <a:lnTo>
                        <a:pt x="3749" y="593"/>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53" name="Taurages" descr="{&quot;Key&quot;:&quot;taurages&quot;,&quot;Name&quot;:&quot;Taurages&quot;,&quot;Value&quot;:1.0,&quot;Formula&quot;:&quot;&quot;,&quot;Text&quot;:&quot;&quot;,&quot;OfficeApplication&quot;:1,&quot;HasValue&quot;:true}">
                  <a:extLst>
                    <a:ext uri="{FF2B5EF4-FFF2-40B4-BE49-F238E27FC236}">
                      <a16:creationId xmlns:a16="http://schemas.microsoft.com/office/drawing/2014/main" id="{F46CF0DB-92A8-D6C4-4EB0-EBF5AAFC0AB4}"/>
                    </a:ext>
                  </a:extLst>
                </p:cNvPr>
                <p:cNvSpPr>
                  <a:spLocks/>
                </p:cNvSpPr>
                <p:nvPr/>
              </p:nvSpPr>
              <p:spPr bwMode="auto">
                <a:xfrm>
                  <a:off x="2358" y="1875"/>
                  <a:ext cx="1201" cy="801"/>
                </a:xfrm>
                <a:custGeom>
                  <a:avLst/>
                  <a:gdLst>
                    <a:gd name="T0" fmla="*/ 1379 w 3532"/>
                    <a:gd name="T1" fmla="*/ 111 h 2355"/>
                    <a:gd name="T2" fmla="*/ 1441 w 3532"/>
                    <a:gd name="T3" fmla="*/ 217 h 2355"/>
                    <a:gd name="T4" fmla="*/ 1475 w 3532"/>
                    <a:gd name="T5" fmla="*/ 332 h 2355"/>
                    <a:gd name="T6" fmla="*/ 1706 w 3532"/>
                    <a:gd name="T7" fmla="*/ 570 h 2355"/>
                    <a:gd name="T8" fmla="*/ 1714 w 3532"/>
                    <a:gd name="T9" fmla="*/ 773 h 2355"/>
                    <a:gd name="T10" fmla="*/ 1879 w 3532"/>
                    <a:gd name="T11" fmla="*/ 954 h 2355"/>
                    <a:gd name="T12" fmla="*/ 1933 w 3532"/>
                    <a:gd name="T13" fmla="*/ 1031 h 2355"/>
                    <a:gd name="T14" fmla="*/ 2055 w 3532"/>
                    <a:gd name="T15" fmla="*/ 1099 h 2355"/>
                    <a:gd name="T16" fmla="*/ 2104 w 3532"/>
                    <a:gd name="T17" fmla="*/ 1164 h 2355"/>
                    <a:gd name="T18" fmla="*/ 2106 w 3532"/>
                    <a:gd name="T19" fmla="*/ 1305 h 2355"/>
                    <a:gd name="T20" fmla="*/ 2215 w 3532"/>
                    <a:gd name="T21" fmla="*/ 1454 h 2355"/>
                    <a:gd name="T22" fmla="*/ 2288 w 3532"/>
                    <a:gd name="T23" fmla="*/ 1430 h 2355"/>
                    <a:gd name="T24" fmla="*/ 2350 w 3532"/>
                    <a:gd name="T25" fmla="*/ 1363 h 2355"/>
                    <a:gd name="T26" fmla="*/ 2400 w 3532"/>
                    <a:gd name="T27" fmla="*/ 1360 h 2355"/>
                    <a:gd name="T28" fmla="*/ 2522 w 3532"/>
                    <a:gd name="T29" fmla="*/ 1535 h 2355"/>
                    <a:gd name="T30" fmla="*/ 2590 w 3532"/>
                    <a:gd name="T31" fmla="*/ 1596 h 2355"/>
                    <a:gd name="T32" fmla="*/ 2730 w 3532"/>
                    <a:gd name="T33" fmla="*/ 1554 h 2355"/>
                    <a:gd name="T34" fmla="*/ 2848 w 3532"/>
                    <a:gd name="T35" fmla="*/ 1534 h 2355"/>
                    <a:gd name="T36" fmla="*/ 2932 w 3532"/>
                    <a:gd name="T37" fmla="*/ 1595 h 2355"/>
                    <a:gd name="T38" fmla="*/ 3125 w 3532"/>
                    <a:gd name="T39" fmla="*/ 1670 h 2355"/>
                    <a:gd name="T40" fmla="*/ 3280 w 3532"/>
                    <a:gd name="T41" fmla="*/ 1715 h 2355"/>
                    <a:gd name="T42" fmla="*/ 3489 w 3532"/>
                    <a:gd name="T43" fmla="*/ 1715 h 2355"/>
                    <a:gd name="T44" fmla="*/ 3479 w 3532"/>
                    <a:gd name="T45" fmla="*/ 1883 h 2355"/>
                    <a:gd name="T46" fmla="*/ 3478 w 3532"/>
                    <a:gd name="T47" fmla="*/ 2055 h 2355"/>
                    <a:gd name="T48" fmla="*/ 3197 w 3532"/>
                    <a:gd name="T49" fmla="*/ 2303 h 2355"/>
                    <a:gd name="T50" fmla="*/ 2389 w 3532"/>
                    <a:gd name="T51" fmla="*/ 2236 h 2355"/>
                    <a:gd name="T52" fmla="*/ 2030 w 3532"/>
                    <a:gd name="T53" fmla="*/ 2275 h 2355"/>
                    <a:gd name="T54" fmla="*/ 1734 w 3532"/>
                    <a:gd name="T55" fmla="*/ 2354 h 2355"/>
                    <a:gd name="T56" fmla="*/ 1608 w 3532"/>
                    <a:gd name="T57" fmla="*/ 2329 h 2355"/>
                    <a:gd name="T58" fmla="*/ 968 w 3532"/>
                    <a:gd name="T59" fmla="*/ 2309 h 2355"/>
                    <a:gd name="T60" fmla="*/ 1004 w 3532"/>
                    <a:gd name="T61" fmla="*/ 2114 h 2355"/>
                    <a:gd name="T62" fmla="*/ 972 w 3532"/>
                    <a:gd name="T63" fmla="*/ 2005 h 2355"/>
                    <a:gd name="T64" fmla="*/ 830 w 3532"/>
                    <a:gd name="T65" fmla="*/ 1995 h 2355"/>
                    <a:gd name="T66" fmla="*/ 727 w 3532"/>
                    <a:gd name="T67" fmla="*/ 1931 h 2355"/>
                    <a:gd name="T68" fmla="*/ 593 w 3532"/>
                    <a:gd name="T69" fmla="*/ 2001 h 2355"/>
                    <a:gd name="T70" fmla="*/ 578 w 3532"/>
                    <a:gd name="T71" fmla="*/ 1901 h 2355"/>
                    <a:gd name="T72" fmla="*/ 503 w 3532"/>
                    <a:gd name="T73" fmla="*/ 1699 h 2355"/>
                    <a:gd name="T74" fmla="*/ 189 w 3532"/>
                    <a:gd name="T75" fmla="*/ 1566 h 2355"/>
                    <a:gd name="T76" fmla="*/ 399 w 3532"/>
                    <a:gd name="T77" fmla="*/ 1274 h 2355"/>
                    <a:gd name="T78" fmla="*/ 493 w 3532"/>
                    <a:gd name="T79" fmla="*/ 1088 h 2355"/>
                    <a:gd name="T80" fmla="*/ 318 w 3532"/>
                    <a:gd name="T81" fmla="*/ 975 h 2355"/>
                    <a:gd name="T82" fmla="*/ 197 w 3532"/>
                    <a:gd name="T83" fmla="*/ 965 h 2355"/>
                    <a:gd name="T84" fmla="*/ 99 w 3532"/>
                    <a:gd name="T85" fmla="*/ 729 h 2355"/>
                    <a:gd name="T86" fmla="*/ 35 w 3532"/>
                    <a:gd name="T87" fmla="*/ 523 h 2355"/>
                    <a:gd name="T88" fmla="*/ 127 w 3532"/>
                    <a:gd name="T89" fmla="*/ 396 h 2355"/>
                    <a:gd name="T90" fmla="*/ 404 w 3532"/>
                    <a:gd name="T91" fmla="*/ 295 h 2355"/>
                    <a:gd name="T92" fmla="*/ 518 w 3532"/>
                    <a:gd name="T93" fmla="*/ 220 h 2355"/>
                    <a:gd name="T94" fmla="*/ 543 w 3532"/>
                    <a:gd name="T95" fmla="*/ 94 h 2355"/>
                    <a:gd name="T96" fmla="*/ 650 w 3532"/>
                    <a:gd name="T97" fmla="*/ 86 h 2355"/>
                    <a:gd name="T98" fmla="*/ 988 w 3532"/>
                    <a:gd name="T99" fmla="*/ 0 h 2355"/>
                    <a:gd name="T100" fmla="*/ 1153 w 3532"/>
                    <a:gd name="T101" fmla="*/ 41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2" h="2355">
                      <a:moveTo>
                        <a:pt x="1365" y="34"/>
                      </a:moveTo>
                      <a:lnTo>
                        <a:pt x="1364" y="66"/>
                      </a:lnTo>
                      <a:lnTo>
                        <a:pt x="1368" y="85"/>
                      </a:lnTo>
                      <a:lnTo>
                        <a:pt x="1379" y="111"/>
                      </a:lnTo>
                      <a:lnTo>
                        <a:pt x="1403" y="138"/>
                      </a:lnTo>
                      <a:lnTo>
                        <a:pt x="1448" y="159"/>
                      </a:lnTo>
                      <a:lnTo>
                        <a:pt x="1456" y="174"/>
                      </a:lnTo>
                      <a:lnTo>
                        <a:pt x="1441" y="217"/>
                      </a:lnTo>
                      <a:lnTo>
                        <a:pt x="1440" y="239"/>
                      </a:lnTo>
                      <a:lnTo>
                        <a:pt x="1444" y="262"/>
                      </a:lnTo>
                      <a:lnTo>
                        <a:pt x="1461" y="305"/>
                      </a:lnTo>
                      <a:lnTo>
                        <a:pt x="1475" y="332"/>
                      </a:lnTo>
                      <a:lnTo>
                        <a:pt x="1505" y="361"/>
                      </a:lnTo>
                      <a:lnTo>
                        <a:pt x="1603" y="422"/>
                      </a:lnTo>
                      <a:lnTo>
                        <a:pt x="1626" y="449"/>
                      </a:lnTo>
                      <a:lnTo>
                        <a:pt x="1706" y="570"/>
                      </a:lnTo>
                      <a:lnTo>
                        <a:pt x="1743" y="599"/>
                      </a:lnTo>
                      <a:lnTo>
                        <a:pt x="1746" y="615"/>
                      </a:lnTo>
                      <a:lnTo>
                        <a:pt x="1701" y="685"/>
                      </a:lnTo>
                      <a:lnTo>
                        <a:pt x="1714" y="773"/>
                      </a:lnTo>
                      <a:lnTo>
                        <a:pt x="1765" y="799"/>
                      </a:lnTo>
                      <a:lnTo>
                        <a:pt x="1813" y="893"/>
                      </a:lnTo>
                      <a:lnTo>
                        <a:pt x="1836" y="924"/>
                      </a:lnTo>
                      <a:lnTo>
                        <a:pt x="1879" y="954"/>
                      </a:lnTo>
                      <a:lnTo>
                        <a:pt x="1924" y="963"/>
                      </a:lnTo>
                      <a:lnTo>
                        <a:pt x="1935" y="975"/>
                      </a:lnTo>
                      <a:lnTo>
                        <a:pt x="1941" y="998"/>
                      </a:lnTo>
                      <a:lnTo>
                        <a:pt x="1933" y="1031"/>
                      </a:lnTo>
                      <a:lnTo>
                        <a:pt x="1936" y="1069"/>
                      </a:lnTo>
                      <a:lnTo>
                        <a:pt x="1983" y="1110"/>
                      </a:lnTo>
                      <a:lnTo>
                        <a:pt x="2020" y="1113"/>
                      </a:lnTo>
                      <a:lnTo>
                        <a:pt x="2055" y="1099"/>
                      </a:lnTo>
                      <a:lnTo>
                        <a:pt x="2073" y="1097"/>
                      </a:lnTo>
                      <a:lnTo>
                        <a:pt x="2086" y="1107"/>
                      </a:lnTo>
                      <a:lnTo>
                        <a:pt x="2100" y="1135"/>
                      </a:lnTo>
                      <a:lnTo>
                        <a:pt x="2104" y="1164"/>
                      </a:lnTo>
                      <a:lnTo>
                        <a:pt x="2103" y="1195"/>
                      </a:lnTo>
                      <a:lnTo>
                        <a:pt x="2094" y="1250"/>
                      </a:lnTo>
                      <a:lnTo>
                        <a:pt x="2095" y="1276"/>
                      </a:lnTo>
                      <a:lnTo>
                        <a:pt x="2106" y="1305"/>
                      </a:lnTo>
                      <a:lnTo>
                        <a:pt x="2126" y="1332"/>
                      </a:lnTo>
                      <a:lnTo>
                        <a:pt x="2168" y="1365"/>
                      </a:lnTo>
                      <a:lnTo>
                        <a:pt x="2208" y="1410"/>
                      </a:lnTo>
                      <a:lnTo>
                        <a:pt x="2215" y="1454"/>
                      </a:lnTo>
                      <a:lnTo>
                        <a:pt x="2225" y="1470"/>
                      </a:lnTo>
                      <a:lnTo>
                        <a:pt x="2238" y="1475"/>
                      </a:lnTo>
                      <a:lnTo>
                        <a:pt x="2260" y="1464"/>
                      </a:lnTo>
                      <a:lnTo>
                        <a:pt x="2288" y="1430"/>
                      </a:lnTo>
                      <a:lnTo>
                        <a:pt x="2310" y="1415"/>
                      </a:lnTo>
                      <a:lnTo>
                        <a:pt x="2328" y="1385"/>
                      </a:lnTo>
                      <a:lnTo>
                        <a:pt x="2345" y="1374"/>
                      </a:lnTo>
                      <a:lnTo>
                        <a:pt x="2350" y="1363"/>
                      </a:lnTo>
                      <a:lnTo>
                        <a:pt x="2348" y="1326"/>
                      </a:lnTo>
                      <a:lnTo>
                        <a:pt x="2361" y="1321"/>
                      </a:lnTo>
                      <a:lnTo>
                        <a:pt x="2374" y="1330"/>
                      </a:lnTo>
                      <a:lnTo>
                        <a:pt x="2400" y="1360"/>
                      </a:lnTo>
                      <a:lnTo>
                        <a:pt x="2545" y="1474"/>
                      </a:lnTo>
                      <a:lnTo>
                        <a:pt x="2553" y="1489"/>
                      </a:lnTo>
                      <a:lnTo>
                        <a:pt x="2550" y="1505"/>
                      </a:lnTo>
                      <a:lnTo>
                        <a:pt x="2522" y="1535"/>
                      </a:lnTo>
                      <a:lnTo>
                        <a:pt x="2509" y="1559"/>
                      </a:lnTo>
                      <a:lnTo>
                        <a:pt x="2513" y="1581"/>
                      </a:lnTo>
                      <a:lnTo>
                        <a:pt x="2537" y="1596"/>
                      </a:lnTo>
                      <a:lnTo>
                        <a:pt x="2590" y="1596"/>
                      </a:lnTo>
                      <a:lnTo>
                        <a:pt x="2652" y="1585"/>
                      </a:lnTo>
                      <a:lnTo>
                        <a:pt x="2689" y="1556"/>
                      </a:lnTo>
                      <a:lnTo>
                        <a:pt x="2708" y="1551"/>
                      </a:lnTo>
                      <a:lnTo>
                        <a:pt x="2730" y="1554"/>
                      </a:lnTo>
                      <a:lnTo>
                        <a:pt x="2759" y="1565"/>
                      </a:lnTo>
                      <a:lnTo>
                        <a:pt x="2799" y="1560"/>
                      </a:lnTo>
                      <a:lnTo>
                        <a:pt x="2822" y="1554"/>
                      </a:lnTo>
                      <a:lnTo>
                        <a:pt x="2848" y="1534"/>
                      </a:lnTo>
                      <a:lnTo>
                        <a:pt x="2864" y="1533"/>
                      </a:lnTo>
                      <a:lnTo>
                        <a:pt x="2884" y="1541"/>
                      </a:lnTo>
                      <a:lnTo>
                        <a:pt x="2920" y="1569"/>
                      </a:lnTo>
                      <a:lnTo>
                        <a:pt x="2932" y="1595"/>
                      </a:lnTo>
                      <a:lnTo>
                        <a:pt x="2939" y="1640"/>
                      </a:lnTo>
                      <a:lnTo>
                        <a:pt x="2953" y="1656"/>
                      </a:lnTo>
                      <a:lnTo>
                        <a:pt x="2992" y="1670"/>
                      </a:lnTo>
                      <a:lnTo>
                        <a:pt x="3125" y="1670"/>
                      </a:lnTo>
                      <a:lnTo>
                        <a:pt x="3210" y="1654"/>
                      </a:lnTo>
                      <a:lnTo>
                        <a:pt x="3235" y="1661"/>
                      </a:lnTo>
                      <a:lnTo>
                        <a:pt x="3270" y="1691"/>
                      </a:lnTo>
                      <a:lnTo>
                        <a:pt x="3280" y="1715"/>
                      </a:lnTo>
                      <a:lnTo>
                        <a:pt x="3297" y="1730"/>
                      </a:lnTo>
                      <a:lnTo>
                        <a:pt x="3315" y="1734"/>
                      </a:lnTo>
                      <a:lnTo>
                        <a:pt x="3435" y="1706"/>
                      </a:lnTo>
                      <a:lnTo>
                        <a:pt x="3489" y="1715"/>
                      </a:lnTo>
                      <a:lnTo>
                        <a:pt x="3532" y="1768"/>
                      </a:lnTo>
                      <a:lnTo>
                        <a:pt x="3493" y="1816"/>
                      </a:lnTo>
                      <a:lnTo>
                        <a:pt x="3483" y="1846"/>
                      </a:lnTo>
                      <a:lnTo>
                        <a:pt x="3479" y="1883"/>
                      </a:lnTo>
                      <a:lnTo>
                        <a:pt x="3482" y="1951"/>
                      </a:lnTo>
                      <a:lnTo>
                        <a:pt x="3487" y="1991"/>
                      </a:lnTo>
                      <a:lnTo>
                        <a:pt x="3485" y="2026"/>
                      </a:lnTo>
                      <a:lnTo>
                        <a:pt x="3478" y="2055"/>
                      </a:lnTo>
                      <a:lnTo>
                        <a:pt x="3452" y="2094"/>
                      </a:lnTo>
                      <a:lnTo>
                        <a:pt x="3417" y="2160"/>
                      </a:lnTo>
                      <a:lnTo>
                        <a:pt x="3393" y="2275"/>
                      </a:lnTo>
                      <a:lnTo>
                        <a:pt x="3197" y="2303"/>
                      </a:lnTo>
                      <a:lnTo>
                        <a:pt x="2522" y="2176"/>
                      </a:lnTo>
                      <a:lnTo>
                        <a:pt x="2455" y="2194"/>
                      </a:lnTo>
                      <a:lnTo>
                        <a:pt x="2415" y="2213"/>
                      </a:lnTo>
                      <a:lnTo>
                        <a:pt x="2389" y="2236"/>
                      </a:lnTo>
                      <a:lnTo>
                        <a:pt x="2359" y="2256"/>
                      </a:lnTo>
                      <a:lnTo>
                        <a:pt x="2244" y="2224"/>
                      </a:lnTo>
                      <a:lnTo>
                        <a:pt x="2135" y="2239"/>
                      </a:lnTo>
                      <a:lnTo>
                        <a:pt x="2030" y="2275"/>
                      </a:lnTo>
                      <a:lnTo>
                        <a:pt x="2005" y="2294"/>
                      </a:lnTo>
                      <a:lnTo>
                        <a:pt x="1942" y="2322"/>
                      </a:lnTo>
                      <a:lnTo>
                        <a:pt x="1763" y="2355"/>
                      </a:lnTo>
                      <a:lnTo>
                        <a:pt x="1734" y="2354"/>
                      </a:lnTo>
                      <a:lnTo>
                        <a:pt x="1723" y="2349"/>
                      </a:lnTo>
                      <a:lnTo>
                        <a:pt x="1684" y="2320"/>
                      </a:lnTo>
                      <a:lnTo>
                        <a:pt x="1667" y="2301"/>
                      </a:lnTo>
                      <a:lnTo>
                        <a:pt x="1608" y="2329"/>
                      </a:lnTo>
                      <a:lnTo>
                        <a:pt x="1595" y="2315"/>
                      </a:lnTo>
                      <a:lnTo>
                        <a:pt x="1543" y="2285"/>
                      </a:lnTo>
                      <a:lnTo>
                        <a:pt x="1320" y="2352"/>
                      </a:lnTo>
                      <a:lnTo>
                        <a:pt x="968" y="2309"/>
                      </a:lnTo>
                      <a:lnTo>
                        <a:pt x="968" y="2227"/>
                      </a:lnTo>
                      <a:lnTo>
                        <a:pt x="972" y="2204"/>
                      </a:lnTo>
                      <a:lnTo>
                        <a:pt x="995" y="2149"/>
                      </a:lnTo>
                      <a:lnTo>
                        <a:pt x="1004" y="2114"/>
                      </a:lnTo>
                      <a:lnTo>
                        <a:pt x="1029" y="2068"/>
                      </a:lnTo>
                      <a:lnTo>
                        <a:pt x="1027" y="2024"/>
                      </a:lnTo>
                      <a:lnTo>
                        <a:pt x="989" y="2003"/>
                      </a:lnTo>
                      <a:lnTo>
                        <a:pt x="972" y="2005"/>
                      </a:lnTo>
                      <a:lnTo>
                        <a:pt x="934" y="2000"/>
                      </a:lnTo>
                      <a:lnTo>
                        <a:pt x="898" y="1989"/>
                      </a:lnTo>
                      <a:lnTo>
                        <a:pt x="854" y="1998"/>
                      </a:lnTo>
                      <a:lnTo>
                        <a:pt x="830" y="1995"/>
                      </a:lnTo>
                      <a:lnTo>
                        <a:pt x="808" y="1984"/>
                      </a:lnTo>
                      <a:lnTo>
                        <a:pt x="768" y="1945"/>
                      </a:lnTo>
                      <a:lnTo>
                        <a:pt x="748" y="1933"/>
                      </a:lnTo>
                      <a:lnTo>
                        <a:pt x="727" y="1931"/>
                      </a:lnTo>
                      <a:lnTo>
                        <a:pt x="672" y="1940"/>
                      </a:lnTo>
                      <a:lnTo>
                        <a:pt x="657" y="1948"/>
                      </a:lnTo>
                      <a:lnTo>
                        <a:pt x="618" y="1985"/>
                      </a:lnTo>
                      <a:lnTo>
                        <a:pt x="593" y="2001"/>
                      </a:lnTo>
                      <a:lnTo>
                        <a:pt x="573" y="1998"/>
                      </a:lnTo>
                      <a:lnTo>
                        <a:pt x="564" y="1980"/>
                      </a:lnTo>
                      <a:lnTo>
                        <a:pt x="577" y="1920"/>
                      </a:lnTo>
                      <a:lnTo>
                        <a:pt x="578" y="1901"/>
                      </a:lnTo>
                      <a:lnTo>
                        <a:pt x="574" y="1879"/>
                      </a:lnTo>
                      <a:lnTo>
                        <a:pt x="542" y="1806"/>
                      </a:lnTo>
                      <a:lnTo>
                        <a:pt x="515" y="1723"/>
                      </a:lnTo>
                      <a:lnTo>
                        <a:pt x="503" y="1699"/>
                      </a:lnTo>
                      <a:lnTo>
                        <a:pt x="483" y="1679"/>
                      </a:lnTo>
                      <a:lnTo>
                        <a:pt x="280" y="1589"/>
                      </a:lnTo>
                      <a:lnTo>
                        <a:pt x="214" y="1579"/>
                      </a:lnTo>
                      <a:lnTo>
                        <a:pt x="189" y="1566"/>
                      </a:lnTo>
                      <a:lnTo>
                        <a:pt x="183" y="1536"/>
                      </a:lnTo>
                      <a:lnTo>
                        <a:pt x="204" y="1488"/>
                      </a:lnTo>
                      <a:lnTo>
                        <a:pt x="364" y="1305"/>
                      </a:lnTo>
                      <a:lnTo>
                        <a:pt x="399" y="1274"/>
                      </a:lnTo>
                      <a:lnTo>
                        <a:pt x="428" y="1241"/>
                      </a:lnTo>
                      <a:lnTo>
                        <a:pt x="444" y="1210"/>
                      </a:lnTo>
                      <a:lnTo>
                        <a:pt x="460" y="1106"/>
                      </a:lnTo>
                      <a:lnTo>
                        <a:pt x="493" y="1088"/>
                      </a:lnTo>
                      <a:lnTo>
                        <a:pt x="492" y="1056"/>
                      </a:lnTo>
                      <a:lnTo>
                        <a:pt x="473" y="1034"/>
                      </a:lnTo>
                      <a:lnTo>
                        <a:pt x="403" y="1015"/>
                      </a:lnTo>
                      <a:lnTo>
                        <a:pt x="318" y="975"/>
                      </a:lnTo>
                      <a:lnTo>
                        <a:pt x="274" y="939"/>
                      </a:lnTo>
                      <a:lnTo>
                        <a:pt x="253" y="929"/>
                      </a:lnTo>
                      <a:lnTo>
                        <a:pt x="234" y="933"/>
                      </a:lnTo>
                      <a:lnTo>
                        <a:pt x="197" y="965"/>
                      </a:lnTo>
                      <a:lnTo>
                        <a:pt x="175" y="966"/>
                      </a:lnTo>
                      <a:lnTo>
                        <a:pt x="153" y="941"/>
                      </a:lnTo>
                      <a:lnTo>
                        <a:pt x="109" y="758"/>
                      </a:lnTo>
                      <a:lnTo>
                        <a:pt x="99" y="729"/>
                      </a:lnTo>
                      <a:lnTo>
                        <a:pt x="68" y="694"/>
                      </a:lnTo>
                      <a:lnTo>
                        <a:pt x="57" y="666"/>
                      </a:lnTo>
                      <a:lnTo>
                        <a:pt x="43" y="543"/>
                      </a:lnTo>
                      <a:lnTo>
                        <a:pt x="35" y="523"/>
                      </a:lnTo>
                      <a:lnTo>
                        <a:pt x="4" y="496"/>
                      </a:lnTo>
                      <a:lnTo>
                        <a:pt x="0" y="460"/>
                      </a:lnTo>
                      <a:lnTo>
                        <a:pt x="110" y="411"/>
                      </a:lnTo>
                      <a:lnTo>
                        <a:pt x="127" y="396"/>
                      </a:lnTo>
                      <a:lnTo>
                        <a:pt x="145" y="354"/>
                      </a:lnTo>
                      <a:lnTo>
                        <a:pt x="135" y="320"/>
                      </a:lnTo>
                      <a:lnTo>
                        <a:pt x="377" y="285"/>
                      </a:lnTo>
                      <a:lnTo>
                        <a:pt x="404" y="295"/>
                      </a:lnTo>
                      <a:lnTo>
                        <a:pt x="432" y="298"/>
                      </a:lnTo>
                      <a:lnTo>
                        <a:pt x="455" y="290"/>
                      </a:lnTo>
                      <a:lnTo>
                        <a:pt x="507" y="238"/>
                      </a:lnTo>
                      <a:lnTo>
                        <a:pt x="518" y="220"/>
                      </a:lnTo>
                      <a:lnTo>
                        <a:pt x="520" y="204"/>
                      </a:lnTo>
                      <a:lnTo>
                        <a:pt x="519" y="159"/>
                      </a:lnTo>
                      <a:lnTo>
                        <a:pt x="527" y="131"/>
                      </a:lnTo>
                      <a:lnTo>
                        <a:pt x="543" y="94"/>
                      </a:lnTo>
                      <a:lnTo>
                        <a:pt x="568" y="84"/>
                      </a:lnTo>
                      <a:lnTo>
                        <a:pt x="595" y="93"/>
                      </a:lnTo>
                      <a:lnTo>
                        <a:pt x="623" y="93"/>
                      </a:lnTo>
                      <a:lnTo>
                        <a:pt x="650" y="86"/>
                      </a:lnTo>
                      <a:lnTo>
                        <a:pt x="687" y="59"/>
                      </a:lnTo>
                      <a:lnTo>
                        <a:pt x="760" y="26"/>
                      </a:lnTo>
                      <a:lnTo>
                        <a:pt x="935" y="5"/>
                      </a:lnTo>
                      <a:lnTo>
                        <a:pt x="988" y="0"/>
                      </a:lnTo>
                      <a:lnTo>
                        <a:pt x="1052" y="31"/>
                      </a:lnTo>
                      <a:lnTo>
                        <a:pt x="1077" y="38"/>
                      </a:lnTo>
                      <a:lnTo>
                        <a:pt x="1129" y="34"/>
                      </a:lnTo>
                      <a:lnTo>
                        <a:pt x="1153" y="41"/>
                      </a:lnTo>
                      <a:lnTo>
                        <a:pt x="1178" y="55"/>
                      </a:lnTo>
                      <a:lnTo>
                        <a:pt x="1203" y="60"/>
                      </a:lnTo>
                      <a:lnTo>
                        <a:pt x="1365" y="3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54" name="Utenos" descr="{&quot;Key&quot;:&quot;utenos&quot;,&quot;Name&quot;:&quot;Utenos&quot;,&quot;Value&quot;:1.0,&quot;Formula&quot;:&quot;&quot;,&quot;Text&quot;:&quot;&quot;,&quot;OfficeApplication&quot;:1,&quot;HasValue&quot;:true}">
                  <a:extLst>
                    <a:ext uri="{FF2B5EF4-FFF2-40B4-BE49-F238E27FC236}">
                      <a16:creationId xmlns:a16="http://schemas.microsoft.com/office/drawing/2014/main" id="{4EDE4C54-114F-6E27-D5AE-A02A35C56A38}"/>
                    </a:ext>
                  </a:extLst>
                </p:cNvPr>
                <p:cNvSpPr>
                  <a:spLocks/>
                </p:cNvSpPr>
                <p:nvPr/>
              </p:nvSpPr>
              <p:spPr bwMode="auto">
                <a:xfrm>
                  <a:off x="4391" y="1525"/>
                  <a:ext cx="1567" cy="1190"/>
                </a:xfrm>
                <a:custGeom>
                  <a:avLst/>
                  <a:gdLst>
                    <a:gd name="T0" fmla="*/ 4379 w 4607"/>
                    <a:gd name="T1" fmla="*/ 2564 h 3496"/>
                    <a:gd name="T2" fmla="*/ 4113 w 4607"/>
                    <a:gd name="T3" fmla="*/ 2689 h 3496"/>
                    <a:gd name="T4" fmla="*/ 3366 w 4607"/>
                    <a:gd name="T5" fmla="*/ 2653 h 3496"/>
                    <a:gd name="T6" fmla="*/ 3235 w 4607"/>
                    <a:gd name="T7" fmla="*/ 2671 h 3496"/>
                    <a:gd name="T8" fmla="*/ 3254 w 4607"/>
                    <a:gd name="T9" fmla="*/ 2509 h 3496"/>
                    <a:gd name="T10" fmla="*/ 2994 w 4607"/>
                    <a:gd name="T11" fmla="*/ 2427 h 3496"/>
                    <a:gd name="T12" fmla="*/ 2905 w 4607"/>
                    <a:gd name="T13" fmla="*/ 2531 h 3496"/>
                    <a:gd name="T14" fmla="*/ 2785 w 4607"/>
                    <a:gd name="T15" fmla="*/ 2553 h 3496"/>
                    <a:gd name="T16" fmla="*/ 2660 w 4607"/>
                    <a:gd name="T17" fmla="*/ 2511 h 3496"/>
                    <a:gd name="T18" fmla="*/ 2436 w 4607"/>
                    <a:gd name="T19" fmla="*/ 2437 h 3496"/>
                    <a:gd name="T20" fmla="*/ 2164 w 4607"/>
                    <a:gd name="T21" fmla="*/ 2673 h 3496"/>
                    <a:gd name="T22" fmla="*/ 2187 w 4607"/>
                    <a:gd name="T23" fmla="*/ 2874 h 3496"/>
                    <a:gd name="T24" fmla="*/ 2372 w 4607"/>
                    <a:gd name="T25" fmla="*/ 3059 h 3496"/>
                    <a:gd name="T26" fmla="*/ 2385 w 4607"/>
                    <a:gd name="T27" fmla="*/ 3176 h 3496"/>
                    <a:gd name="T28" fmla="*/ 2379 w 4607"/>
                    <a:gd name="T29" fmla="*/ 3269 h 3496"/>
                    <a:gd name="T30" fmla="*/ 2336 w 4607"/>
                    <a:gd name="T31" fmla="*/ 3393 h 3496"/>
                    <a:gd name="T32" fmla="*/ 2095 w 4607"/>
                    <a:gd name="T33" fmla="*/ 3332 h 3496"/>
                    <a:gd name="T34" fmla="*/ 1491 w 4607"/>
                    <a:gd name="T35" fmla="*/ 3491 h 3496"/>
                    <a:gd name="T36" fmla="*/ 1190 w 4607"/>
                    <a:gd name="T37" fmla="*/ 3282 h 3496"/>
                    <a:gd name="T38" fmla="*/ 1064 w 4607"/>
                    <a:gd name="T39" fmla="*/ 3168 h 3496"/>
                    <a:gd name="T40" fmla="*/ 1195 w 4607"/>
                    <a:gd name="T41" fmla="*/ 2968 h 3496"/>
                    <a:gd name="T42" fmla="*/ 1316 w 4607"/>
                    <a:gd name="T43" fmla="*/ 2887 h 3496"/>
                    <a:gd name="T44" fmla="*/ 1142 w 4607"/>
                    <a:gd name="T45" fmla="*/ 2790 h 3496"/>
                    <a:gd name="T46" fmla="*/ 1142 w 4607"/>
                    <a:gd name="T47" fmla="*/ 2664 h 3496"/>
                    <a:gd name="T48" fmla="*/ 1082 w 4607"/>
                    <a:gd name="T49" fmla="*/ 2578 h 3496"/>
                    <a:gd name="T50" fmla="*/ 931 w 4607"/>
                    <a:gd name="T51" fmla="*/ 2495 h 3496"/>
                    <a:gd name="T52" fmla="*/ 726 w 4607"/>
                    <a:gd name="T53" fmla="*/ 2393 h 3496"/>
                    <a:gd name="T54" fmla="*/ 686 w 4607"/>
                    <a:gd name="T55" fmla="*/ 2245 h 3496"/>
                    <a:gd name="T56" fmla="*/ 519 w 4607"/>
                    <a:gd name="T57" fmla="*/ 2283 h 3496"/>
                    <a:gd name="T58" fmla="*/ 354 w 4607"/>
                    <a:gd name="T59" fmla="*/ 2190 h 3496"/>
                    <a:gd name="T60" fmla="*/ 297 w 4607"/>
                    <a:gd name="T61" fmla="*/ 2052 h 3496"/>
                    <a:gd name="T62" fmla="*/ 360 w 4607"/>
                    <a:gd name="T63" fmla="*/ 1962 h 3496"/>
                    <a:gd name="T64" fmla="*/ 41 w 4607"/>
                    <a:gd name="T65" fmla="*/ 1552 h 3496"/>
                    <a:gd name="T66" fmla="*/ 50 w 4607"/>
                    <a:gd name="T67" fmla="*/ 1380 h 3496"/>
                    <a:gd name="T68" fmla="*/ 102 w 4607"/>
                    <a:gd name="T69" fmla="*/ 1237 h 3496"/>
                    <a:gd name="T70" fmla="*/ 1 w 4607"/>
                    <a:gd name="T71" fmla="*/ 1133 h 3496"/>
                    <a:gd name="T72" fmla="*/ 132 w 4607"/>
                    <a:gd name="T73" fmla="*/ 1137 h 3496"/>
                    <a:gd name="T74" fmla="*/ 174 w 4607"/>
                    <a:gd name="T75" fmla="*/ 1044 h 3496"/>
                    <a:gd name="T76" fmla="*/ 264 w 4607"/>
                    <a:gd name="T77" fmla="*/ 919 h 3496"/>
                    <a:gd name="T78" fmla="*/ 426 w 4607"/>
                    <a:gd name="T79" fmla="*/ 927 h 3496"/>
                    <a:gd name="T80" fmla="*/ 555 w 4607"/>
                    <a:gd name="T81" fmla="*/ 879 h 3496"/>
                    <a:gd name="T82" fmla="*/ 862 w 4607"/>
                    <a:gd name="T83" fmla="*/ 874 h 3496"/>
                    <a:gd name="T84" fmla="*/ 929 w 4607"/>
                    <a:gd name="T85" fmla="*/ 1003 h 3496"/>
                    <a:gd name="T86" fmla="*/ 1289 w 4607"/>
                    <a:gd name="T87" fmla="*/ 912 h 3496"/>
                    <a:gd name="T88" fmla="*/ 1410 w 4607"/>
                    <a:gd name="T89" fmla="*/ 890 h 3496"/>
                    <a:gd name="T90" fmla="*/ 1630 w 4607"/>
                    <a:gd name="T91" fmla="*/ 738 h 3496"/>
                    <a:gd name="T92" fmla="*/ 1694 w 4607"/>
                    <a:gd name="T93" fmla="*/ 828 h 3496"/>
                    <a:gd name="T94" fmla="*/ 1781 w 4607"/>
                    <a:gd name="T95" fmla="*/ 825 h 3496"/>
                    <a:gd name="T96" fmla="*/ 2199 w 4607"/>
                    <a:gd name="T97" fmla="*/ 803 h 3496"/>
                    <a:gd name="T98" fmla="*/ 2340 w 4607"/>
                    <a:gd name="T99" fmla="*/ 748 h 3496"/>
                    <a:gd name="T100" fmla="*/ 2486 w 4607"/>
                    <a:gd name="T101" fmla="*/ 699 h 3496"/>
                    <a:gd name="T102" fmla="*/ 2622 w 4607"/>
                    <a:gd name="T103" fmla="*/ 410 h 3496"/>
                    <a:gd name="T104" fmla="*/ 2740 w 4607"/>
                    <a:gd name="T105" fmla="*/ 244 h 3496"/>
                    <a:gd name="T106" fmla="*/ 2825 w 4607"/>
                    <a:gd name="T107" fmla="*/ 0 h 3496"/>
                    <a:gd name="T108" fmla="*/ 3389 w 4607"/>
                    <a:gd name="T109" fmla="*/ 612 h 3496"/>
                    <a:gd name="T110" fmla="*/ 4170 w 4607"/>
                    <a:gd name="T111" fmla="*/ 1103 h 3496"/>
                    <a:gd name="T112" fmla="*/ 4131 w 4607"/>
                    <a:gd name="T113" fmla="*/ 1540 h 3496"/>
                    <a:gd name="T114" fmla="*/ 4061 w 4607"/>
                    <a:gd name="T115" fmla="*/ 1882 h 3496"/>
                    <a:gd name="T116" fmla="*/ 3874 w 4607"/>
                    <a:gd name="T117" fmla="*/ 2269 h 3496"/>
                    <a:gd name="T118" fmla="*/ 4059 w 4607"/>
                    <a:gd name="T119" fmla="*/ 2450 h 3496"/>
                    <a:gd name="T120" fmla="*/ 4584 w 4607"/>
                    <a:gd name="T121" fmla="*/ 2638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7" h="3496">
                      <a:moveTo>
                        <a:pt x="4479" y="2692"/>
                      </a:moveTo>
                      <a:lnTo>
                        <a:pt x="4473" y="2677"/>
                      </a:lnTo>
                      <a:lnTo>
                        <a:pt x="4428" y="2594"/>
                      </a:lnTo>
                      <a:lnTo>
                        <a:pt x="4409" y="2579"/>
                      </a:lnTo>
                      <a:lnTo>
                        <a:pt x="4379" y="2564"/>
                      </a:lnTo>
                      <a:lnTo>
                        <a:pt x="4349" y="2564"/>
                      </a:lnTo>
                      <a:lnTo>
                        <a:pt x="4251" y="2594"/>
                      </a:lnTo>
                      <a:lnTo>
                        <a:pt x="4233" y="2607"/>
                      </a:lnTo>
                      <a:lnTo>
                        <a:pt x="4218" y="2623"/>
                      </a:lnTo>
                      <a:lnTo>
                        <a:pt x="4113" y="2689"/>
                      </a:lnTo>
                      <a:lnTo>
                        <a:pt x="3875" y="2758"/>
                      </a:lnTo>
                      <a:lnTo>
                        <a:pt x="3589" y="2744"/>
                      </a:lnTo>
                      <a:lnTo>
                        <a:pt x="3483" y="2719"/>
                      </a:lnTo>
                      <a:lnTo>
                        <a:pt x="3406" y="2671"/>
                      </a:lnTo>
                      <a:lnTo>
                        <a:pt x="3366" y="2653"/>
                      </a:lnTo>
                      <a:lnTo>
                        <a:pt x="3341" y="2654"/>
                      </a:lnTo>
                      <a:lnTo>
                        <a:pt x="3321" y="2663"/>
                      </a:lnTo>
                      <a:lnTo>
                        <a:pt x="3300" y="2678"/>
                      </a:lnTo>
                      <a:lnTo>
                        <a:pt x="3263" y="2686"/>
                      </a:lnTo>
                      <a:lnTo>
                        <a:pt x="3235" y="2671"/>
                      </a:lnTo>
                      <a:lnTo>
                        <a:pt x="3221" y="2634"/>
                      </a:lnTo>
                      <a:lnTo>
                        <a:pt x="3224" y="2598"/>
                      </a:lnTo>
                      <a:lnTo>
                        <a:pt x="3239" y="2562"/>
                      </a:lnTo>
                      <a:lnTo>
                        <a:pt x="3253" y="2536"/>
                      </a:lnTo>
                      <a:lnTo>
                        <a:pt x="3254" y="2509"/>
                      </a:lnTo>
                      <a:lnTo>
                        <a:pt x="3240" y="2483"/>
                      </a:lnTo>
                      <a:lnTo>
                        <a:pt x="3213" y="2457"/>
                      </a:lnTo>
                      <a:lnTo>
                        <a:pt x="3156" y="2429"/>
                      </a:lnTo>
                      <a:lnTo>
                        <a:pt x="3128" y="2422"/>
                      </a:lnTo>
                      <a:lnTo>
                        <a:pt x="2994" y="2427"/>
                      </a:lnTo>
                      <a:lnTo>
                        <a:pt x="2974" y="2433"/>
                      </a:lnTo>
                      <a:lnTo>
                        <a:pt x="2946" y="2457"/>
                      </a:lnTo>
                      <a:lnTo>
                        <a:pt x="2937" y="2471"/>
                      </a:lnTo>
                      <a:lnTo>
                        <a:pt x="2917" y="2514"/>
                      </a:lnTo>
                      <a:lnTo>
                        <a:pt x="2905" y="2531"/>
                      </a:lnTo>
                      <a:lnTo>
                        <a:pt x="2884" y="2548"/>
                      </a:lnTo>
                      <a:lnTo>
                        <a:pt x="2856" y="2563"/>
                      </a:lnTo>
                      <a:lnTo>
                        <a:pt x="2819" y="2572"/>
                      </a:lnTo>
                      <a:lnTo>
                        <a:pt x="2796" y="2566"/>
                      </a:lnTo>
                      <a:lnTo>
                        <a:pt x="2785" y="2553"/>
                      </a:lnTo>
                      <a:lnTo>
                        <a:pt x="2776" y="2522"/>
                      </a:lnTo>
                      <a:lnTo>
                        <a:pt x="2761" y="2503"/>
                      </a:lnTo>
                      <a:lnTo>
                        <a:pt x="2746" y="2501"/>
                      </a:lnTo>
                      <a:lnTo>
                        <a:pt x="2685" y="2517"/>
                      </a:lnTo>
                      <a:lnTo>
                        <a:pt x="2660" y="2511"/>
                      </a:lnTo>
                      <a:lnTo>
                        <a:pt x="2641" y="2493"/>
                      </a:lnTo>
                      <a:lnTo>
                        <a:pt x="2620" y="2451"/>
                      </a:lnTo>
                      <a:lnTo>
                        <a:pt x="2595" y="2418"/>
                      </a:lnTo>
                      <a:lnTo>
                        <a:pt x="2514" y="2463"/>
                      </a:lnTo>
                      <a:lnTo>
                        <a:pt x="2436" y="2437"/>
                      </a:lnTo>
                      <a:lnTo>
                        <a:pt x="2344" y="2378"/>
                      </a:lnTo>
                      <a:lnTo>
                        <a:pt x="2301" y="2528"/>
                      </a:lnTo>
                      <a:lnTo>
                        <a:pt x="2289" y="2559"/>
                      </a:lnTo>
                      <a:lnTo>
                        <a:pt x="2224" y="2634"/>
                      </a:lnTo>
                      <a:lnTo>
                        <a:pt x="2164" y="2673"/>
                      </a:lnTo>
                      <a:lnTo>
                        <a:pt x="2152" y="2694"/>
                      </a:lnTo>
                      <a:lnTo>
                        <a:pt x="2146" y="2719"/>
                      </a:lnTo>
                      <a:lnTo>
                        <a:pt x="2139" y="2776"/>
                      </a:lnTo>
                      <a:lnTo>
                        <a:pt x="2155" y="2833"/>
                      </a:lnTo>
                      <a:lnTo>
                        <a:pt x="2187" y="2874"/>
                      </a:lnTo>
                      <a:lnTo>
                        <a:pt x="2251" y="2934"/>
                      </a:lnTo>
                      <a:lnTo>
                        <a:pt x="2277" y="2977"/>
                      </a:lnTo>
                      <a:lnTo>
                        <a:pt x="2311" y="3019"/>
                      </a:lnTo>
                      <a:lnTo>
                        <a:pt x="2334" y="3038"/>
                      </a:lnTo>
                      <a:lnTo>
                        <a:pt x="2372" y="3059"/>
                      </a:lnTo>
                      <a:lnTo>
                        <a:pt x="2409" y="3087"/>
                      </a:lnTo>
                      <a:lnTo>
                        <a:pt x="2431" y="3094"/>
                      </a:lnTo>
                      <a:lnTo>
                        <a:pt x="2442" y="3111"/>
                      </a:lnTo>
                      <a:lnTo>
                        <a:pt x="2436" y="3133"/>
                      </a:lnTo>
                      <a:lnTo>
                        <a:pt x="2385" y="3176"/>
                      </a:lnTo>
                      <a:lnTo>
                        <a:pt x="2377" y="3197"/>
                      </a:lnTo>
                      <a:lnTo>
                        <a:pt x="2381" y="3214"/>
                      </a:lnTo>
                      <a:lnTo>
                        <a:pt x="2401" y="3236"/>
                      </a:lnTo>
                      <a:lnTo>
                        <a:pt x="2395" y="3251"/>
                      </a:lnTo>
                      <a:lnTo>
                        <a:pt x="2379" y="3269"/>
                      </a:lnTo>
                      <a:lnTo>
                        <a:pt x="2336" y="3308"/>
                      </a:lnTo>
                      <a:lnTo>
                        <a:pt x="2332" y="3337"/>
                      </a:lnTo>
                      <a:lnTo>
                        <a:pt x="2336" y="3364"/>
                      </a:lnTo>
                      <a:lnTo>
                        <a:pt x="2347" y="3383"/>
                      </a:lnTo>
                      <a:lnTo>
                        <a:pt x="2336" y="3393"/>
                      </a:lnTo>
                      <a:lnTo>
                        <a:pt x="2307" y="3396"/>
                      </a:lnTo>
                      <a:lnTo>
                        <a:pt x="2192" y="3373"/>
                      </a:lnTo>
                      <a:lnTo>
                        <a:pt x="2174" y="3362"/>
                      </a:lnTo>
                      <a:lnTo>
                        <a:pt x="2161" y="3333"/>
                      </a:lnTo>
                      <a:lnTo>
                        <a:pt x="2095" y="3332"/>
                      </a:lnTo>
                      <a:lnTo>
                        <a:pt x="1875" y="3384"/>
                      </a:lnTo>
                      <a:lnTo>
                        <a:pt x="1585" y="3474"/>
                      </a:lnTo>
                      <a:lnTo>
                        <a:pt x="1557" y="3489"/>
                      </a:lnTo>
                      <a:lnTo>
                        <a:pt x="1526" y="3496"/>
                      </a:lnTo>
                      <a:lnTo>
                        <a:pt x="1491" y="3491"/>
                      </a:lnTo>
                      <a:lnTo>
                        <a:pt x="1357" y="3443"/>
                      </a:lnTo>
                      <a:lnTo>
                        <a:pt x="1256" y="3441"/>
                      </a:lnTo>
                      <a:lnTo>
                        <a:pt x="1244" y="3356"/>
                      </a:lnTo>
                      <a:lnTo>
                        <a:pt x="1226" y="3310"/>
                      </a:lnTo>
                      <a:lnTo>
                        <a:pt x="1190" y="3282"/>
                      </a:lnTo>
                      <a:lnTo>
                        <a:pt x="1159" y="3265"/>
                      </a:lnTo>
                      <a:lnTo>
                        <a:pt x="1072" y="3244"/>
                      </a:lnTo>
                      <a:lnTo>
                        <a:pt x="1057" y="3230"/>
                      </a:lnTo>
                      <a:lnTo>
                        <a:pt x="1052" y="3210"/>
                      </a:lnTo>
                      <a:lnTo>
                        <a:pt x="1064" y="3168"/>
                      </a:lnTo>
                      <a:lnTo>
                        <a:pt x="1076" y="3110"/>
                      </a:lnTo>
                      <a:lnTo>
                        <a:pt x="1072" y="3035"/>
                      </a:lnTo>
                      <a:lnTo>
                        <a:pt x="1144" y="3007"/>
                      </a:lnTo>
                      <a:lnTo>
                        <a:pt x="1164" y="2995"/>
                      </a:lnTo>
                      <a:lnTo>
                        <a:pt x="1195" y="2968"/>
                      </a:lnTo>
                      <a:lnTo>
                        <a:pt x="1231" y="2945"/>
                      </a:lnTo>
                      <a:lnTo>
                        <a:pt x="1255" y="2915"/>
                      </a:lnTo>
                      <a:lnTo>
                        <a:pt x="1275" y="2904"/>
                      </a:lnTo>
                      <a:lnTo>
                        <a:pt x="1300" y="2897"/>
                      </a:lnTo>
                      <a:lnTo>
                        <a:pt x="1316" y="2887"/>
                      </a:lnTo>
                      <a:lnTo>
                        <a:pt x="1320" y="2870"/>
                      </a:lnTo>
                      <a:lnTo>
                        <a:pt x="1291" y="2848"/>
                      </a:lnTo>
                      <a:lnTo>
                        <a:pt x="1189" y="2787"/>
                      </a:lnTo>
                      <a:lnTo>
                        <a:pt x="1164" y="2785"/>
                      </a:lnTo>
                      <a:lnTo>
                        <a:pt x="1142" y="2790"/>
                      </a:lnTo>
                      <a:lnTo>
                        <a:pt x="1121" y="2789"/>
                      </a:lnTo>
                      <a:lnTo>
                        <a:pt x="1107" y="2774"/>
                      </a:lnTo>
                      <a:lnTo>
                        <a:pt x="1100" y="2729"/>
                      </a:lnTo>
                      <a:lnTo>
                        <a:pt x="1109" y="2707"/>
                      </a:lnTo>
                      <a:lnTo>
                        <a:pt x="1142" y="2664"/>
                      </a:lnTo>
                      <a:lnTo>
                        <a:pt x="1160" y="2618"/>
                      </a:lnTo>
                      <a:lnTo>
                        <a:pt x="1159" y="2598"/>
                      </a:lnTo>
                      <a:lnTo>
                        <a:pt x="1146" y="2580"/>
                      </a:lnTo>
                      <a:lnTo>
                        <a:pt x="1111" y="2573"/>
                      </a:lnTo>
                      <a:lnTo>
                        <a:pt x="1082" y="2578"/>
                      </a:lnTo>
                      <a:lnTo>
                        <a:pt x="1057" y="2589"/>
                      </a:lnTo>
                      <a:lnTo>
                        <a:pt x="1037" y="2592"/>
                      </a:lnTo>
                      <a:lnTo>
                        <a:pt x="1016" y="2582"/>
                      </a:lnTo>
                      <a:lnTo>
                        <a:pt x="990" y="2542"/>
                      </a:lnTo>
                      <a:lnTo>
                        <a:pt x="931" y="2495"/>
                      </a:lnTo>
                      <a:lnTo>
                        <a:pt x="912" y="2475"/>
                      </a:lnTo>
                      <a:lnTo>
                        <a:pt x="902" y="2459"/>
                      </a:lnTo>
                      <a:lnTo>
                        <a:pt x="909" y="2385"/>
                      </a:lnTo>
                      <a:lnTo>
                        <a:pt x="746" y="2398"/>
                      </a:lnTo>
                      <a:lnTo>
                        <a:pt x="726" y="2393"/>
                      </a:lnTo>
                      <a:lnTo>
                        <a:pt x="706" y="2383"/>
                      </a:lnTo>
                      <a:lnTo>
                        <a:pt x="709" y="2309"/>
                      </a:lnTo>
                      <a:lnTo>
                        <a:pt x="706" y="2278"/>
                      </a:lnTo>
                      <a:lnTo>
                        <a:pt x="697" y="2253"/>
                      </a:lnTo>
                      <a:lnTo>
                        <a:pt x="686" y="2245"/>
                      </a:lnTo>
                      <a:lnTo>
                        <a:pt x="671" y="2247"/>
                      </a:lnTo>
                      <a:lnTo>
                        <a:pt x="586" y="2289"/>
                      </a:lnTo>
                      <a:lnTo>
                        <a:pt x="545" y="2300"/>
                      </a:lnTo>
                      <a:lnTo>
                        <a:pt x="526" y="2295"/>
                      </a:lnTo>
                      <a:lnTo>
                        <a:pt x="519" y="2283"/>
                      </a:lnTo>
                      <a:lnTo>
                        <a:pt x="522" y="2234"/>
                      </a:lnTo>
                      <a:lnTo>
                        <a:pt x="512" y="2213"/>
                      </a:lnTo>
                      <a:lnTo>
                        <a:pt x="491" y="2205"/>
                      </a:lnTo>
                      <a:lnTo>
                        <a:pt x="387" y="2203"/>
                      </a:lnTo>
                      <a:lnTo>
                        <a:pt x="354" y="2190"/>
                      </a:lnTo>
                      <a:lnTo>
                        <a:pt x="327" y="2170"/>
                      </a:lnTo>
                      <a:lnTo>
                        <a:pt x="304" y="2123"/>
                      </a:lnTo>
                      <a:lnTo>
                        <a:pt x="296" y="2098"/>
                      </a:lnTo>
                      <a:lnTo>
                        <a:pt x="295" y="2077"/>
                      </a:lnTo>
                      <a:lnTo>
                        <a:pt x="297" y="2052"/>
                      </a:lnTo>
                      <a:lnTo>
                        <a:pt x="305" y="2030"/>
                      </a:lnTo>
                      <a:lnTo>
                        <a:pt x="317" y="2014"/>
                      </a:lnTo>
                      <a:lnTo>
                        <a:pt x="347" y="1995"/>
                      </a:lnTo>
                      <a:lnTo>
                        <a:pt x="359" y="1983"/>
                      </a:lnTo>
                      <a:lnTo>
                        <a:pt x="360" y="1962"/>
                      </a:lnTo>
                      <a:lnTo>
                        <a:pt x="345" y="1929"/>
                      </a:lnTo>
                      <a:lnTo>
                        <a:pt x="294" y="1869"/>
                      </a:lnTo>
                      <a:lnTo>
                        <a:pt x="0" y="1645"/>
                      </a:lnTo>
                      <a:lnTo>
                        <a:pt x="41" y="1575"/>
                      </a:lnTo>
                      <a:lnTo>
                        <a:pt x="41" y="1552"/>
                      </a:lnTo>
                      <a:lnTo>
                        <a:pt x="35" y="1538"/>
                      </a:lnTo>
                      <a:lnTo>
                        <a:pt x="29" y="1510"/>
                      </a:lnTo>
                      <a:lnTo>
                        <a:pt x="26" y="1447"/>
                      </a:lnTo>
                      <a:lnTo>
                        <a:pt x="32" y="1412"/>
                      </a:lnTo>
                      <a:lnTo>
                        <a:pt x="50" y="1380"/>
                      </a:lnTo>
                      <a:lnTo>
                        <a:pt x="72" y="1358"/>
                      </a:lnTo>
                      <a:lnTo>
                        <a:pt x="110" y="1327"/>
                      </a:lnTo>
                      <a:lnTo>
                        <a:pt x="117" y="1308"/>
                      </a:lnTo>
                      <a:lnTo>
                        <a:pt x="116" y="1283"/>
                      </a:lnTo>
                      <a:lnTo>
                        <a:pt x="102" y="1237"/>
                      </a:lnTo>
                      <a:lnTo>
                        <a:pt x="81" y="1203"/>
                      </a:lnTo>
                      <a:lnTo>
                        <a:pt x="57" y="1180"/>
                      </a:lnTo>
                      <a:lnTo>
                        <a:pt x="29" y="1163"/>
                      </a:lnTo>
                      <a:lnTo>
                        <a:pt x="9" y="1148"/>
                      </a:lnTo>
                      <a:lnTo>
                        <a:pt x="1" y="1133"/>
                      </a:lnTo>
                      <a:lnTo>
                        <a:pt x="17" y="1118"/>
                      </a:lnTo>
                      <a:lnTo>
                        <a:pt x="80" y="1100"/>
                      </a:lnTo>
                      <a:lnTo>
                        <a:pt x="95" y="1109"/>
                      </a:lnTo>
                      <a:lnTo>
                        <a:pt x="109" y="1125"/>
                      </a:lnTo>
                      <a:lnTo>
                        <a:pt x="132" y="1137"/>
                      </a:lnTo>
                      <a:lnTo>
                        <a:pt x="156" y="1130"/>
                      </a:lnTo>
                      <a:lnTo>
                        <a:pt x="175" y="1110"/>
                      </a:lnTo>
                      <a:lnTo>
                        <a:pt x="185" y="1084"/>
                      </a:lnTo>
                      <a:lnTo>
                        <a:pt x="184" y="1067"/>
                      </a:lnTo>
                      <a:lnTo>
                        <a:pt x="174" y="1044"/>
                      </a:lnTo>
                      <a:lnTo>
                        <a:pt x="130" y="1009"/>
                      </a:lnTo>
                      <a:lnTo>
                        <a:pt x="117" y="992"/>
                      </a:lnTo>
                      <a:lnTo>
                        <a:pt x="127" y="945"/>
                      </a:lnTo>
                      <a:lnTo>
                        <a:pt x="125" y="898"/>
                      </a:lnTo>
                      <a:lnTo>
                        <a:pt x="264" y="919"/>
                      </a:lnTo>
                      <a:lnTo>
                        <a:pt x="287" y="914"/>
                      </a:lnTo>
                      <a:lnTo>
                        <a:pt x="320" y="900"/>
                      </a:lnTo>
                      <a:lnTo>
                        <a:pt x="346" y="898"/>
                      </a:lnTo>
                      <a:lnTo>
                        <a:pt x="407" y="924"/>
                      </a:lnTo>
                      <a:lnTo>
                        <a:pt x="426" y="927"/>
                      </a:lnTo>
                      <a:lnTo>
                        <a:pt x="444" y="914"/>
                      </a:lnTo>
                      <a:lnTo>
                        <a:pt x="459" y="888"/>
                      </a:lnTo>
                      <a:lnTo>
                        <a:pt x="470" y="878"/>
                      </a:lnTo>
                      <a:lnTo>
                        <a:pt x="487" y="873"/>
                      </a:lnTo>
                      <a:lnTo>
                        <a:pt x="555" y="879"/>
                      </a:lnTo>
                      <a:lnTo>
                        <a:pt x="585" y="875"/>
                      </a:lnTo>
                      <a:lnTo>
                        <a:pt x="625" y="853"/>
                      </a:lnTo>
                      <a:lnTo>
                        <a:pt x="689" y="837"/>
                      </a:lnTo>
                      <a:lnTo>
                        <a:pt x="822" y="848"/>
                      </a:lnTo>
                      <a:lnTo>
                        <a:pt x="862" y="874"/>
                      </a:lnTo>
                      <a:lnTo>
                        <a:pt x="885" y="910"/>
                      </a:lnTo>
                      <a:lnTo>
                        <a:pt x="897" y="927"/>
                      </a:lnTo>
                      <a:lnTo>
                        <a:pt x="929" y="954"/>
                      </a:lnTo>
                      <a:lnTo>
                        <a:pt x="935" y="969"/>
                      </a:lnTo>
                      <a:lnTo>
                        <a:pt x="929" y="1003"/>
                      </a:lnTo>
                      <a:lnTo>
                        <a:pt x="931" y="1014"/>
                      </a:lnTo>
                      <a:lnTo>
                        <a:pt x="951" y="1022"/>
                      </a:lnTo>
                      <a:lnTo>
                        <a:pt x="982" y="1020"/>
                      </a:lnTo>
                      <a:lnTo>
                        <a:pt x="1044" y="1009"/>
                      </a:lnTo>
                      <a:lnTo>
                        <a:pt x="1289" y="912"/>
                      </a:lnTo>
                      <a:lnTo>
                        <a:pt x="1329" y="908"/>
                      </a:lnTo>
                      <a:lnTo>
                        <a:pt x="1375" y="923"/>
                      </a:lnTo>
                      <a:lnTo>
                        <a:pt x="1395" y="925"/>
                      </a:lnTo>
                      <a:lnTo>
                        <a:pt x="1406" y="917"/>
                      </a:lnTo>
                      <a:lnTo>
                        <a:pt x="1410" y="890"/>
                      </a:lnTo>
                      <a:lnTo>
                        <a:pt x="1397" y="834"/>
                      </a:lnTo>
                      <a:lnTo>
                        <a:pt x="1412" y="807"/>
                      </a:lnTo>
                      <a:lnTo>
                        <a:pt x="1427" y="789"/>
                      </a:lnTo>
                      <a:lnTo>
                        <a:pt x="1589" y="697"/>
                      </a:lnTo>
                      <a:lnTo>
                        <a:pt x="1630" y="738"/>
                      </a:lnTo>
                      <a:lnTo>
                        <a:pt x="1639" y="765"/>
                      </a:lnTo>
                      <a:lnTo>
                        <a:pt x="1654" y="804"/>
                      </a:lnTo>
                      <a:lnTo>
                        <a:pt x="1667" y="823"/>
                      </a:lnTo>
                      <a:lnTo>
                        <a:pt x="1681" y="830"/>
                      </a:lnTo>
                      <a:lnTo>
                        <a:pt x="1694" y="828"/>
                      </a:lnTo>
                      <a:lnTo>
                        <a:pt x="1717" y="804"/>
                      </a:lnTo>
                      <a:lnTo>
                        <a:pt x="1732" y="793"/>
                      </a:lnTo>
                      <a:lnTo>
                        <a:pt x="1754" y="792"/>
                      </a:lnTo>
                      <a:lnTo>
                        <a:pt x="1772" y="808"/>
                      </a:lnTo>
                      <a:lnTo>
                        <a:pt x="1781" y="825"/>
                      </a:lnTo>
                      <a:lnTo>
                        <a:pt x="1820" y="887"/>
                      </a:lnTo>
                      <a:lnTo>
                        <a:pt x="1907" y="842"/>
                      </a:lnTo>
                      <a:lnTo>
                        <a:pt x="1940" y="818"/>
                      </a:lnTo>
                      <a:lnTo>
                        <a:pt x="1969" y="810"/>
                      </a:lnTo>
                      <a:lnTo>
                        <a:pt x="2199" y="803"/>
                      </a:lnTo>
                      <a:lnTo>
                        <a:pt x="2224" y="809"/>
                      </a:lnTo>
                      <a:lnTo>
                        <a:pt x="2231" y="818"/>
                      </a:lnTo>
                      <a:lnTo>
                        <a:pt x="2244" y="864"/>
                      </a:lnTo>
                      <a:lnTo>
                        <a:pt x="2324" y="772"/>
                      </a:lnTo>
                      <a:lnTo>
                        <a:pt x="2340" y="748"/>
                      </a:lnTo>
                      <a:lnTo>
                        <a:pt x="2370" y="684"/>
                      </a:lnTo>
                      <a:lnTo>
                        <a:pt x="2390" y="672"/>
                      </a:lnTo>
                      <a:lnTo>
                        <a:pt x="2406" y="675"/>
                      </a:lnTo>
                      <a:lnTo>
                        <a:pt x="2447" y="693"/>
                      </a:lnTo>
                      <a:lnTo>
                        <a:pt x="2486" y="699"/>
                      </a:lnTo>
                      <a:lnTo>
                        <a:pt x="2500" y="690"/>
                      </a:lnTo>
                      <a:lnTo>
                        <a:pt x="2512" y="669"/>
                      </a:lnTo>
                      <a:lnTo>
                        <a:pt x="2546" y="550"/>
                      </a:lnTo>
                      <a:lnTo>
                        <a:pt x="2565" y="498"/>
                      </a:lnTo>
                      <a:lnTo>
                        <a:pt x="2622" y="410"/>
                      </a:lnTo>
                      <a:lnTo>
                        <a:pt x="2632" y="368"/>
                      </a:lnTo>
                      <a:lnTo>
                        <a:pt x="2647" y="334"/>
                      </a:lnTo>
                      <a:lnTo>
                        <a:pt x="2675" y="299"/>
                      </a:lnTo>
                      <a:lnTo>
                        <a:pt x="2719" y="267"/>
                      </a:lnTo>
                      <a:lnTo>
                        <a:pt x="2740" y="244"/>
                      </a:lnTo>
                      <a:lnTo>
                        <a:pt x="2766" y="207"/>
                      </a:lnTo>
                      <a:lnTo>
                        <a:pt x="2780" y="182"/>
                      </a:lnTo>
                      <a:lnTo>
                        <a:pt x="2782" y="144"/>
                      </a:lnTo>
                      <a:lnTo>
                        <a:pt x="2782" y="75"/>
                      </a:lnTo>
                      <a:lnTo>
                        <a:pt x="2825" y="0"/>
                      </a:lnTo>
                      <a:lnTo>
                        <a:pt x="2945" y="80"/>
                      </a:lnTo>
                      <a:lnTo>
                        <a:pt x="3076" y="229"/>
                      </a:lnTo>
                      <a:lnTo>
                        <a:pt x="3286" y="413"/>
                      </a:lnTo>
                      <a:lnTo>
                        <a:pt x="3340" y="497"/>
                      </a:lnTo>
                      <a:lnTo>
                        <a:pt x="3389" y="612"/>
                      </a:lnTo>
                      <a:lnTo>
                        <a:pt x="3501" y="814"/>
                      </a:lnTo>
                      <a:lnTo>
                        <a:pt x="3635" y="917"/>
                      </a:lnTo>
                      <a:lnTo>
                        <a:pt x="3929" y="1059"/>
                      </a:lnTo>
                      <a:lnTo>
                        <a:pt x="4049" y="1093"/>
                      </a:lnTo>
                      <a:lnTo>
                        <a:pt x="4170" y="1103"/>
                      </a:lnTo>
                      <a:lnTo>
                        <a:pt x="4190" y="1192"/>
                      </a:lnTo>
                      <a:lnTo>
                        <a:pt x="4197" y="1293"/>
                      </a:lnTo>
                      <a:lnTo>
                        <a:pt x="4192" y="1392"/>
                      </a:lnTo>
                      <a:lnTo>
                        <a:pt x="4172" y="1474"/>
                      </a:lnTo>
                      <a:lnTo>
                        <a:pt x="4131" y="1540"/>
                      </a:lnTo>
                      <a:lnTo>
                        <a:pt x="4079" y="1600"/>
                      </a:lnTo>
                      <a:lnTo>
                        <a:pt x="4037" y="1669"/>
                      </a:lnTo>
                      <a:lnTo>
                        <a:pt x="4027" y="1759"/>
                      </a:lnTo>
                      <a:lnTo>
                        <a:pt x="4067" y="1838"/>
                      </a:lnTo>
                      <a:lnTo>
                        <a:pt x="4061" y="1882"/>
                      </a:lnTo>
                      <a:lnTo>
                        <a:pt x="3986" y="1958"/>
                      </a:lnTo>
                      <a:lnTo>
                        <a:pt x="3967" y="2000"/>
                      </a:lnTo>
                      <a:lnTo>
                        <a:pt x="3940" y="2139"/>
                      </a:lnTo>
                      <a:lnTo>
                        <a:pt x="3925" y="2174"/>
                      </a:lnTo>
                      <a:lnTo>
                        <a:pt x="3874" y="2269"/>
                      </a:lnTo>
                      <a:lnTo>
                        <a:pt x="3854" y="2339"/>
                      </a:lnTo>
                      <a:lnTo>
                        <a:pt x="3862" y="2378"/>
                      </a:lnTo>
                      <a:lnTo>
                        <a:pt x="3896" y="2400"/>
                      </a:lnTo>
                      <a:lnTo>
                        <a:pt x="4022" y="2448"/>
                      </a:lnTo>
                      <a:lnTo>
                        <a:pt x="4059" y="2450"/>
                      </a:lnTo>
                      <a:lnTo>
                        <a:pt x="4187" y="2415"/>
                      </a:lnTo>
                      <a:lnTo>
                        <a:pt x="4539" y="2478"/>
                      </a:lnTo>
                      <a:lnTo>
                        <a:pt x="4587" y="2515"/>
                      </a:lnTo>
                      <a:lnTo>
                        <a:pt x="4607" y="2578"/>
                      </a:lnTo>
                      <a:lnTo>
                        <a:pt x="4584" y="2638"/>
                      </a:lnTo>
                      <a:lnTo>
                        <a:pt x="4532" y="2678"/>
                      </a:lnTo>
                      <a:lnTo>
                        <a:pt x="4479" y="2692"/>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56" name="Klaipedos" descr="{&quot;Key&quot;:&quot;klaipedos&quot;,&quot;Name&quot;:&quot;Klaipedos&quot;,&quot;Value&quot;:1.0,&quot;Formula&quot;:&quot;&quot;,&quot;Text&quot;:&quot;&quot;,&quot;OfficeApplication&quot;:1,&quot;HasValue&quot;:true}">
                  <a:extLst>
                    <a:ext uri="{FF2B5EF4-FFF2-40B4-BE49-F238E27FC236}">
                      <a16:creationId xmlns:a16="http://schemas.microsoft.com/office/drawing/2014/main" id="{04414023-BD0B-03ED-BC11-40115FE7D99B}"/>
                    </a:ext>
                  </a:extLst>
                </p:cNvPr>
                <p:cNvSpPr>
                  <a:spLocks noEditPoints="1"/>
                </p:cNvSpPr>
                <p:nvPr/>
              </p:nvSpPr>
              <p:spPr bwMode="auto">
                <a:xfrm>
                  <a:off x="1715" y="973"/>
                  <a:ext cx="993" cy="1739"/>
                </a:xfrm>
                <a:custGeom>
                  <a:avLst/>
                  <a:gdLst>
                    <a:gd name="T0" fmla="*/ 334 w 2917"/>
                    <a:gd name="T1" fmla="*/ 3362 h 5111"/>
                    <a:gd name="T2" fmla="*/ 352 w 2917"/>
                    <a:gd name="T3" fmla="*/ 2854 h 5111"/>
                    <a:gd name="T4" fmla="*/ 443 w 2917"/>
                    <a:gd name="T5" fmla="*/ 3097 h 5111"/>
                    <a:gd name="T6" fmla="*/ 389 w 2917"/>
                    <a:gd name="T7" fmla="*/ 3455 h 5111"/>
                    <a:gd name="T8" fmla="*/ 355 w 2917"/>
                    <a:gd name="T9" fmla="*/ 3689 h 5111"/>
                    <a:gd name="T10" fmla="*/ 136 w 2917"/>
                    <a:gd name="T11" fmla="*/ 4135 h 5111"/>
                    <a:gd name="T12" fmla="*/ 1998 w 2917"/>
                    <a:gd name="T13" fmla="*/ 3062 h 5111"/>
                    <a:gd name="T14" fmla="*/ 1945 w 2917"/>
                    <a:gd name="T15" fmla="*/ 3317 h 5111"/>
                    <a:gd name="T16" fmla="*/ 2063 w 2917"/>
                    <a:gd name="T17" fmla="*/ 3617 h 5111"/>
                    <a:gd name="T18" fmla="*/ 2206 w 2917"/>
                    <a:gd name="T19" fmla="*/ 3626 h 5111"/>
                    <a:gd name="T20" fmla="*/ 2348 w 2917"/>
                    <a:gd name="T21" fmla="*/ 3757 h 5111"/>
                    <a:gd name="T22" fmla="*/ 2092 w 2917"/>
                    <a:gd name="T23" fmla="*/ 4138 h 5111"/>
                    <a:gd name="T24" fmla="*/ 2371 w 2917"/>
                    <a:gd name="T25" fmla="*/ 4330 h 5111"/>
                    <a:gd name="T26" fmla="*/ 2466 w 2917"/>
                    <a:gd name="T27" fmla="*/ 4552 h 5111"/>
                    <a:gd name="T28" fmla="*/ 2506 w 2917"/>
                    <a:gd name="T29" fmla="*/ 4636 h 5111"/>
                    <a:gd name="T30" fmla="*/ 2656 w 2917"/>
                    <a:gd name="T31" fmla="*/ 4596 h 5111"/>
                    <a:gd name="T32" fmla="*/ 2822 w 2917"/>
                    <a:gd name="T33" fmla="*/ 4651 h 5111"/>
                    <a:gd name="T34" fmla="*/ 2892 w 2917"/>
                    <a:gd name="T35" fmla="*/ 4765 h 5111"/>
                    <a:gd name="T36" fmla="*/ 2816 w 2917"/>
                    <a:gd name="T37" fmla="*/ 4955 h 5111"/>
                    <a:gd name="T38" fmla="*/ 2446 w 2917"/>
                    <a:gd name="T39" fmla="*/ 5111 h 5111"/>
                    <a:gd name="T40" fmla="*/ 2316 w 2917"/>
                    <a:gd name="T41" fmla="*/ 4890 h 5111"/>
                    <a:gd name="T42" fmla="*/ 2141 w 2917"/>
                    <a:gd name="T43" fmla="*/ 4920 h 5111"/>
                    <a:gd name="T44" fmla="*/ 1753 w 2917"/>
                    <a:gd name="T45" fmla="*/ 4742 h 5111"/>
                    <a:gd name="T46" fmla="*/ 1229 w 2917"/>
                    <a:gd name="T47" fmla="*/ 4496 h 5111"/>
                    <a:gd name="T48" fmla="*/ 728 w 2917"/>
                    <a:gd name="T49" fmla="*/ 4293 h 5111"/>
                    <a:gd name="T50" fmla="*/ 749 w 2917"/>
                    <a:gd name="T51" fmla="*/ 4152 h 5111"/>
                    <a:gd name="T52" fmla="*/ 742 w 2917"/>
                    <a:gd name="T53" fmla="*/ 4000 h 5111"/>
                    <a:gd name="T54" fmla="*/ 561 w 2917"/>
                    <a:gd name="T55" fmla="*/ 3957 h 5111"/>
                    <a:gd name="T56" fmla="*/ 687 w 2917"/>
                    <a:gd name="T57" fmla="*/ 3661 h 5111"/>
                    <a:gd name="T58" fmla="*/ 603 w 2917"/>
                    <a:gd name="T59" fmla="*/ 3242 h 5111"/>
                    <a:gd name="T60" fmla="*/ 494 w 2917"/>
                    <a:gd name="T61" fmla="*/ 2821 h 5111"/>
                    <a:gd name="T62" fmla="*/ 349 w 2917"/>
                    <a:gd name="T63" fmla="*/ 2468 h 5111"/>
                    <a:gd name="T64" fmla="*/ 254 w 2917"/>
                    <a:gd name="T65" fmla="*/ 1945 h 5111"/>
                    <a:gd name="T66" fmla="*/ 283 w 2917"/>
                    <a:gd name="T67" fmla="*/ 1322 h 5111"/>
                    <a:gd name="T68" fmla="*/ 596 w 2917"/>
                    <a:gd name="T69" fmla="*/ 1072 h 5111"/>
                    <a:gd name="T70" fmla="*/ 856 w 2917"/>
                    <a:gd name="T71" fmla="*/ 610 h 5111"/>
                    <a:gd name="T72" fmla="*/ 1424 w 2917"/>
                    <a:gd name="T73" fmla="*/ 291 h 5111"/>
                    <a:gd name="T74" fmla="*/ 2097 w 2917"/>
                    <a:gd name="T75" fmla="*/ 102 h 5111"/>
                    <a:gd name="T76" fmla="*/ 2108 w 2917"/>
                    <a:gd name="T77" fmla="*/ 208 h 5111"/>
                    <a:gd name="T78" fmla="*/ 2155 w 2917"/>
                    <a:gd name="T79" fmla="*/ 413 h 5111"/>
                    <a:gd name="T80" fmla="*/ 2255 w 2917"/>
                    <a:gd name="T81" fmla="*/ 663 h 5111"/>
                    <a:gd name="T82" fmla="*/ 2168 w 2917"/>
                    <a:gd name="T83" fmla="*/ 742 h 5111"/>
                    <a:gd name="T84" fmla="*/ 1926 w 2917"/>
                    <a:gd name="T85" fmla="*/ 988 h 5111"/>
                    <a:gd name="T86" fmla="*/ 1817 w 2917"/>
                    <a:gd name="T87" fmla="*/ 1061 h 5111"/>
                    <a:gd name="T88" fmla="*/ 1523 w 2917"/>
                    <a:gd name="T89" fmla="*/ 1400 h 5111"/>
                    <a:gd name="T90" fmla="*/ 1398 w 2917"/>
                    <a:gd name="T91" fmla="*/ 1502 h 5111"/>
                    <a:gd name="T92" fmla="*/ 1410 w 2917"/>
                    <a:gd name="T93" fmla="*/ 1795 h 5111"/>
                    <a:gd name="T94" fmla="*/ 1463 w 2917"/>
                    <a:gd name="T95" fmla="*/ 1945 h 5111"/>
                    <a:gd name="T96" fmla="*/ 1274 w 2917"/>
                    <a:gd name="T97" fmla="*/ 2131 h 5111"/>
                    <a:gd name="T98" fmla="*/ 1433 w 2917"/>
                    <a:gd name="T99" fmla="*/ 2168 h 5111"/>
                    <a:gd name="T100" fmla="*/ 1499 w 2917"/>
                    <a:gd name="T101" fmla="*/ 2315 h 5111"/>
                    <a:gd name="T102" fmla="*/ 1505 w 2917"/>
                    <a:gd name="T103" fmla="*/ 2410 h 5111"/>
                    <a:gd name="T104" fmla="*/ 1741 w 2917"/>
                    <a:gd name="T105" fmla="*/ 2376 h 5111"/>
                    <a:gd name="T106" fmla="*/ 1741 w 2917"/>
                    <a:gd name="T107" fmla="*/ 2503 h 5111"/>
                    <a:gd name="T108" fmla="*/ 1816 w 2917"/>
                    <a:gd name="T109" fmla="*/ 2712 h 5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17" h="5111">
                      <a:moveTo>
                        <a:pt x="137" y="4202"/>
                      </a:moveTo>
                      <a:lnTo>
                        <a:pt x="0" y="4166"/>
                      </a:lnTo>
                      <a:lnTo>
                        <a:pt x="158" y="3889"/>
                      </a:lnTo>
                      <a:lnTo>
                        <a:pt x="248" y="3667"/>
                      </a:lnTo>
                      <a:lnTo>
                        <a:pt x="334" y="3362"/>
                      </a:lnTo>
                      <a:lnTo>
                        <a:pt x="357" y="3046"/>
                      </a:lnTo>
                      <a:lnTo>
                        <a:pt x="371" y="2982"/>
                      </a:lnTo>
                      <a:lnTo>
                        <a:pt x="360" y="2965"/>
                      </a:lnTo>
                      <a:lnTo>
                        <a:pt x="371" y="2929"/>
                      </a:lnTo>
                      <a:lnTo>
                        <a:pt x="352" y="2854"/>
                      </a:lnTo>
                      <a:lnTo>
                        <a:pt x="358" y="2617"/>
                      </a:lnTo>
                      <a:lnTo>
                        <a:pt x="341" y="2515"/>
                      </a:lnTo>
                      <a:lnTo>
                        <a:pt x="409" y="2602"/>
                      </a:lnTo>
                      <a:lnTo>
                        <a:pt x="438" y="2769"/>
                      </a:lnTo>
                      <a:lnTo>
                        <a:pt x="443" y="3097"/>
                      </a:lnTo>
                      <a:lnTo>
                        <a:pt x="438" y="3144"/>
                      </a:lnTo>
                      <a:lnTo>
                        <a:pt x="418" y="3207"/>
                      </a:lnTo>
                      <a:lnTo>
                        <a:pt x="414" y="3252"/>
                      </a:lnTo>
                      <a:lnTo>
                        <a:pt x="414" y="3394"/>
                      </a:lnTo>
                      <a:lnTo>
                        <a:pt x="389" y="3455"/>
                      </a:lnTo>
                      <a:lnTo>
                        <a:pt x="356" y="3516"/>
                      </a:lnTo>
                      <a:lnTo>
                        <a:pt x="345" y="3575"/>
                      </a:lnTo>
                      <a:lnTo>
                        <a:pt x="386" y="3625"/>
                      </a:lnTo>
                      <a:lnTo>
                        <a:pt x="386" y="3649"/>
                      </a:lnTo>
                      <a:lnTo>
                        <a:pt x="355" y="3689"/>
                      </a:lnTo>
                      <a:lnTo>
                        <a:pt x="316" y="3759"/>
                      </a:lnTo>
                      <a:lnTo>
                        <a:pt x="282" y="3842"/>
                      </a:lnTo>
                      <a:lnTo>
                        <a:pt x="268" y="3920"/>
                      </a:lnTo>
                      <a:lnTo>
                        <a:pt x="239" y="3995"/>
                      </a:lnTo>
                      <a:lnTo>
                        <a:pt x="136" y="4135"/>
                      </a:lnTo>
                      <a:lnTo>
                        <a:pt x="137" y="4202"/>
                      </a:lnTo>
                      <a:close/>
                      <a:moveTo>
                        <a:pt x="2023" y="2971"/>
                      </a:moveTo>
                      <a:lnTo>
                        <a:pt x="2033" y="3005"/>
                      </a:lnTo>
                      <a:lnTo>
                        <a:pt x="2015" y="3047"/>
                      </a:lnTo>
                      <a:lnTo>
                        <a:pt x="1998" y="3062"/>
                      </a:lnTo>
                      <a:lnTo>
                        <a:pt x="1888" y="3111"/>
                      </a:lnTo>
                      <a:lnTo>
                        <a:pt x="1892" y="3147"/>
                      </a:lnTo>
                      <a:lnTo>
                        <a:pt x="1923" y="3173"/>
                      </a:lnTo>
                      <a:lnTo>
                        <a:pt x="1931" y="3193"/>
                      </a:lnTo>
                      <a:lnTo>
                        <a:pt x="1945" y="3317"/>
                      </a:lnTo>
                      <a:lnTo>
                        <a:pt x="1956" y="3345"/>
                      </a:lnTo>
                      <a:lnTo>
                        <a:pt x="1987" y="3380"/>
                      </a:lnTo>
                      <a:lnTo>
                        <a:pt x="1997" y="3408"/>
                      </a:lnTo>
                      <a:lnTo>
                        <a:pt x="2041" y="3592"/>
                      </a:lnTo>
                      <a:lnTo>
                        <a:pt x="2063" y="3617"/>
                      </a:lnTo>
                      <a:lnTo>
                        <a:pt x="2085" y="3616"/>
                      </a:lnTo>
                      <a:lnTo>
                        <a:pt x="2122" y="3583"/>
                      </a:lnTo>
                      <a:lnTo>
                        <a:pt x="2141" y="3580"/>
                      </a:lnTo>
                      <a:lnTo>
                        <a:pt x="2162" y="3590"/>
                      </a:lnTo>
                      <a:lnTo>
                        <a:pt x="2206" y="3626"/>
                      </a:lnTo>
                      <a:lnTo>
                        <a:pt x="2291" y="3666"/>
                      </a:lnTo>
                      <a:lnTo>
                        <a:pt x="2361" y="3685"/>
                      </a:lnTo>
                      <a:lnTo>
                        <a:pt x="2380" y="3707"/>
                      </a:lnTo>
                      <a:lnTo>
                        <a:pt x="2381" y="3738"/>
                      </a:lnTo>
                      <a:lnTo>
                        <a:pt x="2348" y="3757"/>
                      </a:lnTo>
                      <a:lnTo>
                        <a:pt x="2332" y="3861"/>
                      </a:lnTo>
                      <a:lnTo>
                        <a:pt x="2316" y="3892"/>
                      </a:lnTo>
                      <a:lnTo>
                        <a:pt x="2287" y="3925"/>
                      </a:lnTo>
                      <a:lnTo>
                        <a:pt x="2252" y="3956"/>
                      </a:lnTo>
                      <a:lnTo>
                        <a:pt x="2092" y="4138"/>
                      </a:lnTo>
                      <a:lnTo>
                        <a:pt x="2071" y="4187"/>
                      </a:lnTo>
                      <a:lnTo>
                        <a:pt x="2077" y="4217"/>
                      </a:lnTo>
                      <a:lnTo>
                        <a:pt x="2102" y="4230"/>
                      </a:lnTo>
                      <a:lnTo>
                        <a:pt x="2168" y="4240"/>
                      </a:lnTo>
                      <a:lnTo>
                        <a:pt x="2371" y="4330"/>
                      </a:lnTo>
                      <a:lnTo>
                        <a:pt x="2391" y="4350"/>
                      </a:lnTo>
                      <a:lnTo>
                        <a:pt x="2403" y="4373"/>
                      </a:lnTo>
                      <a:lnTo>
                        <a:pt x="2429" y="4457"/>
                      </a:lnTo>
                      <a:lnTo>
                        <a:pt x="2462" y="4530"/>
                      </a:lnTo>
                      <a:lnTo>
                        <a:pt x="2466" y="4552"/>
                      </a:lnTo>
                      <a:lnTo>
                        <a:pt x="2464" y="4571"/>
                      </a:lnTo>
                      <a:lnTo>
                        <a:pt x="2452" y="4631"/>
                      </a:lnTo>
                      <a:lnTo>
                        <a:pt x="2461" y="4648"/>
                      </a:lnTo>
                      <a:lnTo>
                        <a:pt x="2481" y="4652"/>
                      </a:lnTo>
                      <a:lnTo>
                        <a:pt x="2506" y="4636"/>
                      </a:lnTo>
                      <a:lnTo>
                        <a:pt x="2544" y="4598"/>
                      </a:lnTo>
                      <a:lnTo>
                        <a:pt x="2559" y="4591"/>
                      </a:lnTo>
                      <a:lnTo>
                        <a:pt x="2614" y="4582"/>
                      </a:lnTo>
                      <a:lnTo>
                        <a:pt x="2636" y="4583"/>
                      </a:lnTo>
                      <a:lnTo>
                        <a:pt x="2656" y="4596"/>
                      </a:lnTo>
                      <a:lnTo>
                        <a:pt x="2696" y="4635"/>
                      </a:lnTo>
                      <a:lnTo>
                        <a:pt x="2718" y="4646"/>
                      </a:lnTo>
                      <a:lnTo>
                        <a:pt x="2742" y="4648"/>
                      </a:lnTo>
                      <a:lnTo>
                        <a:pt x="2786" y="4640"/>
                      </a:lnTo>
                      <a:lnTo>
                        <a:pt x="2822" y="4651"/>
                      </a:lnTo>
                      <a:lnTo>
                        <a:pt x="2859" y="4656"/>
                      </a:lnTo>
                      <a:lnTo>
                        <a:pt x="2877" y="4653"/>
                      </a:lnTo>
                      <a:lnTo>
                        <a:pt x="2914" y="4675"/>
                      </a:lnTo>
                      <a:lnTo>
                        <a:pt x="2917" y="4718"/>
                      </a:lnTo>
                      <a:lnTo>
                        <a:pt x="2892" y="4765"/>
                      </a:lnTo>
                      <a:lnTo>
                        <a:pt x="2883" y="4800"/>
                      </a:lnTo>
                      <a:lnTo>
                        <a:pt x="2859" y="4855"/>
                      </a:lnTo>
                      <a:lnTo>
                        <a:pt x="2856" y="4878"/>
                      </a:lnTo>
                      <a:lnTo>
                        <a:pt x="2856" y="4960"/>
                      </a:lnTo>
                      <a:lnTo>
                        <a:pt x="2816" y="4955"/>
                      </a:lnTo>
                      <a:lnTo>
                        <a:pt x="2586" y="5015"/>
                      </a:lnTo>
                      <a:lnTo>
                        <a:pt x="2558" y="5043"/>
                      </a:lnTo>
                      <a:lnTo>
                        <a:pt x="2534" y="5077"/>
                      </a:lnTo>
                      <a:lnTo>
                        <a:pt x="2494" y="5107"/>
                      </a:lnTo>
                      <a:lnTo>
                        <a:pt x="2446" y="5111"/>
                      </a:lnTo>
                      <a:lnTo>
                        <a:pt x="2388" y="5093"/>
                      </a:lnTo>
                      <a:lnTo>
                        <a:pt x="2342" y="5053"/>
                      </a:lnTo>
                      <a:lnTo>
                        <a:pt x="2322" y="4992"/>
                      </a:lnTo>
                      <a:lnTo>
                        <a:pt x="2322" y="4931"/>
                      </a:lnTo>
                      <a:lnTo>
                        <a:pt x="2316" y="4890"/>
                      </a:lnTo>
                      <a:lnTo>
                        <a:pt x="2289" y="4871"/>
                      </a:lnTo>
                      <a:lnTo>
                        <a:pt x="2234" y="4876"/>
                      </a:lnTo>
                      <a:lnTo>
                        <a:pt x="2179" y="4920"/>
                      </a:lnTo>
                      <a:lnTo>
                        <a:pt x="2161" y="4927"/>
                      </a:lnTo>
                      <a:lnTo>
                        <a:pt x="2141" y="4920"/>
                      </a:lnTo>
                      <a:lnTo>
                        <a:pt x="2088" y="4885"/>
                      </a:lnTo>
                      <a:lnTo>
                        <a:pt x="2013" y="4866"/>
                      </a:lnTo>
                      <a:lnTo>
                        <a:pt x="1972" y="4838"/>
                      </a:lnTo>
                      <a:lnTo>
                        <a:pt x="1901" y="4775"/>
                      </a:lnTo>
                      <a:lnTo>
                        <a:pt x="1753" y="4742"/>
                      </a:lnTo>
                      <a:lnTo>
                        <a:pt x="1717" y="4711"/>
                      </a:lnTo>
                      <a:lnTo>
                        <a:pt x="1681" y="4662"/>
                      </a:lnTo>
                      <a:lnTo>
                        <a:pt x="1531" y="4545"/>
                      </a:lnTo>
                      <a:lnTo>
                        <a:pt x="1444" y="4502"/>
                      </a:lnTo>
                      <a:lnTo>
                        <a:pt x="1229" y="4496"/>
                      </a:lnTo>
                      <a:lnTo>
                        <a:pt x="1152" y="4433"/>
                      </a:lnTo>
                      <a:lnTo>
                        <a:pt x="1021" y="4205"/>
                      </a:lnTo>
                      <a:lnTo>
                        <a:pt x="956" y="4140"/>
                      </a:lnTo>
                      <a:lnTo>
                        <a:pt x="902" y="4147"/>
                      </a:lnTo>
                      <a:lnTo>
                        <a:pt x="728" y="4293"/>
                      </a:lnTo>
                      <a:lnTo>
                        <a:pt x="731" y="4275"/>
                      </a:lnTo>
                      <a:lnTo>
                        <a:pt x="721" y="4190"/>
                      </a:lnTo>
                      <a:lnTo>
                        <a:pt x="721" y="4161"/>
                      </a:lnTo>
                      <a:lnTo>
                        <a:pt x="734" y="4146"/>
                      </a:lnTo>
                      <a:lnTo>
                        <a:pt x="749" y="4152"/>
                      </a:lnTo>
                      <a:lnTo>
                        <a:pt x="766" y="4150"/>
                      </a:lnTo>
                      <a:lnTo>
                        <a:pt x="778" y="4112"/>
                      </a:lnTo>
                      <a:lnTo>
                        <a:pt x="773" y="4082"/>
                      </a:lnTo>
                      <a:lnTo>
                        <a:pt x="759" y="4038"/>
                      </a:lnTo>
                      <a:lnTo>
                        <a:pt x="742" y="4000"/>
                      </a:lnTo>
                      <a:lnTo>
                        <a:pt x="711" y="3966"/>
                      </a:lnTo>
                      <a:lnTo>
                        <a:pt x="704" y="3927"/>
                      </a:lnTo>
                      <a:lnTo>
                        <a:pt x="706" y="3842"/>
                      </a:lnTo>
                      <a:lnTo>
                        <a:pt x="683" y="3840"/>
                      </a:lnTo>
                      <a:lnTo>
                        <a:pt x="561" y="3957"/>
                      </a:lnTo>
                      <a:lnTo>
                        <a:pt x="549" y="3930"/>
                      </a:lnTo>
                      <a:lnTo>
                        <a:pt x="554" y="3918"/>
                      </a:lnTo>
                      <a:lnTo>
                        <a:pt x="636" y="3731"/>
                      </a:lnTo>
                      <a:lnTo>
                        <a:pt x="653" y="3702"/>
                      </a:lnTo>
                      <a:lnTo>
                        <a:pt x="687" y="3661"/>
                      </a:lnTo>
                      <a:lnTo>
                        <a:pt x="687" y="3570"/>
                      </a:lnTo>
                      <a:lnTo>
                        <a:pt x="662" y="3418"/>
                      </a:lnTo>
                      <a:lnTo>
                        <a:pt x="636" y="3307"/>
                      </a:lnTo>
                      <a:lnTo>
                        <a:pt x="633" y="3277"/>
                      </a:lnTo>
                      <a:lnTo>
                        <a:pt x="603" y="3242"/>
                      </a:lnTo>
                      <a:lnTo>
                        <a:pt x="583" y="3212"/>
                      </a:lnTo>
                      <a:lnTo>
                        <a:pt x="573" y="3176"/>
                      </a:lnTo>
                      <a:lnTo>
                        <a:pt x="581" y="3072"/>
                      </a:lnTo>
                      <a:lnTo>
                        <a:pt x="573" y="3033"/>
                      </a:lnTo>
                      <a:lnTo>
                        <a:pt x="494" y="2821"/>
                      </a:lnTo>
                      <a:lnTo>
                        <a:pt x="478" y="2755"/>
                      </a:lnTo>
                      <a:lnTo>
                        <a:pt x="472" y="2683"/>
                      </a:lnTo>
                      <a:lnTo>
                        <a:pt x="458" y="2646"/>
                      </a:lnTo>
                      <a:lnTo>
                        <a:pt x="371" y="2491"/>
                      </a:lnTo>
                      <a:lnTo>
                        <a:pt x="349" y="2468"/>
                      </a:lnTo>
                      <a:lnTo>
                        <a:pt x="331" y="2456"/>
                      </a:lnTo>
                      <a:lnTo>
                        <a:pt x="317" y="2431"/>
                      </a:lnTo>
                      <a:lnTo>
                        <a:pt x="308" y="2337"/>
                      </a:lnTo>
                      <a:lnTo>
                        <a:pt x="288" y="2263"/>
                      </a:lnTo>
                      <a:lnTo>
                        <a:pt x="254" y="1945"/>
                      </a:lnTo>
                      <a:lnTo>
                        <a:pt x="254" y="1777"/>
                      </a:lnTo>
                      <a:lnTo>
                        <a:pt x="259" y="1736"/>
                      </a:lnTo>
                      <a:lnTo>
                        <a:pt x="278" y="1683"/>
                      </a:lnTo>
                      <a:lnTo>
                        <a:pt x="283" y="1648"/>
                      </a:lnTo>
                      <a:lnTo>
                        <a:pt x="283" y="1322"/>
                      </a:lnTo>
                      <a:lnTo>
                        <a:pt x="273" y="1188"/>
                      </a:lnTo>
                      <a:lnTo>
                        <a:pt x="353" y="1168"/>
                      </a:lnTo>
                      <a:lnTo>
                        <a:pt x="478" y="1168"/>
                      </a:lnTo>
                      <a:lnTo>
                        <a:pt x="563" y="1143"/>
                      </a:lnTo>
                      <a:lnTo>
                        <a:pt x="596" y="1072"/>
                      </a:lnTo>
                      <a:lnTo>
                        <a:pt x="611" y="967"/>
                      </a:lnTo>
                      <a:lnTo>
                        <a:pt x="647" y="843"/>
                      </a:lnTo>
                      <a:lnTo>
                        <a:pt x="701" y="760"/>
                      </a:lnTo>
                      <a:lnTo>
                        <a:pt x="776" y="677"/>
                      </a:lnTo>
                      <a:lnTo>
                        <a:pt x="856" y="610"/>
                      </a:lnTo>
                      <a:lnTo>
                        <a:pt x="921" y="576"/>
                      </a:lnTo>
                      <a:lnTo>
                        <a:pt x="1017" y="571"/>
                      </a:lnTo>
                      <a:lnTo>
                        <a:pt x="1049" y="560"/>
                      </a:lnTo>
                      <a:lnTo>
                        <a:pt x="1346" y="331"/>
                      </a:lnTo>
                      <a:lnTo>
                        <a:pt x="1424" y="291"/>
                      </a:lnTo>
                      <a:lnTo>
                        <a:pt x="1613" y="282"/>
                      </a:lnTo>
                      <a:lnTo>
                        <a:pt x="2209" y="0"/>
                      </a:lnTo>
                      <a:lnTo>
                        <a:pt x="2202" y="38"/>
                      </a:lnTo>
                      <a:lnTo>
                        <a:pt x="2174" y="62"/>
                      </a:lnTo>
                      <a:lnTo>
                        <a:pt x="2097" y="102"/>
                      </a:lnTo>
                      <a:lnTo>
                        <a:pt x="2083" y="121"/>
                      </a:lnTo>
                      <a:lnTo>
                        <a:pt x="2077" y="148"/>
                      </a:lnTo>
                      <a:lnTo>
                        <a:pt x="2081" y="171"/>
                      </a:lnTo>
                      <a:lnTo>
                        <a:pt x="2092" y="193"/>
                      </a:lnTo>
                      <a:lnTo>
                        <a:pt x="2108" y="208"/>
                      </a:lnTo>
                      <a:lnTo>
                        <a:pt x="2127" y="232"/>
                      </a:lnTo>
                      <a:lnTo>
                        <a:pt x="2142" y="265"/>
                      </a:lnTo>
                      <a:lnTo>
                        <a:pt x="2142" y="345"/>
                      </a:lnTo>
                      <a:lnTo>
                        <a:pt x="2147" y="383"/>
                      </a:lnTo>
                      <a:lnTo>
                        <a:pt x="2155" y="413"/>
                      </a:lnTo>
                      <a:lnTo>
                        <a:pt x="2178" y="446"/>
                      </a:lnTo>
                      <a:lnTo>
                        <a:pt x="2191" y="467"/>
                      </a:lnTo>
                      <a:lnTo>
                        <a:pt x="2252" y="610"/>
                      </a:lnTo>
                      <a:lnTo>
                        <a:pt x="2261" y="647"/>
                      </a:lnTo>
                      <a:lnTo>
                        <a:pt x="2255" y="663"/>
                      </a:lnTo>
                      <a:lnTo>
                        <a:pt x="2237" y="673"/>
                      </a:lnTo>
                      <a:lnTo>
                        <a:pt x="2216" y="676"/>
                      </a:lnTo>
                      <a:lnTo>
                        <a:pt x="2196" y="685"/>
                      </a:lnTo>
                      <a:lnTo>
                        <a:pt x="2182" y="701"/>
                      </a:lnTo>
                      <a:lnTo>
                        <a:pt x="2168" y="742"/>
                      </a:lnTo>
                      <a:lnTo>
                        <a:pt x="2145" y="785"/>
                      </a:lnTo>
                      <a:lnTo>
                        <a:pt x="2120" y="848"/>
                      </a:lnTo>
                      <a:lnTo>
                        <a:pt x="2068" y="960"/>
                      </a:lnTo>
                      <a:lnTo>
                        <a:pt x="2030" y="990"/>
                      </a:lnTo>
                      <a:lnTo>
                        <a:pt x="1926" y="988"/>
                      </a:lnTo>
                      <a:lnTo>
                        <a:pt x="1896" y="995"/>
                      </a:lnTo>
                      <a:lnTo>
                        <a:pt x="1878" y="1011"/>
                      </a:lnTo>
                      <a:lnTo>
                        <a:pt x="1857" y="1040"/>
                      </a:lnTo>
                      <a:lnTo>
                        <a:pt x="1840" y="1055"/>
                      </a:lnTo>
                      <a:lnTo>
                        <a:pt x="1817" y="1061"/>
                      </a:lnTo>
                      <a:lnTo>
                        <a:pt x="1736" y="1066"/>
                      </a:lnTo>
                      <a:lnTo>
                        <a:pt x="1712" y="1078"/>
                      </a:lnTo>
                      <a:lnTo>
                        <a:pt x="1611" y="1176"/>
                      </a:lnTo>
                      <a:lnTo>
                        <a:pt x="1597" y="1255"/>
                      </a:lnTo>
                      <a:lnTo>
                        <a:pt x="1523" y="1400"/>
                      </a:lnTo>
                      <a:lnTo>
                        <a:pt x="1502" y="1430"/>
                      </a:lnTo>
                      <a:lnTo>
                        <a:pt x="1482" y="1446"/>
                      </a:lnTo>
                      <a:lnTo>
                        <a:pt x="1433" y="1458"/>
                      </a:lnTo>
                      <a:lnTo>
                        <a:pt x="1407" y="1478"/>
                      </a:lnTo>
                      <a:lnTo>
                        <a:pt x="1398" y="1502"/>
                      </a:lnTo>
                      <a:lnTo>
                        <a:pt x="1400" y="1523"/>
                      </a:lnTo>
                      <a:lnTo>
                        <a:pt x="1408" y="1571"/>
                      </a:lnTo>
                      <a:lnTo>
                        <a:pt x="1400" y="1726"/>
                      </a:lnTo>
                      <a:lnTo>
                        <a:pt x="1402" y="1761"/>
                      </a:lnTo>
                      <a:lnTo>
                        <a:pt x="1410" y="1795"/>
                      </a:lnTo>
                      <a:lnTo>
                        <a:pt x="1420" y="1817"/>
                      </a:lnTo>
                      <a:lnTo>
                        <a:pt x="1458" y="1877"/>
                      </a:lnTo>
                      <a:lnTo>
                        <a:pt x="1466" y="1897"/>
                      </a:lnTo>
                      <a:lnTo>
                        <a:pt x="1472" y="1926"/>
                      </a:lnTo>
                      <a:lnTo>
                        <a:pt x="1463" y="1945"/>
                      </a:lnTo>
                      <a:lnTo>
                        <a:pt x="1432" y="1972"/>
                      </a:lnTo>
                      <a:lnTo>
                        <a:pt x="1426" y="1991"/>
                      </a:lnTo>
                      <a:lnTo>
                        <a:pt x="1416" y="2005"/>
                      </a:lnTo>
                      <a:lnTo>
                        <a:pt x="1303" y="2097"/>
                      </a:lnTo>
                      <a:lnTo>
                        <a:pt x="1274" y="2131"/>
                      </a:lnTo>
                      <a:lnTo>
                        <a:pt x="1255" y="2170"/>
                      </a:lnTo>
                      <a:lnTo>
                        <a:pt x="1257" y="2213"/>
                      </a:lnTo>
                      <a:lnTo>
                        <a:pt x="1346" y="2222"/>
                      </a:lnTo>
                      <a:lnTo>
                        <a:pt x="1393" y="2205"/>
                      </a:lnTo>
                      <a:lnTo>
                        <a:pt x="1433" y="2168"/>
                      </a:lnTo>
                      <a:lnTo>
                        <a:pt x="1445" y="2173"/>
                      </a:lnTo>
                      <a:lnTo>
                        <a:pt x="1448" y="2191"/>
                      </a:lnTo>
                      <a:lnTo>
                        <a:pt x="1448" y="2238"/>
                      </a:lnTo>
                      <a:lnTo>
                        <a:pt x="1473" y="2278"/>
                      </a:lnTo>
                      <a:lnTo>
                        <a:pt x="1499" y="2315"/>
                      </a:lnTo>
                      <a:lnTo>
                        <a:pt x="1502" y="2331"/>
                      </a:lnTo>
                      <a:lnTo>
                        <a:pt x="1483" y="2363"/>
                      </a:lnTo>
                      <a:lnTo>
                        <a:pt x="1478" y="2381"/>
                      </a:lnTo>
                      <a:lnTo>
                        <a:pt x="1487" y="2405"/>
                      </a:lnTo>
                      <a:lnTo>
                        <a:pt x="1505" y="2410"/>
                      </a:lnTo>
                      <a:lnTo>
                        <a:pt x="1528" y="2407"/>
                      </a:lnTo>
                      <a:lnTo>
                        <a:pt x="1555" y="2398"/>
                      </a:lnTo>
                      <a:lnTo>
                        <a:pt x="1656" y="2396"/>
                      </a:lnTo>
                      <a:lnTo>
                        <a:pt x="1706" y="2377"/>
                      </a:lnTo>
                      <a:lnTo>
                        <a:pt x="1741" y="2376"/>
                      </a:lnTo>
                      <a:lnTo>
                        <a:pt x="1756" y="2386"/>
                      </a:lnTo>
                      <a:lnTo>
                        <a:pt x="1762" y="2401"/>
                      </a:lnTo>
                      <a:lnTo>
                        <a:pt x="1756" y="2421"/>
                      </a:lnTo>
                      <a:lnTo>
                        <a:pt x="1753" y="2463"/>
                      </a:lnTo>
                      <a:lnTo>
                        <a:pt x="1741" y="2503"/>
                      </a:lnTo>
                      <a:lnTo>
                        <a:pt x="1743" y="2526"/>
                      </a:lnTo>
                      <a:lnTo>
                        <a:pt x="1785" y="2598"/>
                      </a:lnTo>
                      <a:lnTo>
                        <a:pt x="1797" y="2636"/>
                      </a:lnTo>
                      <a:lnTo>
                        <a:pt x="1806" y="2690"/>
                      </a:lnTo>
                      <a:lnTo>
                        <a:pt x="1816" y="2712"/>
                      </a:lnTo>
                      <a:lnTo>
                        <a:pt x="1841" y="2755"/>
                      </a:lnTo>
                      <a:lnTo>
                        <a:pt x="1847" y="2780"/>
                      </a:lnTo>
                      <a:lnTo>
                        <a:pt x="1911" y="2872"/>
                      </a:lnTo>
                      <a:lnTo>
                        <a:pt x="2023" y="2971"/>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57" name="Telšiai" descr="{&quot;Key&quot;:&quot;telšiai&quot;,&quot;Name&quot;:&quot;Telšiai&quot;,&quot;Value&quot;:1.0,&quot;Formula&quot;:&quot;&quot;,&quot;Text&quot;:&quot;&quot;,&quot;OfficeApplication&quot;:1,&quot;HasValue&quot;:true}">
                  <a:extLst>
                    <a:ext uri="{FF2B5EF4-FFF2-40B4-BE49-F238E27FC236}">
                      <a16:creationId xmlns:a16="http://schemas.microsoft.com/office/drawing/2014/main" id="{B27886A3-002E-10C7-DFC0-76B311D66BF5}"/>
                    </a:ext>
                  </a:extLst>
                </p:cNvPr>
                <p:cNvSpPr>
                  <a:spLocks/>
                </p:cNvSpPr>
                <p:nvPr/>
              </p:nvSpPr>
              <p:spPr bwMode="auto">
                <a:xfrm>
                  <a:off x="2142" y="929"/>
                  <a:ext cx="857" cy="1055"/>
                </a:xfrm>
                <a:custGeom>
                  <a:avLst/>
                  <a:gdLst>
                    <a:gd name="T0" fmla="*/ 2202 w 2518"/>
                    <a:gd name="T1" fmla="*/ 172 h 3101"/>
                    <a:gd name="T2" fmla="*/ 2232 w 2518"/>
                    <a:gd name="T3" fmla="*/ 282 h 3101"/>
                    <a:gd name="T4" fmla="*/ 2145 w 2518"/>
                    <a:gd name="T5" fmla="*/ 377 h 3101"/>
                    <a:gd name="T6" fmla="*/ 2007 w 2518"/>
                    <a:gd name="T7" fmla="*/ 374 h 3101"/>
                    <a:gd name="T8" fmla="*/ 1971 w 2518"/>
                    <a:gd name="T9" fmla="*/ 472 h 3101"/>
                    <a:gd name="T10" fmla="*/ 1947 w 2518"/>
                    <a:gd name="T11" fmla="*/ 627 h 3101"/>
                    <a:gd name="T12" fmla="*/ 1901 w 2518"/>
                    <a:gd name="T13" fmla="*/ 996 h 3101"/>
                    <a:gd name="T14" fmla="*/ 1897 w 2518"/>
                    <a:gd name="T15" fmla="*/ 1090 h 3101"/>
                    <a:gd name="T16" fmla="*/ 1955 w 2518"/>
                    <a:gd name="T17" fmla="*/ 1141 h 3101"/>
                    <a:gd name="T18" fmla="*/ 2048 w 2518"/>
                    <a:gd name="T19" fmla="*/ 1201 h 3101"/>
                    <a:gd name="T20" fmla="*/ 2288 w 2518"/>
                    <a:gd name="T21" fmla="*/ 1149 h 3101"/>
                    <a:gd name="T22" fmla="*/ 2437 w 2518"/>
                    <a:gd name="T23" fmla="*/ 1090 h 3101"/>
                    <a:gd name="T24" fmla="*/ 2473 w 2518"/>
                    <a:gd name="T25" fmla="*/ 1162 h 3101"/>
                    <a:gd name="T26" fmla="*/ 2518 w 2518"/>
                    <a:gd name="T27" fmla="*/ 1292 h 3101"/>
                    <a:gd name="T28" fmla="*/ 2426 w 2518"/>
                    <a:gd name="T29" fmla="*/ 1354 h 3101"/>
                    <a:gd name="T30" fmla="*/ 2319 w 2518"/>
                    <a:gd name="T31" fmla="*/ 1489 h 3101"/>
                    <a:gd name="T32" fmla="*/ 2271 w 2518"/>
                    <a:gd name="T33" fmla="*/ 1626 h 3101"/>
                    <a:gd name="T34" fmla="*/ 2298 w 2518"/>
                    <a:gd name="T35" fmla="*/ 1727 h 3101"/>
                    <a:gd name="T36" fmla="*/ 2385 w 2518"/>
                    <a:gd name="T37" fmla="*/ 1731 h 3101"/>
                    <a:gd name="T38" fmla="*/ 2459 w 2518"/>
                    <a:gd name="T39" fmla="*/ 1745 h 3101"/>
                    <a:gd name="T40" fmla="*/ 2481 w 2518"/>
                    <a:gd name="T41" fmla="*/ 1815 h 3101"/>
                    <a:gd name="T42" fmla="*/ 2368 w 2518"/>
                    <a:gd name="T43" fmla="*/ 2045 h 3101"/>
                    <a:gd name="T44" fmla="*/ 2253 w 2518"/>
                    <a:gd name="T45" fmla="*/ 2102 h 3101"/>
                    <a:gd name="T46" fmla="*/ 2229 w 2518"/>
                    <a:gd name="T47" fmla="*/ 2261 h 3101"/>
                    <a:gd name="T48" fmla="*/ 2123 w 2518"/>
                    <a:gd name="T49" fmla="*/ 2325 h 3101"/>
                    <a:gd name="T50" fmla="*/ 2096 w 2518"/>
                    <a:gd name="T51" fmla="*/ 2449 h 3101"/>
                    <a:gd name="T52" fmla="*/ 2102 w 2518"/>
                    <a:gd name="T53" fmla="*/ 2694 h 3101"/>
                    <a:gd name="T54" fmla="*/ 1998 w 2518"/>
                    <a:gd name="T55" fmla="*/ 2815 h 3101"/>
                    <a:gd name="T56" fmla="*/ 1762 w 2518"/>
                    <a:gd name="T57" fmla="*/ 2815 h 3101"/>
                    <a:gd name="T58" fmla="*/ 1568 w 2518"/>
                    <a:gd name="T59" fmla="*/ 2786 h 3101"/>
                    <a:gd name="T60" fmla="*/ 1256 w 2518"/>
                    <a:gd name="T61" fmla="*/ 2874 h 3101"/>
                    <a:gd name="T62" fmla="*/ 1160 w 2518"/>
                    <a:gd name="T63" fmla="*/ 2912 h 3101"/>
                    <a:gd name="T64" fmla="*/ 1140 w 2518"/>
                    <a:gd name="T65" fmla="*/ 3019 h 3101"/>
                    <a:gd name="T66" fmla="*/ 1010 w 2518"/>
                    <a:gd name="T67" fmla="*/ 3066 h 3101"/>
                    <a:gd name="T68" fmla="*/ 586 w 2518"/>
                    <a:gd name="T69" fmla="*/ 2885 h 3101"/>
                    <a:gd name="T70" fmla="*/ 530 w 2518"/>
                    <a:gd name="T71" fmla="*/ 2728 h 3101"/>
                    <a:gd name="T72" fmla="*/ 501 w 2518"/>
                    <a:gd name="T73" fmla="*/ 2551 h 3101"/>
                    <a:gd name="T74" fmla="*/ 451 w 2518"/>
                    <a:gd name="T75" fmla="*/ 2507 h 3101"/>
                    <a:gd name="T76" fmla="*/ 250 w 2518"/>
                    <a:gd name="T77" fmla="*/ 2540 h 3101"/>
                    <a:gd name="T78" fmla="*/ 247 w 2518"/>
                    <a:gd name="T79" fmla="*/ 2461 h 3101"/>
                    <a:gd name="T80" fmla="*/ 193 w 2518"/>
                    <a:gd name="T81" fmla="*/ 2321 h 3101"/>
                    <a:gd name="T82" fmla="*/ 91 w 2518"/>
                    <a:gd name="T83" fmla="*/ 2352 h 3101"/>
                    <a:gd name="T84" fmla="*/ 48 w 2518"/>
                    <a:gd name="T85" fmla="*/ 2227 h 3101"/>
                    <a:gd name="T86" fmla="*/ 208 w 2518"/>
                    <a:gd name="T87" fmla="*/ 2075 h 3101"/>
                    <a:gd name="T88" fmla="*/ 165 w 2518"/>
                    <a:gd name="T89" fmla="*/ 1947 h 3101"/>
                    <a:gd name="T90" fmla="*/ 153 w 2518"/>
                    <a:gd name="T91" fmla="*/ 1701 h 3101"/>
                    <a:gd name="T92" fmla="*/ 178 w 2518"/>
                    <a:gd name="T93" fmla="*/ 1588 h 3101"/>
                    <a:gd name="T94" fmla="*/ 342 w 2518"/>
                    <a:gd name="T95" fmla="*/ 1385 h 3101"/>
                    <a:gd name="T96" fmla="*/ 562 w 2518"/>
                    <a:gd name="T97" fmla="*/ 1191 h 3101"/>
                    <a:gd name="T98" fmla="*/ 641 w 2518"/>
                    <a:gd name="T99" fmla="*/ 1125 h 3101"/>
                    <a:gd name="T100" fmla="*/ 865 w 2518"/>
                    <a:gd name="T101" fmla="*/ 978 h 3101"/>
                    <a:gd name="T102" fmla="*/ 941 w 2518"/>
                    <a:gd name="T103" fmla="*/ 815 h 3101"/>
                    <a:gd name="T104" fmla="*/ 1006 w 2518"/>
                    <a:gd name="T105" fmla="*/ 777 h 3101"/>
                    <a:gd name="T106" fmla="*/ 900 w 2518"/>
                    <a:gd name="T107" fmla="*/ 543 h 3101"/>
                    <a:gd name="T108" fmla="*/ 872 w 2518"/>
                    <a:gd name="T109" fmla="*/ 362 h 3101"/>
                    <a:gd name="T110" fmla="*/ 822 w 2518"/>
                    <a:gd name="T111" fmla="*/ 278 h 3101"/>
                    <a:gd name="T112" fmla="*/ 947 w 2518"/>
                    <a:gd name="T113" fmla="*/ 168 h 3101"/>
                    <a:gd name="T114" fmla="*/ 1363 w 2518"/>
                    <a:gd name="T115" fmla="*/ 27 h 3101"/>
                    <a:gd name="T116" fmla="*/ 2249 w 2518"/>
                    <a:gd name="T117" fmla="*/ 115 h 3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8" h="3101">
                      <a:moveTo>
                        <a:pt x="2256" y="117"/>
                      </a:moveTo>
                      <a:lnTo>
                        <a:pt x="2228" y="144"/>
                      </a:lnTo>
                      <a:lnTo>
                        <a:pt x="2212" y="154"/>
                      </a:lnTo>
                      <a:lnTo>
                        <a:pt x="2202" y="172"/>
                      </a:lnTo>
                      <a:lnTo>
                        <a:pt x="2207" y="196"/>
                      </a:lnTo>
                      <a:lnTo>
                        <a:pt x="2221" y="219"/>
                      </a:lnTo>
                      <a:lnTo>
                        <a:pt x="2233" y="249"/>
                      </a:lnTo>
                      <a:lnTo>
                        <a:pt x="2232" y="282"/>
                      </a:lnTo>
                      <a:lnTo>
                        <a:pt x="2222" y="315"/>
                      </a:lnTo>
                      <a:lnTo>
                        <a:pt x="2204" y="347"/>
                      </a:lnTo>
                      <a:lnTo>
                        <a:pt x="2174" y="370"/>
                      </a:lnTo>
                      <a:lnTo>
                        <a:pt x="2145" y="377"/>
                      </a:lnTo>
                      <a:lnTo>
                        <a:pt x="2115" y="376"/>
                      </a:lnTo>
                      <a:lnTo>
                        <a:pt x="2058" y="359"/>
                      </a:lnTo>
                      <a:lnTo>
                        <a:pt x="2032" y="359"/>
                      </a:lnTo>
                      <a:lnTo>
                        <a:pt x="2007" y="374"/>
                      </a:lnTo>
                      <a:lnTo>
                        <a:pt x="1992" y="412"/>
                      </a:lnTo>
                      <a:lnTo>
                        <a:pt x="1975" y="437"/>
                      </a:lnTo>
                      <a:lnTo>
                        <a:pt x="1966" y="460"/>
                      </a:lnTo>
                      <a:lnTo>
                        <a:pt x="1971" y="472"/>
                      </a:lnTo>
                      <a:lnTo>
                        <a:pt x="1993" y="505"/>
                      </a:lnTo>
                      <a:lnTo>
                        <a:pt x="1995" y="537"/>
                      </a:lnTo>
                      <a:lnTo>
                        <a:pt x="1982" y="579"/>
                      </a:lnTo>
                      <a:lnTo>
                        <a:pt x="1947" y="627"/>
                      </a:lnTo>
                      <a:lnTo>
                        <a:pt x="1912" y="660"/>
                      </a:lnTo>
                      <a:lnTo>
                        <a:pt x="1852" y="747"/>
                      </a:lnTo>
                      <a:lnTo>
                        <a:pt x="1823" y="970"/>
                      </a:lnTo>
                      <a:lnTo>
                        <a:pt x="1901" y="996"/>
                      </a:lnTo>
                      <a:lnTo>
                        <a:pt x="1912" y="1009"/>
                      </a:lnTo>
                      <a:lnTo>
                        <a:pt x="1920" y="1025"/>
                      </a:lnTo>
                      <a:lnTo>
                        <a:pt x="1900" y="1062"/>
                      </a:lnTo>
                      <a:lnTo>
                        <a:pt x="1897" y="1090"/>
                      </a:lnTo>
                      <a:lnTo>
                        <a:pt x="1908" y="1096"/>
                      </a:lnTo>
                      <a:lnTo>
                        <a:pt x="1941" y="1097"/>
                      </a:lnTo>
                      <a:lnTo>
                        <a:pt x="1951" y="1113"/>
                      </a:lnTo>
                      <a:lnTo>
                        <a:pt x="1955" y="1141"/>
                      </a:lnTo>
                      <a:lnTo>
                        <a:pt x="1965" y="1171"/>
                      </a:lnTo>
                      <a:lnTo>
                        <a:pt x="1990" y="1191"/>
                      </a:lnTo>
                      <a:lnTo>
                        <a:pt x="2020" y="1201"/>
                      </a:lnTo>
                      <a:lnTo>
                        <a:pt x="2048" y="1201"/>
                      </a:lnTo>
                      <a:lnTo>
                        <a:pt x="2141" y="1156"/>
                      </a:lnTo>
                      <a:lnTo>
                        <a:pt x="2222" y="1167"/>
                      </a:lnTo>
                      <a:lnTo>
                        <a:pt x="2260" y="1161"/>
                      </a:lnTo>
                      <a:lnTo>
                        <a:pt x="2288" y="1149"/>
                      </a:lnTo>
                      <a:lnTo>
                        <a:pt x="2305" y="1129"/>
                      </a:lnTo>
                      <a:lnTo>
                        <a:pt x="2326" y="1115"/>
                      </a:lnTo>
                      <a:lnTo>
                        <a:pt x="2391" y="1095"/>
                      </a:lnTo>
                      <a:lnTo>
                        <a:pt x="2437" y="1090"/>
                      </a:lnTo>
                      <a:lnTo>
                        <a:pt x="2465" y="1097"/>
                      </a:lnTo>
                      <a:lnTo>
                        <a:pt x="2481" y="1115"/>
                      </a:lnTo>
                      <a:lnTo>
                        <a:pt x="2481" y="1135"/>
                      </a:lnTo>
                      <a:lnTo>
                        <a:pt x="2473" y="1162"/>
                      </a:lnTo>
                      <a:lnTo>
                        <a:pt x="2468" y="1194"/>
                      </a:lnTo>
                      <a:lnTo>
                        <a:pt x="2475" y="1225"/>
                      </a:lnTo>
                      <a:lnTo>
                        <a:pt x="2483" y="1250"/>
                      </a:lnTo>
                      <a:lnTo>
                        <a:pt x="2518" y="1292"/>
                      </a:lnTo>
                      <a:lnTo>
                        <a:pt x="2483" y="1310"/>
                      </a:lnTo>
                      <a:lnTo>
                        <a:pt x="2457" y="1316"/>
                      </a:lnTo>
                      <a:lnTo>
                        <a:pt x="2443" y="1340"/>
                      </a:lnTo>
                      <a:lnTo>
                        <a:pt x="2426" y="1354"/>
                      </a:lnTo>
                      <a:lnTo>
                        <a:pt x="2326" y="1375"/>
                      </a:lnTo>
                      <a:lnTo>
                        <a:pt x="2306" y="1396"/>
                      </a:lnTo>
                      <a:lnTo>
                        <a:pt x="2302" y="1427"/>
                      </a:lnTo>
                      <a:lnTo>
                        <a:pt x="2319" y="1489"/>
                      </a:lnTo>
                      <a:lnTo>
                        <a:pt x="2322" y="1569"/>
                      </a:lnTo>
                      <a:lnTo>
                        <a:pt x="2313" y="1587"/>
                      </a:lnTo>
                      <a:lnTo>
                        <a:pt x="2302" y="1602"/>
                      </a:lnTo>
                      <a:lnTo>
                        <a:pt x="2271" y="1626"/>
                      </a:lnTo>
                      <a:lnTo>
                        <a:pt x="2261" y="1640"/>
                      </a:lnTo>
                      <a:lnTo>
                        <a:pt x="2261" y="1659"/>
                      </a:lnTo>
                      <a:lnTo>
                        <a:pt x="2268" y="1686"/>
                      </a:lnTo>
                      <a:lnTo>
                        <a:pt x="2298" y="1727"/>
                      </a:lnTo>
                      <a:lnTo>
                        <a:pt x="2318" y="1749"/>
                      </a:lnTo>
                      <a:lnTo>
                        <a:pt x="2346" y="1754"/>
                      </a:lnTo>
                      <a:lnTo>
                        <a:pt x="2368" y="1746"/>
                      </a:lnTo>
                      <a:lnTo>
                        <a:pt x="2385" y="1731"/>
                      </a:lnTo>
                      <a:lnTo>
                        <a:pt x="2403" y="1696"/>
                      </a:lnTo>
                      <a:lnTo>
                        <a:pt x="2418" y="1691"/>
                      </a:lnTo>
                      <a:lnTo>
                        <a:pt x="2436" y="1705"/>
                      </a:lnTo>
                      <a:lnTo>
                        <a:pt x="2459" y="1745"/>
                      </a:lnTo>
                      <a:lnTo>
                        <a:pt x="2477" y="1763"/>
                      </a:lnTo>
                      <a:lnTo>
                        <a:pt x="2511" y="1787"/>
                      </a:lnTo>
                      <a:lnTo>
                        <a:pt x="2508" y="1800"/>
                      </a:lnTo>
                      <a:lnTo>
                        <a:pt x="2481" y="1815"/>
                      </a:lnTo>
                      <a:lnTo>
                        <a:pt x="2454" y="1835"/>
                      </a:lnTo>
                      <a:lnTo>
                        <a:pt x="2462" y="1876"/>
                      </a:lnTo>
                      <a:lnTo>
                        <a:pt x="2399" y="1952"/>
                      </a:lnTo>
                      <a:lnTo>
                        <a:pt x="2368" y="2045"/>
                      </a:lnTo>
                      <a:lnTo>
                        <a:pt x="2348" y="2072"/>
                      </a:lnTo>
                      <a:lnTo>
                        <a:pt x="2316" y="2089"/>
                      </a:lnTo>
                      <a:lnTo>
                        <a:pt x="2287" y="2092"/>
                      </a:lnTo>
                      <a:lnTo>
                        <a:pt x="2253" y="2102"/>
                      </a:lnTo>
                      <a:lnTo>
                        <a:pt x="2237" y="2125"/>
                      </a:lnTo>
                      <a:lnTo>
                        <a:pt x="2233" y="2155"/>
                      </a:lnTo>
                      <a:lnTo>
                        <a:pt x="2239" y="2225"/>
                      </a:lnTo>
                      <a:lnTo>
                        <a:pt x="2229" y="2261"/>
                      </a:lnTo>
                      <a:lnTo>
                        <a:pt x="2208" y="2282"/>
                      </a:lnTo>
                      <a:lnTo>
                        <a:pt x="2178" y="2305"/>
                      </a:lnTo>
                      <a:lnTo>
                        <a:pt x="2152" y="2316"/>
                      </a:lnTo>
                      <a:lnTo>
                        <a:pt x="2123" y="2325"/>
                      </a:lnTo>
                      <a:lnTo>
                        <a:pt x="2099" y="2335"/>
                      </a:lnTo>
                      <a:lnTo>
                        <a:pt x="2072" y="2361"/>
                      </a:lnTo>
                      <a:lnTo>
                        <a:pt x="2069" y="2385"/>
                      </a:lnTo>
                      <a:lnTo>
                        <a:pt x="2096" y="2449"/>
                      </a:lnTo>
                      <a:lnTo>
                        <a:pt x="2102" y="2482"/>
                      </a:lnTo>
                      <a:lnTo>
                        <a:pt x="2087" y="2601"/>
                      </a:lnTo>
                      <a:lnTo>
                        <a:pt x="2089" y="2632"/>
                      </a:lnTo>
                      <a:lnTo>
                        <a:pt x="2102" y="2694"/>
                      </a:lnTo>
                      <a:lnTo>
                        <a:pt x="2099" y="2722"/>
                      </a:lnTo>
                      <a:lnTo>
                        <a:pt x="2082" y="2744"/>
                      </a:lnTo>
                      <a:lnTo>
                        <a:pt x="2064" y="2755"/>
                      </a:lnTo>
                      <a:lnTo>
                        <a:pt x="1998" y="2815"/>
                      </a:lnTo>
                      <a:lnTo>
                        <a:pt x="1836" y="2841"/>
                      </a:lnTo>
                      <a:lnTo>
                        <a:pt x="1811" y="2836"/>
                      </a:lnTo>
                      <a:lnTo>
                        <a:pt x="1786" y="2822"/>
                      </a:lnTo>
                      <a:lnTo>
                        <a:pt x="1762" y="2815"/>
                      </a:lnTo>
                      <a:lnTo>
                        <a:pt x="1709" y="2819"/>
                      </a:lnTo>
                      <a:lnTo>
                        <a:pt x="1684" y="2812"/>
                      </a:lnTo>
                      <a:lnTo>
                        <a:pt x="1621" y="2781"/>
                      </a:lnTo>
                      <a:lnTo>
                        <a:pt x="1568" y="2786"/>
                      </a:lnTo>
                      <a:lnTo>
                        <a:pt x="1393" y="2807"/>
                      </a:lnTo>
                      <a:lnTo>
                        <a:pt x="1319" y="2840"/>
                      </a:lnTo>
                      <a:lnTo>
                        <a:pt x="1283" y="2867"/>
                      </a:lnTo>
                      <a:lnTo>
                        <a:pt x="1256" y="2874"/>
                      </a:lnTo>
                      <a:lnTo>
                        <a:pt x="1228" y="2874"/>
                      </a:lnTo>
                      <a:lnTo>
                        <a:pt x="1201" y="2865"/>
                      </a:lnTo>
                      <a:lnTo>
                        <a:pt x="1176" y="2875"/>
                      </a:lnTo>
                      <a:lnTo>
                        <a:pt x="1160" y="2912"/>
                      </a:lnTo>
                      <a:lnTo>
                        <a:pt x="1152" y="2940"/>
                      </a:lnTo>
                      <a:lnTo>
                        <a:pt x="1153" y="2985"/>
                      </a:lnTo>
                      <a:lnTo>
                        <a:pt x="1151" y="3001"/>
                      </a:lnTo>
                      <a:lnTo>
                        <a:pt x="1140" y="3019"/>
                      </a:lnTo>
                      <a:lnTo>
                        <a:pt x="1088" y="3071"/>
                      </a:lnTo>
                      <a:lnTo>
                        <a:pt x="1065" y="3079"/>
                      </a:lnTo>
                      <a:lnTo>
                        <a:pt x="1037" y="3076"/>
                      </a:lnTo>
                      <a:lnTo>
                        <a:pt x="1010" y="3066"/>
                      </a:lnTo>
                      <a:lnTo>
                        <a:pt x="768" y="3101"/>
                      </a:lnTo>
                      <a:lnTo>
                        <a:pt x="656" y="3002"/>
                      </a:lnTo>
                      <a:lnTo>
                        <a:pt x="592" y="2910"/>
                      </a:lnTo>
                      <a:lnTo>
                        <a:pt x="586" y="2885"/>
                      </a:lnTo>
                      <a:lnTo>
                        <a:pt x="561" y="2842"/>
                      </a:lnTo>
                      <a:lnTo>
                        <a:pt x="551" y="2820"/>
                      </a:lnTo>
                      <a:lnTo>
                        <a:pt x="542" y="2766"/>
                      </a:lnTo>
                      <a:lnTo>
                        <a:pt x="530" y="2728"/>
                      </a:lnTo>
                      <a:lnTo>
                        <a:pt x="488" y="2656"/>
                      </a:lnTo>
                      <a:lnTo>
                        <a:pt x="486" y="2633"/>
                      </a:lnTo>
                      <a:lnTo>
                        <a:pt x="498" y="2593"/>
                      </a:lnTo>
                      <a:lnTo>
                        <a:pt x="501" y="2551"/>
                      </a:lnTo>
                      <a:lnTo>
                        <a:pt x="507" y="2531"/>
                      </a:lnTo>
                      <a:lnTo>
                        <a:pt x="501" y="2516"/>
                      </a:lnTo>
                      <a:lnTo>
                        <a:pt x="486" y="2506"/>
                      </a:lnTo>
                      <a:lnTo>
                        <a:pt x="451" y="2507"/>
                      </a:lnTo>
                      <a:lnTo>
                        <a:pt x="401" y="2526"/>
                      </a:lnTo>
                      <a:lnTo>
                        <a:pt x="300" y="2528"/>
                      </a:lnTo>
                      <a:lnTo>
                        <a:pt x="273" y="2537"/>
                      </a:lnTo>
                      <a:lnTo>
                        <a:pt x="250" y="2540"/>
                      </a:lnTo>
                      <a:lnTo>
                        <a:pt x="232" y="2535"/>
                      </a:lnTo>
                      <a:lnTo>
                        <a:pt x="223" y="2511"/>
                      </a:lnTo>
                      <a:lnTo>
                        <a:pt x="228" y="2493"/>
                      </a:lnTo>
                      <a:lnTo>
                        <a:pt x="247" y="2461"/>
                      </a:lnTo>
                      <a:lnTo>
                        <a:pt x="245" y="2445"/>
                      </a:lnTo>
                      <a:lnTo>
                        <a:pt x="218" y="2408"/>
                      </a:lnTo>
                      <a:lnTo>
                        <a:pt x="193" y="2368"/>
                      </a:lnTo>
                      <a:lnTo>
                        <a:pt x="193" y="2321"/>
                      </a:lnTo>
                      <a:lnTo>
                        <a:pt x="190" y="2303"/>
                      </a:lnTo>
                      <a:lnTo>
                        <a:pt x="178" y="2298"/>
                      </a:lnTo>
                      <a:lnTo>
                        <a:pt x="138" y="2335"/>
                      </a:lnTo>
                      <a:lnTo>
                        <a:pt x="91" y="2352"/>
                      </a:lnTo>
                      <a:lnTo>
                        <a:pt x="2" y="2343"/>
                      </a:lnTo>
                      <a:lnTo>
                        <a:pt x="0" y="2300"/>
                      </a:lnTo>
                      <a:lnTo>
                        <a:pt x="20" y="2261"/>
                      </a:lnTo>
                      <a:lnTo>
                        <a:pt x="48" y="2227"/>
                      </a:lnTo>
                      <a:lnTo>
                        <a:pt x="161" y="2135"/>
                      </a:lnTo>
                      <a:lnTo>
                        <a:pt x="171" y="2121"/>
                      </a:lnTo>
                      <a:lnTo>
                        <a:pt x="177" y="2102"/>
                      </a:lnTo>
                      <a:lnTo>
                        <a:pt x="208" y="2075"/>
                      </a:lnTo>
                      <a:lnTo>
                        <a:pt x="217" y="2056"/>
                      </a:lnTo>
                      <a:lnTo>
                        <a:pt x="211" y="2027"/>
                      </a:lnTo>
                      <a:lnTo>
                        <a:pt x="203" y="2007"/>
                      </a:lnTo>
                      <a:lnTo>
                        <a:pt x="165" y="1947"/>
                      </a:lnTo>
                      <a:lnTo>
                        <a:pt x="155" y="1925"/>
                      </a:lnTo>
                      <a:lnTo>
                        <a:pt x="147" y="1891"/>
                      </a:lnTo>
                      <a:lnTo>
                        <a:pt x="145" y="1856"/>
                      </a:lnTo>
                      <a:lnTo>
                        <a:pt x="153" y="1701"/>
                      </a:lnTo>
                      <a:lnTo>
                        <a:pt x="145" y="1653"/>
                      </a:lnTo>
                      <a:lnTo>
                        <a:pt x="143" y="1632"/>
                      </a:lnTo>
                      <a:lnTo>
                        <a:pt x="152" y="1608"/>
                      </a:lnTo>
                      <a:lnTo>
                        <a:pt x="178" y="1588"/>
                      </a:lnTo>
                      <a:lnTo>
                        <a:pt x="227" y="1576"/>
                      </a:lnTo>
                      <a:lnTo>
                        <a:pt x="247" y="1560"/>
                      </a:lnTo>
                      <a:lnTo>
                        <a:pt x="268" y="1530"/>
                      </a:lnTo>
                      <a:lnTo>
                        <a:pt x="342" y="1385"/>
                      </a:lnTo>
                      <a:lnTo>
                        <a:pt x="356" y="1306"/>
                      </a:lnTo>
                      <a:lnTo>
                        <a:pt x="457" y="1208"/>
                      </a:lnTo>
                      <a:lnTo>
                        <a:pt x="481" y="1196"/>
                      </a:lnTo>
                      <a:lnTo>
                        <a:pt x="562" y="1191"/>
                      </a:lnTo>
                      <a:lnTo>
                        <a:pt x="585" y="1185"/>
                      </a:lnTo>
                      <a:lnTo>
                        <a:pt x="602" y="1170"/>
                      </a:lnTo>
                      <a:lnTo>
                        <a:pt x="623" y="1141"/>
                      </a:lnTo>
                      <a:lnTo>
                        <a:pt x="641" y="1125"/>
                      </a:lnTo>
                      <a:lnTo>
                        <a:pt x="671" y="1118"/>
                      </a:lnTo>
                      <a:lnTo>
                        <a:pt x="775" y="1120"/>
                      </a:lnTo>
                      <a:lnTo>
                        <a:pt x="813" y="1090"/>
                      </a:lnTo>
                      <a:lnTo>
                        <a:pt x="865" y="978"/>
                      </a:lnTo>
                      <a:lnTo>
                        <a:pt x="890" y="915"/>
                      </a:lnTo>
                      <a:lnTo>
                        <a:pt x="913" y="872"/>
                      </a:lnTo>
                      <a:lnTo>
                        <a:pt x="927" y="831"/>
                      </a:lnTo>
                      <a:lnTo>
                        <a:pt x="941" y="815"/>
                      </a:lnTo>
                      <a:lnTo>
                        <a:pt x="961" y="806"/>
                      </a:lnTo>
                      <a:lnTo>
                        <a:pt x="982" y="803"/>
                      </a:lnTo>
                      <a:lnTo>
                        <a:pt x="1000" y="793"/>
                      </a:lnTo>
                      <a:lnTo>
                        <a:pt x="1006" y="777"/>
                      </a:lnTo>
                      <a:lnTo>
                        <a:pt x="997" y="740"/>
                      </a:lnTo>
                      <a:lnTo>
                        <a:pt x="936" y="597"/>
                      </a:lnTo>
                      <a:lnTo>
                        <a:pt x="923" y="576"/>
                      </a:lnTo>
                      <a:lnTo>
                        <a:pt x="900" y="543"/>
                      </a:lnTo>
                      <a:lnTo>
                        <a:pt x="892" y="513"/>
                      </a:lnTo>
                      <a:lnTo>
                        <a:pt x="887" y="475"/>
                      </a:lnTo>
                      <a:lnTo>
                        <a:pt x="887" y="395"/>
                      </a:lnTo>
                      <a:lnTo>
                        <a:pt x="872" y="362"/>
                      </a:lnTo>
                      <a:lnTo>
                        <a:pt x="853" y="338"/>
                      </a:lnTo>
                      <a:lnTo>
                        <a:pt x="837" y="323"/>
                      </a:lnTo>
                      <a:lnTo>
                        <a:pt x="826" y="301"/>
                      </a:lnTo>
                      <a:lnTo>
                        <a:pt x="822" y="278"/>
                      </a:lnTo>
                      <a:lnTo>
                        <a:pt x="828" y="251"/>
                      </a:lnTo>
                      <a:lnTo>
                        <a:pt x="842" y="232"/>
                      </a:lnTo>
                      <a:lnTo>
                        <a:pt x="919" y="192"/>
                      </a:lnTo>
                      <a:lnTo>
                        <a:pt x="947" y="168"/>
                      </a:lnTo>
                      <a:lnTo>
                        <a:pt x="954" y="130"/>
                      </a:lnTo>
                      <a:lnTo>
                        <a:pt x="1227" y="0"/>
                      </a:lnTo>
                      <a:lnTo>
                        <a:pt x="1323" y="7"/>
                      </a:lnTo>
                      <a:lnTo>
                        <a:pt x="1363" y="27"/>
                      </a:lnTo>
                      <a:lnTo>
                        <a:pt x="1442" y="87"/>
                      </a:lnTo>
                      <a:lnTo>
                        <a:pt x="1483" y="105"/>
                      </a:lnTo>
                      <a:lnTo>
                        <a:pt x="2114" y="82"/>
                      </a:lnTo>
                      <a:lnTo>
                        <a:pt x="2249" y="115"/>
                      </a:lnTo>
                      <a:lnTo>
                        <a:pt x="2256" y="117"/>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55" name="Vilniaus" descr="{&quot;Key&quot;:&quot;vilniaus&quot;,&quot;Name&quot;:&quot;Vilniaus&quot;,&quot;Value&quot;:1.0,&quot;Formula&quot;:&quot;&quot;,&quot;Text&quot;:&quot;&quot;,&quot;OfficeApplication&quot;:1,&quot;HasValue&quot;:true}">
                  <a:extLst>
                    <a:ext uri="{FF2B5EF4-FFF2-40B4-BE49-F238E27FC236}">
                      <a16:creationId xmlns:a16="http://schemas.microsoft.com/office/drawing/2014/main" id="{1D3EC4FB-EBD4-6DE3-BF99-3ADC9A379D6C}"/>
                    </a:ext>
                  </a:extLst>
                </p:cNvPr>
                <p:cNvSpPr>
                  <a:spLocks/>
                </p:cNvSpPr>
                <p:nvPr/>
              </p:nvSpPr>
              <p:spPr bwMode="auto">
                <a:xfrm>
                  <a:off x="4216" y="2085"/>
                  <a:ext cx="1698" cy="1751"/>
                </a:xfrm>
                <a:custGeom>
                  <a:avLst/>
                  <a:gdLst>
                    <a:gd name="T0" fmla="*/ 4730 w 4993"/>
                    <a:gd name="T1" fmla="*/ 1447 h 5147"/>
                    <a:gd name="T2" fmla="*/ 4332 w 4993"/>
                    <a:gd name="T3" fmla="*/ 1474 h 5147"/>
                    <a:gd name="T4" fmla="*/ 3899 w 4993"/>
                    <a:gd name="T5" fmla="*/ 1746 h 5147"/>
                    <a:gd name="T6" fmla="*/ 3227 w 4993"/>
                    <a:gd name="T7" fmla="*/ 2142 h 5147"/>
                    <a:gd name="T8" fmla="*/ 2960 w 4993"/>
                    <a:gd name="T9" fmla="*/ 2432 h 5147"/>
                    <a:gd name="T10" fmla="*/ 2859 w 4993"/>
                    <a:gd name="T11" fmla="*/ 2729 h 5147"/>
                    <a:gd name="T12" fmla="*/ 2816 w 4993"/>
                    <a:gd name="T13" fmla="*/ 3266 h 5147"/>
                    <a:gd name="T14" fmla="*/ 2615 w 4993"/>
                    <a:gd name="T15" fmla="*/ 3834 h 5147"/>
                    <a:gd name="T16" fmla="*/ 2450 w 4993"/>
                    <a:gd name="T17" fmla="*/ 4492 h 5147"/>
                    <a:gd name="T18" fmla="*/ 2818 w 4993"/>
                    <a:gd name="T19" fmla="*/ 4574 h 5147"/>
                    <a:gd name="T20" fmla="*/ 2947 w 4993"/>
                    <a:gd name="T21" fmla="*/ 4719 h 5147"/>
                    <a:gd name="T22" fmla="*/ 2869 w 4993"/>
                    <a:gd name="T23" fmla="*/ 5079 h 5147"/>
                    <a:gd name="T24" fmla="*/ 2394 w 4993"/>
                    <a:gd name="T25" fmla="*/ 5085 h 5147"/>
                    <a:gd name="T26" fmla="*/ 2364 w 4993"/>
                    <a:gd name="T27" fmla="*/ 4805 h 5147"/>
                    <a:gd name="T28" fmla="*/ 2220 w 4993"/>
                    <a:gd name="T29" fmla="*/ 4550 h 5147"/>
                    <a:gd name="T30" fmla="*/ 1632 w 4993"/>
                    <a:gd name="T31" fmla="*/ 4973 h 5147"/>
                    <a:gd name="T32" fmla="*/ 944 w 4993"/>
                    <a:gd name="T33" fmla="*/ 5008 h 5147"/>
                    <a:gd name="T34" fmla="*/ 810 w 4993"/>
                    <a:gd name="T35" fmla="*/ 4792 h 5147"/>
                    <a:gd name="T36" fmla="*/ 1247 w 4993"/>
                    <a:gd name="T37" fmla="*/ 4195 h 5147"/>
                    <a:gd name="T38" fmla="*/ 859 w 4993"/>
                    <a:gd name="T39" fmla="*/ 4109 h 5147"/>
                    <a:gd name="T40" fmla="*/ 708 w 4993"/>
                    <a:gd name="T41" fmla="*/ 4047 h 5147"/>
                    <a:gd name="T42" fmla="*/ 424 w 4993"/>
                    <a:gd name="T43" fmla="*/ 4038 h 5147"/>
                    <a:gd name="T44" fmla="*/ 99 w 4993"/>
                    <a:gd name="T45" fmla="*/ 3869 h 5147"/>
                    <a:gd name="T46" fmla="*/ 75 w 4993"/>
                    <a:gd name="T47" fmla="*/ 3602 h 5147"/>
                    <a:gd name="T48" fmla="*/ 189 w 4993"/>
                    <a:gd name="T49" fmla="*/ 3428 h 5147"/>
                    <a:gd name="T50" fmla="*/ 178 w 4993"/>
                    <a:gd name="T51" fmla="*/ 3115 h 5147"/>
                    <a:gd name="T52" fmla="*/ 464 w 4993"/>
                    <a:gd name="T53" fmla="*/ 2965 h 5147"/>
                    <a:gd name="T54" fmla="*/ 569 w 4993"/>
                    <a:gd name="T55" fmla="*/ 2627 h 5147"/>
                    <a:gd name="T56" fmla="*/ 817 w 4993"/>
                    <a:gd name="T57" fmla="*/ 2269 h 5147"/>
                    <a:gd name="T58" fmla="*/ 340 w 4993"/>
                    <a:gd name="T59" fmla="*/ 1995 h 5147"/>
                    <a:gd name="T60" fmla="*/ 560 w 4993"/>
                    <a:gd name="T61" fmla="*/ 1742 h 5147"/>
                    <a:gd name="T62" fmla="*/ 365 w 4993"/>
                    <a:gd name="T63" fmla="*/ 1517 h 5147"/>
                    <a:gd name="T64" fmla="*/ 235 w 4993"/>
                    <a:gd name="T65" fmla="*/ 1322 h 5147"/>
                    <a:gd name="T66" fmla="*/ 230 w 4993"/>
                    <a:gd name="T67" fmla="*/ 1133 h 5147"/>
                    <a:gd name="T68" fmla="*/ 0 w 4993"/>
                    <a:gd name="T69" fmla="*/ 772 h 5147"/>
                    <a:gd name="T70" fmla="*/ 150 w 4993"/>
                    <a:gd name="T71" fmla="*/ 435 h 5147"/>
                    <a:gd name="T72" fmla="*/ 353 w 4993"/>
                    <a:gd name="T73" fmla="*/ 133 h 5147"/>
                    <a:gd name="T74" fmla="*/ 503 w 4993"/>
                    <a:gd name="T75" fmla="*/ 102 h 5147"/>
                    <a:gd name="T76" fmla="*/ 874 w 4993"/>
                    <a:gd name="T77" fmla="*/ 317 h 5147"/>
                    <a:gd name="T78" fmla="*/ 818 w 4993"/>
                    <a:gd name="T79" fmla="*/ 478 h 5147"/>
                    <a:gd name="T80" fmla="*/ 1040 w 4993"/>
                    <a:gd name="T81" fmla="*/ 650 h 5147"/>
                    <a:gd name="T82" fmla="*/ 1220 w 4993"/>
                    <a:gd name="T83" fmla="*/ 738 h 5147"/>
                    <a:gd name="T84" fmla="*/ 1530 w 4993"/>
                    <a:gd name="T85" fmla="*/ 937 h 5147"/>
                    <a:gd name="T86" fmla="*/ 1657 w 4993"/>
                    <a:gd name="T87" fmla="*/ 1019 h 5147"/>
                    <a:gd name="T88" fmla="*/ 1805 w 4993"/>
                    <a:gd name="T89" fmla="*/ 1203 h 5147"/>
                    <a:gd name="T90" fmla="*/ 1678 w 4993"/>
                    <a:gd name="T91" fmla="*/ 1350 h 5147"/>
                    <a:gd name="T92" fmla="*/ 1673 w 4993"/>
                    <a:gd name="T93" fmla="*/ 1620 h 5147"/>
                    <a:gd name="T94" fmla="*/ 2072 w 4993"/>
                    <a:gd name="T95" fmla="*/ 1844 h 5147"/>
                    <a:gd name="T96" fmla="*/ 2850 w 4993"/>
                    <a:gd name="T97" fmla="*/ 1748 h 5147"/>
                    <a:gd name="T98" fmla="*/ 2895 w 4993"/>
                    <a:gd name="T99" fmla="*/ 1569 h 5147"/>
                    <a:gd name="T100" fmla="*/ 2848 w 4993"/>
                    <a:gd name="T101" fmla="*/ 1393 h 5147"/>
                    <a:gd name="T102" fmla="*/ 2667 w 4993"/>
                    <a:gd name="T103" fmla="*/ 1049 h 5147"/>
                    <a:gd name="T104" fmla="*/ 3109 w 4993"/>
                    <a:gd name="T105" fmla="*/ 773 h 5147"/>
                    <a:gd name="T106" fmla="*/ 3299 w 4993"/>
                    <a:gd name="T107" fmla="*/ 908 h 5147"/>
                    <a:gd name="T108" fmla="*/ 3460 w 4993"/>
                    <a:gd name="T109" fmla="*/ 812 h 5147"/>
                    <a:gd name="T110" fmla="*/ 3767 w 4993"/>
                    <a:gd name="T111" fmla="*/ 890 h 5147"/>
                    <a:gd name="T112" fmla="*/ 3855 w 4993"/>
                    <a:gd name="T113" fmla="*/ 1009 h 5147"/>
                    <a:gd name="T114" fmla="*/ 4747 w 4993"/>
                    <a:gd name="T115" fmla="*/ 962 h 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5147">
                      <a:moveTo>
                        <a:pt x="4993" y="1047"/>
                      </a:moveTo>
                      <a:lnTo>
                        <a:pt x="4910" y="1069"/>
                      </a:lnTo>
                      <a:lnTo>
                        <a:pt x="4878" y="1089"/>
                      </a:lnTo>
                      <a:lnTo>
                        <a:pt x="4817" y="1149"/>
                      </a:lnTo>
                      <a:lnTo>
                        <a:pt x="4783" y="1197"/>
                      </a:lnTo>
                      <a:lnTo>
                        <a:pt x="4768" y="1236"/>
                      </a:lnTo>
                      <a:lnTo>
                        <a:pt x="4754" y="1339"/>
                      </a:lnTo>
                      <a:lnTo>
                        <a:pt x="4730" y="1447"/>
                      </a:lnTo>
                      <a:lnTo>
                        <a:pt x="4698" y="1502"/>
                      </a:lnTo>
                      <a:lnTo>
                        <a:pt x="4650" y="1509"/>
                      </a:lnTo>
                      <a:lnTo>
                        <a:pt x="4427" y="1409"/>
                      </a:lnTo>
                      <a:lnTo>
                        <a:pt x="4397" y="1412"/>
                      </a:lnTo>
                      <a:lnTo>
                        <a:pt x="4378" y="1431"/>
                      </a:lnTo>
                      <a:lnTo>
                        <a:pt x="4365" y="1453"/>
                      </a:lnTo>
                      <a:lnTo>
                        <a:pt x="4353" y="1467"/>
                      </a:lnTo>
                      <a:lnTo>
                        <a:pt x="4332" y="1474"/>
                      </a:lnTo>
                      <a:lnTo>
                        <a:pt x="4314" y="1474"/>
                      </a:lnTo>
                      <a:lnTo>
                        <a:pt x="4079" y="1413"/>
                      </a:lnTo>
                      <a:lnTo>
                        <a:pt x="3983" y="1429"/>
                      </a:lnTo>
                      <a:lnTo>
                        <a:pt x="3917" y="1536"/>
                      </a:lnTo>
                      <a:lnTo>
                        <a:pt x="3910" y="1578"/>
                      </a:lnTo>
                      <a:lnTo>
                        <a:pt x="3913" y="1669"/>
                      </a:lnTo>
                      <a:lnTo>
                        <a:pt x="3909" y="1714"/>
                      </a:lnTo>
                      <a:lnTo>
                        <a:pt x="3899" y="1746"/>
                      </a:lnTo>
                      <a:lnTo>
                        <a:pt x="3820" y="1917"/>
                      </a:lnTo>
                      <a:lnTo>
                        <a:pt x="3748" y="2029"/>
                      </a:lnTo>
                      <a:lnTo>
                        <a:pt x="3717" y="2064"/>
                      </a:lnTo>
                      <a:lnTo>
                        <a:pt x="3639" y="2109"/>
                      </a:lnTo>
                      <a:lnTo>
                        <a:pt x="3382" y="2162"/>
                      </a:lnTo>
                      <a:lnTo>
                        <a:pt x="3342" y="2161"/>
                      </a:lnTo>
                      <a:lnTo>
                        <a:pt x="3265" y="2143"/>
                      </a:lnTo>
                      <a:lnTo>
                        <a:pt x="3227" y="2142"/>
                      </a:lnTo>
                      <a:lnTo>
                        <a:pt x="3147" y="2176"/>
                      </a:lnTo>
                      <a:lnTo>
                        <a:pt x="3122" y="2198"/>
                      </a:lnTo>
                      <a:lnTo>
                        <a:pt x="3114" y="2226"/>
                      </a:lnTo>
                      <a:lnTo>
                        <a:pt x="3110" y="2259"/>
                      </a:lnTo>
                      <a:lnTo>
                        <a:pt x="3097" y="2297"/>
                      </a:lnTo>
                      <a:lnTo>
                        <a:pt x="3052" y="2349"/>
                      </a:lnTo>
                      <a:lnTo>
                        <a:pt x="3003" y="2388"/>
                      </a:lnTo>
                      <a:lnTo>
                        <a:pt x="2960" y="2432"/>
                      </a:lnTo>
                      <a:lnTo>
                        <a:pt x="2938" y="2501"/>
                      </a:lnTo>
                      <a:lnTo>
                        <a:pt x="2942" y="2534"/>
                      </a:lnTo>
                      <a:lnTo>
                        <a:pt x="2959" y="2608"/>
                      </a:lnTo>
                      <a:lnTo>
                        <a:pt x="2960" y="2638"/>
                      </a:lnTo>
                      <a:lnTo>
                        <a:pt x="2952" y="2669"/>
                      </a:lnTo>
                      <a:lnTo>
                        <a:pt x="2927" y="2677"/>
                      </a:lnTo>
                      <a:lnTo>
                        <a:pt x="2905" y="2687"/>
                      </a:lnTo>
                      <a:lnTo>
                        <a:pt x="2859" y="2729"/>
                      </a:lnTo>
                      <a:lnTo>
                        <a:pt x="2837" y="2762"/>
                      </a:lnTo>
                      <a:lnTo>
                        <a:pt x="2830" y="2812"/>
                      </a:lnTo>
                      <a:lnTo>
                        <a:pt x="2837" y="2999"/>
                      </a:lnTo>
                      <a:lnTo>
                        <a:pt x="2834" y="3037"/>
                      </a:lnTo>
                      <a:lnTo>
                        <a:pt x="2825" y="3077"/>
                      </a:lnTo>
                      <a:lnTo>
                        <a:pt x="2805" y="3147"/>
                      </a:lnTo>
                      <a:lnTo>
                        <a:pt x="2803" y="3193"/>
                      </a:lnTo>
                      <a:lnTo>
                        <a:pt x="2816" y="3266"/>
                      </a:lnTo>
                      <a:lnTo>
                        <a:pt x="2869" y="3396"/>
                      </a:lnTo>
                      <a:lnTo>
                        <a:pt x="2882" y="3467"/>
                      </a:lnTo>
                      <a:lnTo>
                        <a:pt x="2870" y="3539"/>
                      </a:lnTo>
                      <a:lnTo>
                        <a:pt x="2842" y="3597"/>
                      </a:lnTo>
                      <a:lnTo>
                        <a:pt x="2800" y="3638"/>
                      </a:lnTo>
                      <a:lnTo>
                        <a:pt x="2670" y="3716"/>
                      </a:lnTo>
                      <a:lnTo>
                        <a:pt x="2638" y="3761"/>
                      </a:lnTo>
                      <a:lnTo>
                        <a:pt x="2615" y="3834"/>
                      </a:lnTo>
                      <a:lnTo>
                        <a:pt x="2605" y="3931"/>
                      </a:lnTo>
                      <a:lnTo>
                        <a:pt x="2607" y="4007"/>
                      </a:lnTo>
                      <a:lnTo>
                        <a:pt x="2599" y="4077"/>
                      </a:lnTo>
                      <a:lnTo>
                        <a:pt x="2562" y="4156"/>
                      </a:lnTo>
                      <a:lnTo>
                        <a:pt x="2464" y="4274"/>
                      </a:lnTo>
                      <a:lnTo>
                        <a:pt x="2424" y="4353"/>
                      </a:lnTo>
                      <a:lnTo>
                        <a:pt x="2422" y="4444"/>
                      </a:lnTo>
                      <a:lnTo>
                        <a:pt x="2450" y="4492"/>
                      </a:lnTo>
                      <a:lnTo>
                        <a:pt x="2497" y="4509"/>
                      </a:lnTo>
                      <a:lnTo>
                        <a:pt x="2588" y="4503"/>
                      </a:lnTo>
                      <a:lnTo>
                        <a:pt x="2715" y="4436"/>
                      </a:lnTo>
                      <a:lnTo>
                        <a:pt x="2748" y="4428"/>
                      </a:lnTo>
                      <a:lnTo>
                        <a:pt x="2777" y="4444"/>
                      </a:lnTo>
                      <a:lnTo>
                        <a:pt x="2789" y="4474"/>
                      </a:lnTo>
                      <a:lnTo>
                        <a:pt x="2795" y="4511"/>
                      </a:lnTo>
                      <a:lnTo>
                        <a:pt x="2818" y="4574"/>
                      </a:lnTo>
                      <a:lnTo>
                        <a:pt x="2834" y="4591"/>
                      </a:lnTo>
                      <a:lnTo>
                        <a:pt x="2859" y="4582"/>
                      </a:lnTo>
                      <a:lnTo>
                        <a:pt x="2868" y="4584"/>
                      </a:lnTo>
                      <a:lnTo>
                        <a:pt x="2889" y="4607"/>
                      </a:lnTo>
                      <a:lnTo>
                        <a:pt x="2908" y="4634"/>
                      </a:lnTo>
                      <a:lnTo>
                        <a:pt x="2924" y="4667"/>
                      </a:lnTo>
                      <a:lnTo>
                        <a:pt x="2938" y="4707"/>
                      </a:lnTo>
                      <a:lnTo>
                        <a:pt x="2947" y="4719"/>
                      </a:lnTo>
                      <a:lnTo>
                        <a:pt x="2969" y="4731"/>
                      </a:lnTo>
                      <a:lnTo>
                        <a:pt x="2974" y="4753"/>
                      </a:lnTo>
                      <a:lnTo>
                        <a:pt x="2969" y="4769"/>
                      </a:lnTo>
                      <a:lnTo>
                        <a:pt x="2944" y="4803"/>
                      </a:lnTo>
                      <a:lnTo>
                        <a:pt x="2938" y="4819"/>
                      </a:lnTo>
                      <a:lnTo>
                        <a:pt x="2935" y="4986"/>
                      </a:lnTo>
                      <a:lnTo>
                        <a:pt x="2919" y="5043"/>
                      </a:lnTo>
                      <a:lnTo>
                        <a:pt x="2869" y="5079"/>
                      </a:lnTo>
                      <a:lnTo>
                        <a:pt x="2844" y="5083"/>
                      </a:lnTo>
                      <a:lnTo>
                        <a:pt x="2765" y="5073"/>
                      </a:lnTo>
                      <a:lnTo>
                        <a:pt x="2742" y="5083"/>
                      </a:lnTo>
                      <a:lnTo>
                        <a:pt x="2708" y="5130"/>
                      </a:lnTo>
                      <a:lnTo>
                        <a:pt x="2687" y="5143"/>
                      </a:lnTo>
                      <a:lnTo>
                        <a:pt x="2639" y="5144"/>
                      </a:lnTo>
                      <a:lnTo>
                        <a:pt x="2452" y="5113"/>
                      </a:lnTo>
                      <a:lnTo>
                        <a:pt x="2394" y="5085"/>
                      </a:lnTo>
                      <a:lnTo>
                        <a:pt x="2347" y="5039"/>
                      </a:lnTo>
                      <a:lnTo>
                        <a:pt x="2330" y="4974"/>
                      </a:lnTo>
                      <a:lnTo>
                        <a:pt x="2345" y="4948"/>
                      </a:lnTo>
                      <a:lnTo>
                        <a:pt x="2407" y="4927"/>
                      </a:lnTo>
                      <a:lnTo>
                        <a:pt x="2422" y="4900"/>
                      </a:lnTo>
                      <a:lnTo>
                        <a:pt x="2410" y="4869"/>
                      </a:lnTo>
                      <a:lnTo>
                        <a:pt x="2359" y="4842"/>
                      </a:lnTo>
                      <a:lnTo>
                        <a:pt x="2364" y="4805"/>
                      </a:lnTo>
                      <a:lnTo>
                        <a:pt x="2407" y="4780"/>
                      </a:lnTo>
                      <a:lnTo>
                        <a:pt x="2457" y="4784"/>
                      </a:lnTo>
                      <a:lnTo>
                        <a:pt x="2475" y="4770"/>
                      </a:lnTo>
                      <a:lnTo>
                        <a:pt x="2325" y="4565"/>
                      </a:lnTo>
                      <a:lnTo>
                        <a:pt x="2315" y="4545"/>
                      </a:lnTo>
                      <a:lnTo>
                        <a:pt x="2300" y="4532"/>
                      </a:lnTo>
                      <a:lnTo>
                        <a:pt x="2274" y="4524"/>
                      </a:lnTo>
                      <a:lnTo>
                        <a:pt x="2220" y="4550"/>
                      </a:lnTo>
                      <a:lnTo>
                        <a:pt x="2135" y="4677"/>
                      </a:lnTo>
                      <a:lnTo>
                        <a:pt x="2084" y="4710"/>
                      </a:lnTo>
                      <a:lnTo>
                        <a:pt x="1909" y="4720"/>
                      </a:lnTo>
                      <a:lnTo>
                        <a:pt x="1774" y="4672"/>
                      </a:lnTo>
                      <a:lnTo>
                        <a:pt x="1737" y="4678"/>
                      </a:lnTo>
                      <a:lnTo>
                        <a:pt x="1709" y="4725"/>
                      </a:lnTo>
                      <a:lnTo>
                        <a:pt x="1667" y="4897"/>
                      </a:lnTo>
                      <a:lnTo>
                        <a:pt x="1632" y="4973"/>
                      </a:lnTo>
                      <a:lnTo>
                        <a:pt x="1544" y="5070"/>
                      </a:lnTo>
                      <a:lnTo>
                        <a:pt x="1452" y="5130"/>
                      </a:lnTo>
                      <a:lnTo>
                        <a:pt x="1357" y="5147"/>
                      </a:lnTo>
                      <a:lnTo>
                        <a:pt x="1189" y="5080"/>
                      </a:lnTo>
                      <a:lnTo>
                        <a:pt x="1092" y="5067"/>
                      </a:lnTo>
                      <a:lnTo>
                        <a:pt x="993" y="5078"/>
                      </a:lnTo>
                      <a:lnTo>
                        <a:pt x="983" y="5084"/>
                      </a:lnTo>
                      <a:lnTo>
                        <a:pt x="944" y="5008"/>
                      </a:lnTo>
                      <a:lnTo>
                        <a:pt x="929" y="4955"/>
                      </a:lnTo>
                      <a:lnTo>
                        <a:pt x="919" y="4932"/>
                      </a:lnTo>
                      <a:lnTo>
                        <a:pt x="907" y="4913"/>
                      </a:lnTo>
                      <a:lnTo>
                        <a:pt x="885" y="4899"/>
                      </a:lnTo>
                      <a:lnTo>
                        <a:pt x="834" y="4874"/>
                      </a:lnTo>
                      <a:lnTo>
                        <a:pt x="813" y="4855"/>
                      </a:lnTo>
                      <a:lnTo>
                        <a:pt x="803" y="4827"/>
                      </a:lnTo>
                      <a:lnTo>
                        <a:pt x="810" y="4792"/>
                      </a:lnTo>
                      <a:lnTo>
                        <a:pt x="1039" y="4564"/>
                      </a:lnTo>
                      <a:lnTo>
                        <a:pt x="1115" y="4464"/>
                      </a:lnTo>
                      <a:lnTo>
                        <a:pt x="1130" y="4410"/>
                      </a:lnTo>
                      <a:lnTo>
                        <a:pt x="1143" y="4299"/>
                      </a:lnTo>
                      <a:lnTo>
                        <a:pt x="1152" y="4248"/>
                      </a:lnTo>
                      <a:lnTo>
                        <a:pt x="1168" y="4220"/>
                      </a:lnTo>
                      <a:lnTo>
                        <a:pt x="1189" y="4208"/>
                      </a:lnTo>
                      <a:lnTo>
                        <a:pt x="1247" y="4195"/>
                      </a:lnTo>
                      <a:lnTo>
                        <a:pt x="1285" y="4175"/>
                      </a:lnTo>
                      <a:lnTo>
                        <a:pt x="1294" y="4135"/>
                      </a:lnTo>
                      <a:lnTo>
                        <a:pt x="1290" y="3969"/>
                      </a:lnTo>
                      <a:lnTo>
                        <a:pt x="1184" y="3978"/>
                      </a:lnTo>
                      <a:lnTo>
                        <a:pt x="1010" y="4042"/>
                      </a:lnTo>
                      <a:lnTo>
                        <a:pt x="910" y="4115"/>
                      </a:lnTo>
                      <a:lnTo>
                        <a:pt x="888" y="4119"/>
                      </a:lnTo>
                      <a:lnTo>
                        <a:pt x="859" y="4109"/>
                      </a:lnTo>
                      <a:lnTo>
                        <a:pt x="818" y="4102"/>
                      </a:lnTo>
                      <a:lnTo>
                        <a:pt x="792" y="4107"/>
                      </a:lnTo>
                      <a:lnTo>
                        <a:pt x="758" y="4129"/>
                      </a:lnTo>
                      <a:lnTo>
                        <a:pt x="740" y="4135"/>
                      </a:lnTo>
                      <a:lnTo>
                        <a:pt x="718" y="4134"/>
                      </a:lnTo>
                      <a:lnTo>
                        <a:pt x="703" y="4115"/>
                      </a:lnTo>
                      <a:lnTo>
                        <a:pt x="699" y="4093"/>
                      </a:lnTo>
                      <a:lnTo>
                        <a:pt x="708" y="4047"/>
                      </a:lnTo>
                      <a:lnTo>
                        <a:pt x="703" y="4027"/>
                      </a:lnTo>
                      <a:lnTo>
                        <a:pt x="689" y="4014"/>
                      </a:lnTo>
                      <a:lnTo>
                        <a:pt x="627" y="3985"/>
                      </a:lnTo>
                      <a:lnTo>
                        <a:pt x="568" y="3973"/>
                      </a:lnTo>
                      <a:lnTo>
                        <a:pt x="539" y="3975"/>
                      </a:lnTo>
                      <a:lnTo>
                        <a:pt x="502" y="3997"/>
                      </a:lnTo>
                      <a:lnTo>
                        <a:pt x="452" y="4019"/>
                      </a:lnTo>
                      <a:lnTo>
                        <a:pt x="424" y="4038"/>
                      </a:lnTo>
                      <a:lnTo>
                        <a:pt x="354" y="4059"/>
                      </a:lnTo>
                      <a:lnTo>
                        <a:pt x="319" y="4062"/>
                      </a:lnTo>
                      <a:lnTo>
                        <a:pt x="130" y="4037"/>
                      </a:lnTo>
                      <a:lnTo>
                        <a:pt x="88" y="4009"/>
                      </a:lnTo>
                      <a:lnTo>
                        <a:pt x="80" y="3984"/>
                      </a:lnTo>
                      <a:lnTo>
                        <a:pt x="80" y="3955"/>
                      </a:lnTo>
                      <a:lnTo>
                        <a:pt x="89" y="3924"/>
                      </a:lnTo>
                      <a:lnTo>
                        <a:pt x="99" y="3869"/>
                      </a:lnTo>
                      <a:lnTo>
                        <a:pt x="89" y="3843"/>
                      </a:lnTo>
                      <a:lnTo>
                        <a:pt x="53" y="3803"/>
                      </a:lnTo>
                      <a:lnTo>
                        <a:pt x="50" y="3793"/>
                      </a:lnTo>
                      <a:lnTo>
                        <a:pt x="67" y="3770"/>
                      </a:lnTo>
                      <a:lnTo>
                        <a:pt x="68" y="3737"/>
                      </a:lnTo>
                      <a:lnTo>
                        <a:pt x="73" y="3714"/>
                      </a:lnTo>
                      <a:lnTo>
                        <a:pt x="52" y="3630"/>
                      </a:lnTo>
                      <a:lnTo>
                        <a:pt x="75" y="3602"/>
                      </a:lnTo>
                      <a:lnTo>
                        <a:pt x="90" y="3555"/>
                      </a:lnTo>
                      <a:lnTo>
                        <a:pt x="97" y="3478"/>
                      </a:lnTo>
                      <a:lnTo>
                        <a:pt x="103" y="3444"/>
                      </a:lnTo>
                      <a:lnTo>
                        <a:pt x="113" y="3422"/>
                      </a:lnTo>
                      <a:lnTo>
                        <a:pt x="134" y="3417"/>
                      </a:lnTo>
                      <a:lnTo>
                        <a:pt x="150" y="3427"/>
                      </a:lnTo>
                      <a:lnTo>
                        <a:pt x="169" y="3430"/>
                      </a:lnTo>
                      <a:lnTo>
                        <a:pt x="189" y="3428"/>
                      </a:lnTo>
                      <a:lnTo>
                        <a:pt x="205" y="3413"/>
                      </a:lnTo>
                      <a:lnTo>
                        <a:pt x="215" y="3390"/>
                      </a:lnTo>
                      <a:lnTo>
                        <a:pt x="228" y="3335"/>
                      </a:lnTo>
                      <a:lnTo>
                        <a:pt x="224" y="3299"/>
                      </a:lnTo>
                      <a:lnTo>
                        <a:pt x="193" y="3263"/>
                      </a:lnTo>
                      <a:lnTo>
                        <a:pt x="198" y="3220"/>
                      </a:lnTo>
                      <a:lnTo>
                        <a:pt x="192" y="3174"/>
                      </a:lnTo>
                      <a:lnTo>
                        <a:pt x="178" y="3115"/>
                      </a:lnTo>
                      <a:lnTo>
                        <a:pt x="182" y="3079"/>
                      </a:lnTo>
                      <a:lnTo>
                        <a:pt x="199" y="3052"/>
                      </a:lnTo>
                      <a:lnTo>
                        <a:pt x="235" y="3029"/>
                      </a:lnTo>
                      <a:lnTo>
                        <a:pt x="323" y="3003"/>
                      </a:lnTo>
                      <a:lnTo>
                        <a:pt x="349" y="2959"/>
                      </a:lnTo>
                      <a:lnTo>
                        <a:pt x="362" y="2947"/>
                      </a:lnTo>
                      <a:lnTo>
                        <a:pt x="385" y="2947"/>
                      </a:lnTo>
                      <a:lnTo>
                        <a:pt x="464" y="2965"/>
                      </a:lnTo>
                      <a:lnTo>
                        <a:pt x="487" y="2960"/>
                      </a:lnTo>
                      <a:lnTo>
                        <a:pt x="502" y="2943"/>
                      </a:lnTo>
                      <a:lnTo>
                        <a:pt x="507" y="2900"/>
                      </a:lnTo>
                      <a:lnTo>
                        <a:pt x="512" y="2829"/>
                      </a:lnTo>
                      <a:lnTo>
                        <a:pt x="519" y="2794"/>
                      </a:lnTo>
                      <a:lnTo>
                        <a:pt x="549" y="2719"/>
                      </a:lnTo>
                      <a:lnTo>
                        <a:pt x="563" y="2649"/>
                      </a:lnTo>
                      <a:lnTo>
                        <a:pt x="569" y="2627"/>
                      </a:lnTo>
                      <a:lnTo>
                        <a:pt x="583" y="2608"/>
                      </a:lnTo>
                      <a:lnTo>
                        <a:pt x="608" y="2588"/>
                      </a:lnTo>
                      <a:lnTo>
                        <a:pt x="747" y="2509"/>
                      </a:lnTo>
                      <a:lnTo>
                        <a:pt x="775" y="2480"/>
                      </a:lnTo>
                      <a:lnTo>
                        <a:pt x="813" y="2404"/>
                      </a:lnTo>
                      <a:lnTo>
                        <a:pt x="874" y="2355"/>
                      </a:lnTo>
                      <a:lnTo>
                        <a:pt x="863" y="2332"/>
                      </a:lnTo>
                      <a:lnTo>
                        <a:pt x="817" y="2269"/>
                      </a:lnTo>
                      <a:lnTo>
                        <a:pt x="779" y="2239"/>
                      </a:lnTo>
                      <a:lnTo>
                        <a:pt x="740" y="2223"/>
                      </a:lnTo>
                      <a:lnTo>
                        <a:pt x="649" y="2217"/>
                      </a:lnTo>
                      <a:lnTo>
                        <a:pt x="610" y="2200"/>
                      </a:lnTo>
                      <a:lnTo>
                        <a:pt x="497" y="2093"/>
                      </a:lnTo>
                      <a:lnTo>
                        <a:pt x="388" y="2038"/>
                      </a:lnTo>
                      <a:lnTo>
                        <a:pt x="359" y="2003"/>
                      </a:lnTo>
                      <a:lnTo>
                        <a:pt x="340" y="1995"/>
                      </a:lnTo>
                      <a:lnTo>
                        <a:pt x="382" y="1934"/>
                      </a:lnTo>
                      <a:lnTo>
                        <a:pt x="407" y="1880"/>
                      </a:lnTo>
                      <a:lnTo>
                        <a:pt x="425" y="1860"/>
                      </a:lnTo>
                      <a:lnTo>
                        <a:pt x="452" y="1844"/>
                      </a:lnTo>
                      <a:lnTo>
                        <a:pt x="487" y="1809"/>
                      </a:lnTo>
                      <a:lnTo>
                        <a:pt x="524" y="1788"/>
                      </a:lnTo>
                      <a:lnTo>
                        <a:pt x="554" y="1760"/>
                      </a:lnTo>
                      <a:lnTo>
                        <a:pt x="560" y="1742"/>
                      </a:lnTo>
                      <a:lnTo>
                        <a:pt x="560" y="1723"/>
                      </a:lnTo>
                      <a:lnTo>
                        <a:pt x="553" y="1684"/>
                      </a:lnTo>
                      <a:lnTo>
                        <a:pt x="530" y="1645"/>
                      </a:lnTo>
                      <a:lnTo>
                        <a:pt x="467" y="1613"/>
                      </a:lnTo>
                      <a:lnTo>
                        <a:pt x="438" y="1515"/>
                      </a:lnTo>
                      <a:lnTo>
                        <a:pt x="428" y="1499"/>
                      </a:lnTo>
                      <a:lnTo>
                        <a:pt x="408" y="1495"/>
                      </a:lnTo>
                      <a:lnTo>
                        <a:pt x="365" y="1517"/>
                      </a:lnTo>
                      <a:lnTo>
                        <a:pt x="340" y="1519"/>
                      </a:lnTo>
                      <a:lnTo>
                        <a:pt x="315" y="1503"/>
                      </a:lnTo>
                      <a:lnTo>
                        <a:pt x="293" y="1459"/>
                      </a:lnTo>
                      <a:lnTo>
                        <a:pt x="290" y="1414"/>
                      </a:lnTo>
                      <a:lnTo>
                        <a:pt x="293" y="1385"/>
                      </a:lnTo>
                      <a:lnTo>
                        <a:pt x="288" y="1364"/>
                      </a:lnTo>
                      <a:lnTo>
                        <a:pt x="270" y="1347"/>
                      </a:lnTo>
                      <a:lnTo>
                        <a:pt x="235" y="1322"/>
                      </a:lnTo>
                      <a:lnTo>
                        <a:pt x="217" y="1304"/>
                      </a:lnTo>
                      <a:lnTo>
                        <a:pt x="195" y="1278"/>
                      </a:lnTo>
                      <a:lnTo>
                        <a:pt x="180" y="1243"/>
                      </a:lnTo>
                      <a:lnTo>
                        <a:pt x="174" y="1190"/>
                      </a:lnTo>
                      <a:lnTo>
                        <a:pt x="180" y="1162"/>
                      </a:lnTo>
                      <a:lnTo>
                        <a:pt x="195" y="1145"/>
                      </a:lnTo>
                      <a:lnTo>
                        <a:pt x="217" y="1140"/>
                      </a:lnTo>
                      <a:lnTo>
                        <a:pt x="230" y="1133"/>
                      </a:lnTo>
                      <a:lnTo>
                        <a:pt x="228" y="1119"/>
                      </a:lnTo>
                      <a:lnTo>
                        <a:pt x="200" y="1100"/>
                      </a:lnTo>
                      <a:lnTo>
                        <a:pt x="117" y="1069"/>
                      </a:lnTo>
                      <a:lnTo>
                        <a:pt x="90" y="1047"/>
                      </a:lnTo>
                      <a:lnTo>
                        <a:pt x="73" y="1014"/>
                      </a:lnTo>
                      <a:lnTo>
                        <a:pt x="57" y="883"/>
                      </a:lnTo>
                      <a:lnTo>
                        <a:pt x="15" y="815"/>
                      </a:lnTo>
                      <a:lnTo>
                        <a:pt x="0" y="772"/>
                      </a:lnTo>
                      <a:lnTo>
                        <a:pt x="5" y="725"/>
                      </a:lnTo>
                      <a:lnTo>
                        <a:pt x="10" y="690"/>
                      </a:lnTo>
                      <a:lnTo>
                        <a:pt x="8" y="654"/>
                      </a:lnTo>
                      <a:lnTo>
                        <a:pt x="17" y="619"/>
                      </a:lnTo>
                      <a:lnTo>
                        <a:pt x="25" y="597"/>
                      </a:lnTo>
                      <a:lnTo>
                        <a:pt x="58" y="485"/>
                      </a:lnTo>
                      <a:lnTo>
                        <a:pt x="118" y="438"/>
                      </a:lnTo>
                      <a:lnTo>
                        <a:pt x="150" y="435"/>
                      </a:lnTo>
                      <a:lnTo>
                        <a:pt x="167" y="445"/>
                      </a:lnTo>
                      <a:lnTo>
                        <a:pt x="187" y="435"/>
                      </a:lnTo>
                      <a:lnTo>
                        <a:pt x="263" y="353"/>
                      </a:lnTo>
                      <a:lnTo>
                        <a:pt x="288" y="313"/>
                      </a:lnTo>
                      <a:lnTo>
                        <a:pt x="302" y="277"/>
                      </a:lnTo>
                      <a:lnTo>
                        <a:pt x="315" y="212"/>
                      </a:lnTo>
                      <a:lnTo>
                        <a:pt x="328" y="175"/>
                      </a:lnTo>
                      <a:lnTo>
                        <a:pt x="353" y="133"/>
                      </a:lnTo>
                      <a:lnTo>
                        <a:pt x="374" y="123"/>
                      </a:lnTo>
                      <a:lnTo>
                        <a:pt x="398" y="127"/>
                      </a:lnTo>
                      <a:lnTo>
                        <a:pt x="448" y="153"/>
                      </a:lnTo>
                      <a:lnTo>
                        <a:pt x="473" y="159"/>
                      </a:lnTo>
                      <a:lnTo>
                        <a:pt x="508" y="153"/>
                      </a:lnTo>
                      <a:lnTo>
                        <a:pt x="520" y="137"/>
                      </a:lnTo>
                      <a:lnTo>
                        <a:pt x="518" y="118"/>
                      </a:lnTo>
                      <a:lnTo>
                        <a:pt x="503" y="102"/>
                      </a:lnTo>
                      <a:lnTo>
                        <a:pt x="464" y="73"/>
                      </a:lnTo>
                      <a:lnTo>
                        <a:pt x="453" y="53"/>
                      </a:lnTo>
                      <a:lnTo>
                        <a:pt x="452" y="34"/>
                      </a:lnTo>
                      <a:lnTo>
                        <a:pt x="473" y="13"/>
                      </a:lnTo>
                      <a:lnTo>
                        <a:pt x="514" y="0"/>
                      </a:lnTo>
                      <a:lnTo>
                        <a:pt x="808" y="224"/>
                      </a:lnTo>
                      <a:lnTo>
                        <a:pt x="859" y="284"/>
                      </a:lnTo>
                      <a:lnTo>
                        <a:pt x="874" y="317"/>
                      </a:lnTo>
                      <a:lnTo>
                        <a:pt x="873" y="338"/>
                      </a:lnTo>
                      <a:lnTo>
                        <a:pt x="862" y="350"/>
                      </a:lnTo>
                      <a:lnTo>
                        <a:pt x="832" y="369"/>
                      </a:lnTo>
                      <a:lnTo>
                        <a:pt x="819" y="385"/>
                      </a:lnTo>
                      <a:lnTo>
                        <a:pt x="812" y="407"/>
                      </a:lnTo>
                      <a:lnTo>
                        <a:pt x="809" y="432"/>
                      </a:lnTo>
                      <a:lnTo>
                        <a:pt x="810" y="453"/>
                      </a:lnTo>
                      <a:lnTo>
                        <a:pt x="818" y="478"/>
                      </a:lnTo>
                      <a:lnTo>
                        <a:pt x="842" y="525"/>
                      </a:lnTo>
                      <a:lnTo>
                        <a:pt x="868" y="545"/>
                      </a:lnTo>
                      <a:lnTo>
                        <a:pt x="902" y="558"/>
                      </a:lnTo>
                      <a:lnTo>
                        <a:pt x="1005" y="560"/>
                      </a:lnTo>
                      <a:lnTo>
                        <a:pt x="1027" y="568"/>
                      </a:lnTo>
                      <a:lnTo>
                        <a:pt x="1037" y="589"/>
                      </a:lnTo>
                      <a:lnTo>
                        <a:pt x="1033" y="638"/>
                      </a:lnTo>
                      <a:lnTo>
                        <a:pt x="1040" y="650"/>
                      </a:lnTo>
                      <a:lnTo>
                        <a:pt x="1059" y="655"/>
                      </a:lnTo>
                      <a:lnTo>
                        <a:pt x="1100" y="644"/>
                      </a:lnTo>
                      <a:lnTo>
                        <a:pt x="1185" y="602"/>
                      </a:lnTo>
                      <a:lnTo>
                        <a:pt x="1200" y="600"/>
                      </a:lnTo>
                      <a:lnTo>
                        <a:pt x="1212" y="608"/>
                      </a:lnTo>
                      <a:lnTo>
                        <a:pt x="1220" y="633"/>
                      </a:lnTo>
                      <a:lnTo>
                        <a:pt x="1223" y="664"/>
                      </a:lnTo>
                      <a:lnTo>
                        <a:pt x="1220" y="738"/>
                      </a:lnTo>
                      <a:lnTo>
                        <a:pt x="1240" y="748"/>
                      </a:lnTo>
                      <a:lnTo>
                        <a:pt x="1260" y="753"/>
                      </a:lnTo>
                      <a:lnTo>
                        <a:pt x="1423" y="740"/>
                      </a:lnTo>
                      <a:lnTo>
                        <a:pt x="1417" y="814"/>
                      </a:lnTo>
                      <a:lnTo>
                        <a:pt x="1427" y="830"/>
                      </a:lnTo>
                      <a:lnTo>
                        <a:pt x="1445" y="850"/>
                      </a:lnTo>
                      <a:lnTo>
                        <a:pt x="1504" y="897"/>
                      </a:lnTo>
                      <a:lnTo>
                        <a:pt x="1530" y="937"/>
                      </a:lnTo>
                      <a:lnTo>
                        <a:pt x="1552" y="947"/>
                      </a:lnTo>
                      <a:lnTo>
                        <a:pt x="1572" y="944"/>
                      </a:lnTo>
                      <a:lnTo>
                        <a:pt x="1597" y="933"/>
                      </a:lnTo>
                      <a:lnTo>
                        <a:pt x="1625" y="928"/>
                      </a:lnTo>
                      <a:lnTo>
                        <a:pt x="1660" y="935"/>
                      </a:lnTo>
                      <a:lnTo>
                        <a:pt x="1673" y="953"/>
                      </a:lnTo>
                      <a:lnTo>
                        <a:pt x="1674" y="973"/>
                      </a:lnTo>
                      <a:lnTo>
                        <a:pt x="1657" y="1019"/>
                      </a:lnTo>
                      <a:lnTo>
                        <a:pt x="1623" y="1062"/>
                      </a:lnTo>
                      <a:lnTo>
                        <a:pt x="1614" y="1084"/>
                      </a:lnTo>
                      <a:lnTo>
                        <a:pt x="1622" y="1129"/>
                      </a:lnTo>
                      <a:lnTo>
                        <a:pt x="1635" y="1144"/>
                      </a:lnTo>
                      <a:lnTo>
                        <a:pt x="1657" y="1145"/>
                      </a:lnTo>
                      <a:lnTo>
                        <a:pt x="1678" y="1140"/>
                      </a:lnTo>
                      <a:lnTo>
                        <a:pt x="1703" y="1142"/>
                      </a:lnTo>
                      <a:lnTo>
                        <a:pt x="1805" y="1203"/>
                      </a:lnTo>
                      <a:lnTo>
                        <a:pt x="1834" y="1225"/>
                      </a:lnTo>
                      <a:lnTo>
                        <a:pt x="1830" y="1242"/>
                      </a:lnTo>
                      <a:lnTo>
                        <a:pt x="1814" y="1252"/>
                      </a:lnTo>
                      <a:lnTo>
                        <a:pt x="1789" y="1259"/>
                      </a:lnTo>
                      <a:lnTo>
                        <a:pt x="1769" y="1270"/>
                      </a:lnTo>
                      <a:lnTo>
                        <a:pt x="1745" y="1300"/>
                      </a:lnTo>
                      <a:lnTo>
                        <a:pt x="1709" y="1323"/>
                      </a:lnTo>
                      <a:lnTo>
                        <a:pt x="1678" y="1350"/>
                      </a:lnTo>
                      <a:lnTo>
                        <a:pt x="1658" y="1362"/>
                      </a:lnTo>
                      <a:lnTo>
                        <a:pt x="1587" y="1390"/>
                      </a:lnTo>
                      <a:lnTo>
                        <a:pt x="1590" y="1465"/>
                      </a:lnTo>
                      <a:lnTo>
                        <a:pt x="1578" y="1523"/>
                      </a:lnTo>
                      <a:lnTo>
                        <a:pt x="1567" y="1565"/>
                      </a:lnTo>
                      <a:lnTo>
                        <a:pt x="1572" y="1585"/>
                      </a:lnTo>
                      <a:lnTo>
                        <a:pt x="1587" y="1599"/>
                      </a:lnTo>
                      <a:lnTo>
                        <a:pt x="1673" y="1620"/>
                      </a:lnTo>
                      <a:lnTo>
                        <a:pt x="1704" y="1637"/>
                      </a:lnTo>
                      <a:lnTo>
                        <a:pt x="1740" y="1665"/>
                      </a:lnTo>
                      <a:lnTo>
                        <a:pt x="1758" y="1710"/>
                      </a:lnTo>
                      <a:lnTo>
                        <a:pt x="1770" y="1795"/>
                      </a:lnTo>
                      <a:lnTo>
                        <a:pt x="1872" y="1798"/>
                      </a:lnTo>
                      <a:lnTo>
                        <a:pt x="2005" y="1845"/>
                      </a:lnTo>
                      <a:lnTo>
                        <a:pt x="2040" y="1850"/>
                      </a:lnTo>
                      <a:lnTo>
                        <a:pt x="2072" y="1844"/>
                      </a:lnTo>
                      <a:lnTo>
                        <a:pt x="2099" y="1829"/>
                      </a:lnTo>
                      <a:lnTo>
                        <a:pt x="2389" y="1739"/>
                      </a:lnTo>
                      <a:lnTo>
                        <a:pt x="2609" y="1687"/>
                      </a:lnTo>
                      <a:lnTo>
                        <a:pt x="2675" y="1688"/>
                      </a:lnTo>
                      <a:lnTo>
                        <a:pt x="2688" y="1717"/>
                      </a:lnTo>
                      <a:lnTo>
                        <a:pt x="2707" y="1728"/>
                      </a:lnTo>
                      <a:lnTo>
                        <a:pt x="2822" y="1750"/>
                      </a:lnTo>
                      <a:lnTo>
                        <a:pt x="2850" y="1748"/>
                      </a:lnTo>
                      <a:lnTo>
                        <a:pt x="2862" y="1738"/>
                      </a:lnTo>
                      <a:lnTo>
                        <a:pt x="2850" y="1719"/>
                      </a:lnTo>
                      <a:lnTo>
                        <a:pt x="2847" y="1692"/>
                      </a:lnTo>
                      <a:lnTo>
                        <a:pt x="2850" y="1663"/>
                      </a:lnTo>
                      <a:lnTo>
                        <a:pt x="2893" y="1624"/>
                      </a:lnTo>
                      <a:lnTo>
                        <a:pt x="2909" y="1605"/>
                      </a:lnTo>
                      <a:lnTo>
                        <a:pt x="2915" y="1590"/>
                      </a:lnTo>
                      <a:lnTo>
                        <a:pt x="2895" y="1569"/>
                      </a:lnTo>
                      <a:lnTo>
                        <a:pt x="2892" y="1552"/>
                      </a:lnTo>
                      <a:lnTo>
                        <a:pt x="2899" y="1530"/>
                      </a:lnTo>
                      <a:lnTo>
                        <a:pt x="2950" y="1488"/>
                      </a:lnTo>
                      <a:lnTo>
                        <a:pt x="2957" y="1465"/>
                      </a:lnTo>
                      <a:lnTo>
                        <a:pt x="2945" y="1449"/>
                      </a:lnTo>
                      <a:lnTo>
                        <a:pt x="2923" y="1442"/>
                      </a:lnTo>
                      <a:lnTo>
                        <a:pt x="2887" y="1414"/>
                      </a:lnTo>
                      <a:lnTo>
                        <a:pt x="2848" y="1393"/>
                      </a:lnTo>
                      <a:lnTo>
                        <a:pt x="2825" y="1374"/>
                      </a:lnTo>
                      <a:lnTo>
                        <a:pt x="2792" y="1332"/>
                      </a:lnTo>
                      <a:lnTo>
                        <a:pt x="2765" y="1289"/>
                      </a:lnTo>
                      <a:lnTo>
                        <a:pt x="2702" y="1229"/>
                      </a:lnTo>
                      <a:lnTo>
                        <a:pt x="2669" y="1188"/>
                      </a:lnTo>
                      <a:lnTo>
                        <a:pt x="2653" y="1130"/>
                      </a:lnTo>
                      <a:lnTo>
                        <a:pt x="2660" y="1074"/>
                      </a:lnTo>
                      <a:lnTo>
                        <a:pt x="2667" y="1049"/>
                      </a:lnTo>
                      <a:lnTo>
                        <a:pt x="2678" y="1028"/>
                      </a:lnTo>
                      <a:lnTo>
                        <a:pt x="2738" y="989"/>
                      </a:lnTo>
                      <a:lnTo>
                        <a:pt x="2803" y="914"/>
                      </a:lnTo>
                      <a:lnTo>
                        <a:pt x="2815" y="883"/>
                      </a:lnTo>
                      <a:lnTo>
                        <a:pt x="2858" y="733"/>
                      </a:lnTo>
                      <a:lnTo>
                        <a:pt x="2950" y="792"/>
                      </a:lnTo>
                      <a:lnTo>
                        <a:pt x="3028" y="818"/>
                      </a:lnTo>
                      <a:lnTo>
                        <a:pt x="3109" y="773"/>
                      </a:lnTo>
                      <a:lnTo>
                        <a:pt x="3134" y="805"/>
                      </a:lnTo>
                      <a:lnTo>
                        <a:pt x="3155" y="848"/>
                      </a:lnTo>
                      <a:lnTo>
                        <a:pt x="3174" y="865"/>
                      </a:lnTo>
                      <a:lnTo>
                        <a:pt x="3199" y="872"/>
                      </a:lnTo>
                      <a:lnTo>
                        <a:pt x="3260" y="855"/>
                      </a:lnTo>
                      <a:lnTo>
                        <a:pt x="3275" y="858"/>
                      </a:lnTo>
                      <a:lnTo>
                        <a:pt x="3290" y="877"/>
                      </a:lnTo>
                      <a:lnTo>
                        <a:pt x="3299" y="908"/>
                      </a:lnTo>
                      <a:lnTo>
                        <a:pt x="3310" y="920"/>
                      </a:lnTo>
                      <a:lnTo>
                        <a:pt x="3333" y="927"/>
                      </a:lnTo>
                      <a:lnTo>
                        <a:pt x="3370" y="918"/>
                      </a:lnTo>
                      <a:lnTo>
                        <a:pt x="3398" y="903"/>
                      </a:lnTo>
                      <a:lnTo>
                        <a:pt x="3419" y="885"/>
                      </a:lnTo>
                      <a:lnTo>
                        <a:pt x="3432" y="869"/>
                      </a:lnTo>
                      <a:lnTo>
                        <a:pt x="3452" y="825"/>
                      </a:lnTo>
                      <a:lnTo>
                        <a:pt x="3460" y="812"/>
                      </a:lnTo>
                      <a:lnTo>
                        <a:pt x="3488" y="788"/>
                      </a:lnTo>
                      <a:lnTo>
                        <a:pt x="3508" y="782"/>
                      </a:lnTo>
                      <a:lnTo>
                        <a:pt x="3642" y="777"/>
                      </a:lnTo>
                      <a:lnTo>
                        <a:pt x="3670" y="784"/>
                      </a:lnTo>
                      <a:lnTo>
                        <a:pt x="3727" y="812"/>
                      </a:lnTo>
                      <a:lnTo>
                        <a:pt x="3754" y="838"/>
                      </a:lnTo>
                      <a:lnTo>
                        <a:pt x="3768" y="864"/>
                      </a:lnTo>
                      <a:lnTo>
                        <a:pt x="3767" y="890"/>
                      </a:lnTo>
                      <a:lnTo>
                        <a:pt x="3753" y="917"/>
                      </a:lnTo>
                      <a:lnTo>
                        <a:pt x="3738" y="953"/>
                      </a:lnTo>
                      <a:lnTo>
                        <a:pt x="3735" y="989"/>
                      </a:lnTo>
                      <a:lnTo>
                        <a:pt x="3749" y="1025"/>
                      </a:lnTo>
                      <a:lnTo>
                        <a:pt x="3777" y="1040"/>
                      </a:lnTo>
                      <a:lnTo>
                        <a:pt x="3814" y="1033"/>
                      </a:lnTo>
                      <a:lnTo>
                        <a:pt x="3835" y="1018"/>
                      </a:lnTo>
                      <a:lnTo>
                        <a:pt x="3855" y="1009"/>
                      </a:lnTo>
                      <a:lnTo>
                        <a:pt x="3880" y="1008"/>
                      </a:lnTo>
                      <a:lnTo>
                        <a:pt x="3920" y="1025"/>
                      </a:lnTo>
                      <a:lnTo>
                        <a:pt x="3997" y="1074"/>
                      </a:lnTo>
                      <a:lnTo>
                        <a:pt x="4103" y="1099"/>
                      </a:lnTo>
                      <a:lnTo>
                        <a:pt x="4389" y="1113"/>
                      </a:lnTo>
                      <a:lnTo>
                        <a:pt x="4627" y="1044"/>
                      </a:lnTo>
                      <a:lnTo>
                        <a:pt x="4732" y="978"/>
                      </a:lnTo>
                      <a:lnTo>
                        <a:pt x="4747" y="962"/>
                      </a:lnTo>
                      <a:lnTo>
                        <a:pt x="4765" y="949"/>
                      </a:lnTo>
                      <a:lnTo>
                        <a:pt x="4863" y="919"/>
                      </a:lnTo>
                      <a:lnTo>
                        <a:pt x="4893" y="919"/>
                      </a:lnTo>
                      <a:lnTo>
                        <a:pt x="4923" y="934"/>
                      </a:lnTo>
                      <a:lnTo>
                        <a:pt x="4942" y="949"/>
                      </a:lnTo>
                      <a:lnTo>
                        <a:pt x="4987" y="1032"/>
                      </a:lnTo>
                      <a:lnTo>
                        <a:pt x="4993" y="1047"/>
                      </a:lnTo>
                      <a:close/>
                    </a:path>
                  </a:pathLst>
                </a:custGeom>
                <a:solidFill>
                  <a:schemeClr val="bg2">
                    <a:lumMod val="20000"/>
                    <a:lumOff val="80000"/>
                  </a:schemeClr>
                </a:solidFill>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grpSp>
          <p:grpSp>
            <p:nvGrpSpPr>
              <p:cNvPr id="8" name="Etiquettes">
                <a:extLst>
                  <a:ext uri="{FF2B5EF4-FFF2-40B4-BE49-F238E27FC236}">
                    <a16:creationId xmlns:a16="http://schemas.microsoft.com/office/drawing/2014/main" id="{62FEBC17-C54C-9825-93F0-215AE7FC88CD}"/>
                  </a:ext>
                </a:extLst>
              </p:cNvPr>
              <p:cNvGrpSpPr/>
              <p:nvPr/>
            </p:nvGrpSpPr>
            <p:grpSpPr>
              <a:xfrm>
                <a:off x="3029076" y="2270446"/>
                <a:ext cx="5776417" cy="3684719"/>
                <a:chOff x="3029076" y="2270446"/>
                <a:chExt cx="5776417" cy="3684719"/>
              </a:xfrm>
            </p:grpSpPr>
            <p:sp>
              <p:nvSpPr>
                <p:cNvPr id="38" name="Etiquette - Šiauliai">
                  <a:extLst>
                    <a:ext uri="{FF2B5EF4-FFF2-40B4-BE49-F238E27FC236}">
                      <a16:creationId xmlns:a16="http://schemas.microsoft.com/office/drawing/2014/main" id="{381969B5-28D3-430E-4CA9-66D05C89D210}"/>
                    </a:ext>
                  </a:extLst>
                </p:cNvPr>
                <p:cNvSpPr>
                  <a:spLocks noChangeArrowheads="1"/>
                </p:cNvSpPr>
                <p:nvPr/>
              </p:nvSpPr>
              <p:spPr bwMode="auto">
                <a:xfrm>
                  <a:off x="5073940" y="2384840"/>
                  <a:ext cx="669346"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latin typeface="Verdana" panose="020B0604030504040204" pitchFamily="34" charset="0"/>
                      <a:ea typeface="Verdana" panose="020B0604030504040204" pitchFamily="34" charset="0"/>
                    </a:rPr>
                    <a:t>Šiauliai</a:t>
                  </a:r>
                </a:p>
              </p:txBody>
            </p:sp>
            <p:sp>
              <p:nvSpPr>
                <p:cNvPr id="39" name="Etiquette - Klaipedos">
                  <a:extLst>
                    <a:ext uri="{FF2B5EF4-FFF2-40B4-BE49-F238E27FC236}">
                      <a16:creationId xmlns:a16="http://schemas.microsoft.com/office/drawing/2014/main" id="{30E9FC70-B9D8-293A-939C-FAF9BBF4244B}"/>
                    </a:ext>
                  </a:extLst>
                </p:cNvPr>
                <p:cNvSpPr>
                  <a:spLocks noChangeArrowheads="1"/>
                </p:cNvSpPr>
                <p:nvPr/>
              </p:nvSpPr>
              <p:spPr bwMode="auto">
                <a:xfrm>
                  <a:off x="3029076" y="2859690"/>
                  <a:ext cx="669346" cy="3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solidFill>
                        <a:srgbClr val="302857"/>
                      </a:solidFill>
                      <a:latin typeface="Verdana" panose="020B0604030504040204" pitchFamily="34" charset="0"/>
                      <a:ea typeface="Verdana" panose="020B0604030504040204" pitchFamily="34" charset="0"/>
                    </a:rPr>
                    <a:t>Klaipėdos</a:t>
                  </a:r>
                </a:p>
              </p:txBody>
            </p:sp>
            <p:sp>
              <p:nvSpPr>
                <p:cNvPr id="40" name="Etiquette - Telšiai">
                  <a:extLst>
                    <a:ext uri="{FF2B5EF4-FFF2-40B4-BE49-F238E27FC236}">
                      <a16:creationId xmlns:a16="http://schemas.microsoft.com/office/drawing/2014/main" id="{70BC6B4A-9C7C-C903-46E1-9B0C8103FD82}"/>
                    </a:ext>
                  </a:extLst>
                </p:cNvPr>
                <p:cNvSpPr>
                  <a:spLocks noChangeArrowheads="1"/>
                </p:cNvSpPr>
                <p:nvPr/>
              </p:nvSpPr>
              <p:spPr bwMode="auto">
                <a:xfrm>
                  <a:off x="3820630" y="2334833"/>
                  <a:ext cx="669346"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latin typeface="Verdana" panose="020B0604030504040204" pitchFamily="34" charset="0"/>
                      <a:ea typeface="Verdana" panose="020B0604030504040204" pitchFamily="34" charset="0"/>
                    </a:rPr>
                    <a:t>Telšiai</a:t>
                  </a:r>
                </a:p>
              </p:txBody>
            </p:sp>
            <p:sp>
              <p:nvSpPr>
                <p:cNvPr id="41" name="Etiquette - Taurages">
                  <a:extLst>
                    <a:ext uri="{FF2B5EF4-FFF2-40B4-BE49-F238E27FC236}">
                      <a16:creationId xmlns:a16="http://schemas.microsoft.com/office/drawing/2014/main" id="{F4FD682E-2470-0611-2811-674BF684E040}"/>
                    </a:ext>
                  </a:extLst>
                </p:cNvPr>
                <p:cNvSpPr>
                  <a:spLocks noChangeArrowheads="1"/>
                </p:cNvSpPr>
                <p:nvPr/>
              </p:nvSpPr>
              <p:spPr bwMode="auto">
                <a:xfrm>
                  <a:off x="4155302" y="3529206"/>
                  <a:ext cx="669346" cy="3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solidFill>
                        <a:srgbClr val="302857"/>
                      </a:solidFill>
                      <a:latin typeface="Verdana" panose="020B0604030504040204" pitchFamily="34" charset="0"/>
                      <a:ea typeface="Verdana" panose="020B0604030504040204" pitchFamily="34" charset="0"/>
                    </a:rPr>
                    <a:t>Tauragės</a:t>
                  </a:r>
                </a:p>
              </p:txBody>
            </p:sp>
            <p:sp>
              <p:nvSpPr>
                <p:cNvPr id="42" name="Etiquette - Marijampoles">
                  <a:extLst>
                    <a:ext uri="{FF2B5EF4-FFF2-40B4-BE49-F238E27FC236}">
                      <a16:creationId xmlns:a16="http://schemas.microsoft.com/office/drawing/2014/main" id="{7BA6FCA2-D1FD-6C78-573C-1FC1A7EC818A}"/>
                    </a:ext>
                  </a:extLst>
                </p:cNvPr>
                <p:cNvSpPr>
                  <a:spLocks noChangeArrowheads="1"/>
                </p:cNvSpPr>
                <p:nvPr/>
              </p:nvSpPr>
              <p:spPr bwMode="auto">
                <a:xfrm>
                  <a:off x="4795188" y="4877170"/>
                  <a:ext cx="1077990" cy="3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solidFill>
                        <a:srgbClr val="302857"/>
                      </a:solidFill>
                      <a:latin typeface="Verdana" panose="020B0604030504040204" pitchFamily="34" charset="0"/>
                      <a:ea typeface="Verdana" panose="020B0604030504040204" pitchFamily="34" charset="0"/>
                    </a:rPr>
                    <a:t>Marijampolės</a:t>
                  </a:r>
                </a:p>
              </p:txBody>
            </p:sp>
            <p:sp>
              <p:nvSpPr>
                <p:cNvPr id="43" name="Etiquette - Alytaus">
                  <a:extLst>
                    <a:ext uri="{FF2B5EF4-FFF2-40B4-BE49-F238E27FC236}">
                      <a16:creationId xmlns:a16="http://schemas.microsoft.com/office/drawing/2014/main" id="{3BE36A57-15B2-A858-131D-DEFF2CB5F8D5}"/>
                    </a:ext>
                  </a:extLst>
                </p:cNvPr>
                <p:cNvSpPr>
                  <a:spLocks noChangeArrowheads="1"/>
                </p:cNvSpPr>
                <p:nvPr/>
              </p:nvSpPr>
              <p:spPr bwMode="auto">
                <a:xfrm>
                  <a:off x="5905061" y="5761347"/>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solidFill>
                        <a:srgbClr val="302857"/>
                      </a:solidFill>
                      <a:latin typeface="Verdana" panose="020B0604030504040204" pitchFamily="34" charset="0"/>
                      <a:ea typeface="Verdana" panose="020B0604030504040204" pitchFamily="34" charset="0"/>
                    </a:rPr>
                    <a:t>Alytaus</a:t>
                  </a:r>
                </a:p>
              </p:txBody>
            </p:sp>
            <p:sp>
              <p:nvSpPr>
                <p:cNvPr id="44" name="Etiquette - Kauno">
                  <a:extLst>
                    <a:ext uri="{FF2B5EF4-FFF2-40B4-BE49-F238E27FC236}">
                      <a16:creationId xmlns:a16="http://schemas.microsoft.com/office/drawing/2014/main" id="{74E331DE-518C-425E-1FA1-44CFB2A36D21}"/>
                    </a:ext>
                  </a:extLst>
                </p:cNvPr>
                <p:cNvSpPr>
                  <a:spLocks noChangeArrowheads="1"/>
                </p:cNvSpPr>
                <p:nvPr/>
              </p:nvSpPr>
              <p:spPr bwMode="auto">
                <a:xfrm>
                  <a:off x="5743286" y="4137677"/>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latin typeface="Verdana" panose="020B0604030504040204" pitchFamily="34" charset="0"/>
                      <a:ea typeface="Verdana" panose="020B0604030504040204" pitchFamily="34" charset="0"/>
                    </a:rPr>
                    <a:t>Kauno</a:t>
                  </a:r>
                </a:p>
              </p:txBody>
            </p:sp>
            <p:sp>
              <p:nvSpPr>
                <p:cNvPr id="45" name="Etiquette - Vilniaus">
                  <a:extLst>
                    <a:ext uri="{FF2B5EF4-FFF2-40B4-BE49-F238E27FC236}">
                      <a16:creationId xmlns:a16="http://schemas.microsoft.com/office/drawing/2014/main" id="{2F71691C-858F-61D7-57B1-2A8100A892DC}"/>
                    </a:ext>
                  </a:extLst>
                </p:cNvPr>
                <p:cNvSpPr>
                  <a:spLocks noChangeArrowheads="1"/>
                </p:cNvSpPr>
                <p:nvPr/>
              </p:nvSpPr>
              <p:spPr bwMode="auto">
                <a:xfrm>
                  <a:off x="7136530" y="4449996"/>
                  <a:ext cx="1077990" cy="669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900" b="1" noProof="0" dirty="0">
                      <a:latin typeface="Verdana" panose="020B0604030504040204" pitchFamily="34" charset="0"/>
                      <a:ea typeface="Verdana" panose="020B0604030504040204" pitchFamily="34" charset="0"/>
                    </a:rPr>
                    <a:t>Sostinės regionas</a:t>
                  </a:r>
                  <a:r>
                    <a:rPr lang="en-US" sz="900" b="1" noProof="0" dirty="0">
                      <a:latin typeface="Verdana" panose="020B0604030504040204" pitchFamily="34" charset="0"/>
                      <a:ea typeface="Verdana" panose="020B0604030504040204" pitchFamily="34" charset="0"/>
                    </a:rPr>
                    <a:t> </a:t>
                  </a:r>
                  <a:r>
                    <a:rPr lang="en-US" sz="900" noProof="0" dirty="0">
                      <a:solidFill>
                        <a:srgbClr val="FF0000"/>
                      </a:solidFill>
                      <a:latin typeface="Verdana"/>
                      <a:ea typeface="Verdana"/>
                    </a:rPr>
                    <a:t>n</a:t>
                  </a:r>
                  <a:r>
                    <a:rPr lang="en-US" sz="900" dirty="0" err="1">
                      <a:solidFill>
                        <a:srgbClr val="FF0000"/>
                      </a:solidFill>
                      <a:latin typeface="Verdana"/>
                      <a:ea typeface="Verdana"/>
                    </a:rPr>
                    <a:t>efinansuojama</a:t>
                  </a:r>
                  <a:r>
                    <a:rPr lang="en-US" sz="900" dirty="0">
                      <a:solidFill>
                        <a:srgbClr val="FF0000"/>
                      </a:solidFill>
                      <a:latin typeface="Verdana"/>
                      <a:ea typeface="Verdana"/>
                    </a:rPr>
                    <a:t> </a:t>
                  </a:r>
                  <a:r>
                    <a:rPr lang="en-US" sz="900" dirty="0" err="1">
                      <a:solidFill>
                        <a:srgbClr val="FF0000"/>
                      </a:solidFill>
                      <a:latin typeface="Verdana"/>
                      <a:ea typeface="Verdana"/>
                    </a:rPr>
                    <a:t>teritorija</a:t>
                  </a:r>
                  <a:r>
                    <a:rPr lang="en-US" sz="900" dirty="0">
                      <a:solidFill>
                        <a:srgbClr val="FF0000"/>
                      </a:solidFill>
                      <a:latin typeface="Verdana"/>
                      <a:ea typeface="Verdana"/>
                    </a:rPr>
                    <a:t> </a:t>
                  </a:r>
                  <a:r>
                    <a:rPr lang="en-US" sz="900" dirty="0">
                      <a:latin typeface="Verdana"/>
                      <a:ea typeface="Verdana"/>
                    </a:rPr>
                    <a:t> </a:t>
                  </a:r>
                </a:p>
                <a:p>
                  <a:pPr algn="ctr" eaLnBrk="1" hangingPunct="1"/>
                  <a:endParaRPr lang="lt-LT" sz="900" b="1" noProof="0" dirty="0">
                    <a:latin typeface="Verdana" panose="020B0604030504040204" pitchFamily="34" charset="0"/>
                    <a:ea typeface="Verdana" panose="020B0604030504040204" pitchFamily="34" charset="0"/>
                  </a:endParaRPr>
                </a:p>
              </p:txBody>
            </p:sp>
            <p:sp>
              <p:nvSpPr>
                <p:cNvPr id="46" name="Etiquette - Panevezio">
                  <a:extLst>
                    <a:ext uri="{FF2B5EF4-FFF2-40B4-BE49-F238E27FC236}">
                      <a16:creationId xmlns:a16="http://schemas.microsoft.com/office/drawing/2014/main" id="{F35A9713-C087-9704-1EEB-83981E1F1F17}"/>
                    </a:ext>
                  </a:extLst>
                </p:cNvPr>
                <p:cNvSpPr>
                  <a:spLocks noChangeArrowheads="1"/>
                </p:cNvSpPr>
                <p:nvPr/>
              </p:nvSpPr>
              <p:spPr bwMode="auto">
                <a:xfrm>
                  <a:off x="6692902" y="2270446"/>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solidFill>
                        <a:srgbClr val="302857"/>
                      </a:solidFill>
                      <a:latin typeface="Verdana" panose="020B0604030504040204" pitchFamily="34" charset="0"/>
                      <a:ea typeface="Verdana" panose="020B0604030504040204" pitchFamily="34" charset="0"/>
                    </a:rPr>
                    <a:t>Panevėžio</a:t>
                  </a:r>
                </a:p>
              </p:txBody>
            </p:sp>
            <p:sp>
              <p:nvSpPr>
                <p:cNvPr id="47" name="Etiquette - Utenos">
                  <a:extLst>
                    <a:ext uri="{FF2B5EF4-FFF2-40B4-BE49-F238E27FC236}">
                      <a16:creationId xmlns:a16="http://schemas.microsoft.com/office/drawing/2014/main" id="{776B1125-5C99-3A1A-7DE9-1CDF45330938}"/>
                    </a:ext>
                  </a:extLst>
                </p:cNvPr>
                <p:cNvSpPr>
                  <a:spLocks noChangeArrowheads="1"/>
                </p:cNvSpPr>
                <p:nvPr/>
              </p:nvSpPr>
              <p:spPr bwMode="auto">
                <a:xfrm>
                  <a:off x="7727503" y="3142907"/>
                  <a:ext cx="1077990" cy="1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lt-LT" sz="900" b="1" noProof="0" dirty="0">
                      <a:solidFill>
                        <a:srgbClr val="302857"/>
                      </a:solidFill>
                      <a:latin typeface="Verdana" panose="020B0604030504040204" pitchFamily="34" charset="0"/>
                      <a:ea typeface="Verdana" panose="020B0604030504040204" pitchFamily="34" charset="0"/>
                    </a:rPr>
                    <a:t>Utenos</a:t>
                  </a:r>
                </a:p>
              </p:txBody>
            </p:sp>
          </p:grpSp>
          <p:grpSp>
            <p:nvGrpSpPr>
              <p:cNvPr id="11" name="GradientColorLegend">
                <a:extLst>
                  <a:ext uri="{FF2B5EF4-FFF2-40B4-BE49-F238E27FC236}">
                    <a16:creationId xmlns:a16="http://schemas.microsoft.com/office/drawing/2014/main" id="{216BBAFB-CD30-E3FB-1BF9-A6B14FA054E8}"/>
                  </a:ext>
                </a:extLst>
              </p:cNvPr>
              <p:cNvGrpSpPr/>
              <p:nvPr/>
            </p:nvGrpSpPr>
            <p:grpSpPr>
              <a:xfrm>
                <a:off x="2977088" y="4223565"/>
                <a:ext cx="120073" cy="1823277"/>
                <a:chOff x="1066170" y="2352259"/>
                <a:chExt cx="120073" cy="1823277"/>
              </a:xfrm>
            </p:grpSpPr>
            <p:sp>
              <p:nvSpPr>
                <p:cNvPr id="35" name="Etiquette - GradientColorLegend - DARK - Shape" hidden="1">
                  <a:extLst>
                    <a:ext uri="{FF2B5EF4-FFF2-40B4-BE49-F238E27FC236}">
                      <a16:creationId xmlns:a16="http://schemas.microsoft.com/office/drawing/2014/main" id="{47611BCB-A3D8-F16F-6D4E-08E020FE1B0C}"/>
                    </a:ext>
                  </a:extLst>
                </p:cNvPr>
                <p:cNvSpPr/>
                <p:nvPr/>
              </p:nvSpPr>
              <p:spPr>
                <a:xfrm>
                  <a:off x="1066170" y="2575168"/>
                  <a:ext cx="120073" cy="1382400"/>
                </a:xfrm>
                <a:prstGeom prst="rect">
                  <a:avLst/>
                </a:prstGeom>
                <a:gradFill flip="none" rotWithShape="1">
                  <a:gsLst>
                    <a:gs pos="0">
                      <a:srgbClr val="07215E"/>
                    </a:gs>
                    <a:gs pos="100000">
                      <a:srgbClr val="07215E"/>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36" name="Etiquette - GradientColorLegend - DARK - MaxValue" hidden="1">
                  <a:extLst>
                    <a:ext uri="{FF2B5EF4-FFF2-40B4-BE49-F238E27FC236}">
                      <a16:creationId xmlns:a16="http://schemas.microsoft.com/office/drawing/2014/main" id="{D70356CE-602B-6E94-89C9-13FF00962521}"/>
                    </a:ext>
                  </a:extLst>
                </p:cNvPr>
                <p:cNvSpPr txBox="1"/>
                <p:nvPr/>
              </p:nvSpPr>
              <p:spPr>
                <a:xfrm>
                  <a:off x="1069002" y="2352259"/>
                  <a:ext cx="114408" cy="215354"/>
                </a:xfrm>
                <a:prstGeom prst="rect">
                  <a:avLst/>
                </a:prstGeom>
                <a:noFill/>
              </p:spPr>
              <p:txBody>
                <a:bodyPr wrap="none" lIns="0" tIns="0" rIns="0" bIns="0" rtlCol="0" anchor="b">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000" noProof="0" dirty="0">
                      <a:latin typeface="Verdana" panose="020B0604030504040204" pitchFamily="34" charset="0"/>
                      <a:ea typeface="Verdana" panose="020B0604030504040204" pitchFamily="34" charset="0"/>
                    </a:rPr>
                    <a:t>1</a:t>
                  </a:r>
                </a:p>
              </p:txBody>
            </p:sp>
            <p:sp>
              <p:nvSpPr>
                <p:cNvPr id="37" name="Etiquette - GradientColorLegend - DARK - MinValue" hidden="1">
                  <a:extLst>
                    <a:ext uri="{FF2B5EF4-FFF2-40B4-BE49-F238E27FC236}">
                      <a16:creationId xmlns:a16="http://schemas.microsoft.com/office/drawing/2014/main" id="{994C40CF-91BE-139A-48B9-461FF9AEA5FA}"/>
                    </a:ext>
                  </a:extLst>
                </p:cNvPr>
                <p:cNvSpPr txBox="1"/>
                <p:nvPr/>
              </p:nvSpPr>
              <p:spPr>
                <a:xfrm>
                  <a:off x="1069002" y="3960182"/>
                  <a:ext cx="114408" cy="215354"/>
                </a:xfrm>
                <a:prstGeom prst="rect">
                  <a:avLst/>
                </a:prstGeom>
                <a:noFill/>
              </p:spPr>
              <p:txBody>
                <a:bodyPr wrap="none" lIns="0" tIns="0" rIns="0" bIns="0" rtlCol="0">
                  <a:sp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1000" noProof="0" dirty="0">
                      <a:latin typeface="Verdana" panose="020B0604030504040204" pitchFamily="34" charset="0"/>
                      <a:ea typeface="Verdana" panose="020B0604030504040204" pitchFamily="34" charset="0"/>
                    </a:rPr>
                    <a:t>1</a:t>
                  </a:r>
                </a:p>
              </p:txBody>
            </p:sp>
          </p:grpSp>
          <p:grpSp>
            <p:nvGrpSpPr>
              <p:cNvPr id="14" name="RangeColorLegend">
                <a:extLst>
                  <a:ext uri="{FF2B5EF4-FFF2-40B4-BE49-F238E27FC236}">
                    <a16:creationId xmlns:a16="http://schemas.microsoft.com/office/drawing/2014/main" id="{16FFAF48-C7F0-82E0-245B-648BA0651559}"/>
                  </a:ext>
                </a:extLst>
              </p:cNvPr>
              <p:cNvGrpSpPr/>
              <p:nvPr/>
            </p:nvGrpSpPr>
            <p:grpSpPr>
              <a:xfrm>
                <a:off x="2471977" y="4738968"/>
                <a:ext cx="1270800" cy="1538880"/>
                <a:chOff x="9228362" y="4919762"/>
                <a:chExt cx="1270800" cy="1538880"/>
              </a:xfrm>
            </p:grpSpPr>
            <p:sp>
              <p:nvSpPr>
                <p:cNvPr id="15" name="Etiquette - RangeColorLegend - DARK - Color - 2" hidden="1">
                  <a:extLst>
                    <a:ext uri="{FF2B5EF4-FFF2-40B4-BE49-F238E27FC236}">
                      <a16:creationId xmlns:a16="http://schemas.microsoft.com/office/drawing/2014/main" id="{10027111-4F9D-FBBA-ABD9-CEF57E3B4B88}"/>
                    </a:ext>
                  </a:extLst>
                </p:cNvPr>
                <p:cNvSpPr/>
                <p:nvPr/>
              </p:nvSpPr>
              <p:spPr>
                <a:xfrm>
                  <a:off x="9228362" y="5073650"/>
                  <a:ext cx="154800" cy="153888"/>
                </a:xfrm>
                <a:prstGeom prst="rect">
                  <a:avLst/>
                </a:prstGeom>
                <a:solidFill>
                  <a:srgbClr val="92D05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16" name="Etiquette - RangeColorLegend - DARK - Color - 1" hidden="1">
                  <a:extLst>
                    <a:ext uri="{FF2B5EF4-FFF2-40B4-BE49-F238E27FC236}">
                      <a16:creationId xmlns:a16="http://schemas.microsoft.com/office/drawing/2014/main" id="{9FBD4BB3-6BAF-2956-10AF-6DF104FA1EA4}"/>
                    </a:ext>
                  </a:extLst>
                </p:cNvPr>
                <p:cNvSpPr/>
                <p:nvPr/>
              </p:nvSpPr>
              <p:spPr>
                <a:xfrm>
                  <a:off x="9228362" y="4919762"/>
                  <a:ext cx="154800" cy="153888"/>
                </a:xfrm>
                <a:prstGeom prst="rect">
                  <a:avLst/>
                </a:prstGeom>
                <a:solidFill>
                  <a:srgbClr val="00B05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17" name="Etiquette - RangeColorLegend - DARK - Number - 2" hidden="1">
                  <a:extLst>
                    <a:ext uri="{FF2B5EF4-FFF2-40B4-BE49-F238E27FC236}">
                      <a16:creationId xmlns:a16="http://schemas.microsoft.com/office/drawing/2014/main" id="{EB507784-0F43-79B8-6316-DBFA4DC3BA56}"/>
                    </a:ext>
                  </a:extLst>
                </p:cNvPr>
                <p:cNvSpPr/>
                <p:nvPr/>
              </p:nvSpPr>
              <p:spPr>
                <a:xfrm>
                  <a:off x="9383162" y="5073650"/>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[100 to 200[</a:t>
                  </a:r>
                </a:p>
              </p:txBody>
            </p:sp>
            <p:sp>
              <p:nvSpPr>
                <p:cNvPr id="18" name="Etiquette - RangeColorLegend - DARK - Number - 1" hidden="1">
                  <a:extLst>
                    <a:ext uri="{FF2B5EF4-FFF2-40B4-BE49-F238E27FC236}">
                      <a16:creationId xmlns:a16="http://schemas.microsoft.com/office/drawing/2014/main" id="{864A3ACC-4D55-8E16-E9C9-0C9BE8AB5F32}"/>
                    </a:ext>
                  </a:extLst>
                </p:cNvPr>
                <p:cNvSpPr/>
                <p:nvPr/>
              </p:nvSpPr>
              <p:spPr>
                <a:xfrm>
                  <a:off x="9383162" y="4919762"/>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[0 to 100[</a:t>
                  </a:r>
                </a:p>
              </p:txBody>
            </p:sp>
            <p:sp>
              <p:nvSpPr>
                <p:cNvPr id="19" name="Etiquette - RangeColorLegend - DARK - Color - 4" hidden="1">
                  <a:extLst>
                    <a:ext uri="{FF2B5EF4-FFF2-40B4-BE49-F238E27FC236}">
                      <a16:creationId xmlns:a16="http://schemas.microsoft.com/office/drawing/2014/main" id="{4EE9927B-0D8B-8E26-E284-2D19E72665FD}"/>
                    </a:ext>
                  </a:extLst>
                </p:cNvPr>
                <p:cNvSpPr/>
                <p:nvPr/>
              </p:nvSpPr>
              <p:spPr>
                <a:xfrm>
                  <a:off x="9228362" y="5381426"/>
                  <a:ext cx="154800" cy="153888"/>
                </a:xfrm>
                <a:prstGeom prst="rect">
                  <a:avLst/>
                </a:prstGeom>
                <a:solidFill>
                  <a:srgbClr val="FFC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20" name="Etiquette - RangeColorLegend - DARK - Color - 3" hidden="1">
                  <a:extLst>
                    <a:ext uri="{FF2B5EF4-FFF2-40B4-BE49-F238E27FC236}">
                      <a16:creationId xmlns:a16="http://schemas.microsoft.com/office/drawing/2014/main" id="{09FDCE21-9175-FDCF-6FC5-0996EFB4418D}"/>
                    </a:ext>
                  </a:extLst>
                </p:cNvPr>
                <p:cNvSpPr/>
                <p:nvPr/>
              </p:nvSpPr>
              <p:spPr>
                <a:xfrm>
                  <a:off x="9228362" y="5227538"/>
                  <a:ext cx="154800" cy="153888"/>
                </a:xfrm>
                <a:prstGeom prst="rect">
                  <a:avLst/>
                </a:prstGeom>
                <a:solidFill>
                  <a:srgbClr val="FFFF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21" name="Etiquette - RangeColorLegend - DARK - Number - 4" hidden="1">
                  <a:extLst>
                    <a:ext uri="{FF2B5EF4-FFF2-40B4-BE49-F238E27FC236}">
                      <a16:creationId xmlns:a16="http://schemas.microsoft.com/office/drawing/2014/main" id="{33B1D423-1CC1-4C00-453E-D60A7C48EDD2}"/>
                    </a:ext>
                  </a:extLst>
                </p:cNvPr>
                <p:cNvSpPr/>
                <p:nvPr/>
              </p:nvSpPr>
              <p:spPr>
                <a:xfrm>
                  <a:off x="9383162" y="5381426"/>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[300 to 400[</a:t>
                  </a:r>
                </a:p>
              </p:txBody>
            </p:sp>
            <p:sp>
              <p:nvSpPr>
                <p:cNvPr id="22" name="Etiquette - RangeColorLegend - DARK - Number - 3" hidden="1">
                  <a:extLst>
                    <a:ext uri="{FF2B5EF4-FFF2-40B4-BE49-F238E27FC236}">
                      <a16:creationId xmlns:a16="http://schemas.microsoft.com/office/drawing/2014/main" id="{D0F121EF-0114-8BFD-B536-A5CE974B1206}"/>
                    </a:ext>
                  </a:extLst>
                </p:cNvPr>
                <p:cNvSpPr/>
                <p:nvPr/>
              </p:nvSpPr>
              <p:spPr>
                <a:xfrm>
                  <a:off x="9383162" y="5227538"/>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[200 to 300[</a:t>
                  </a:r>
                </a:p>
              </p:txBody>
            </p:sp>
            <p:sp>
              <p:nvSpPr>
                <p:cNvPr id="23" name="Etiquette - RangeColorLegend - DARK - Color - 5" hidden="1">
                  <a:extLst>
                    <a:ext uri="{FF2B5EF4-FFF2-40B4-BE49-F238E27FC236}">
                      <a16:creationId xmlns:a16="http://schemas.microsoft.com/office/drawing/2014/main" id="{48427D2B-B0A2-A64B-E0BA-E5B743F25A8D}"/>
                    </a:ext>
                  </a:extLst>
                </p:cNvPr>
                <p:cNvSpPr/>
                <p:nvPr/>
              </p:nvSpPr>
              <p:spPr>
                <a:xfrm>
                  <a:off x="9228362" y="5535314"/>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24" name="Etiquette - RangeColorLegend - DARK - Number - 5" hidden="1">
                  <a:extLst>
                    <a:ext uri="{FF2B5EF4-FFF2-40B4-BE49-F238E27FC236}">
                      <a16:creationId xmlns:a16="http://schemas.microsoft.com/office/drawing/2014/main" id="{E02AA983-CE14-E392-DBA0-4D5C0F266364}"/>
                    </a:ext>
                  </a:extLst>
                </p:cNvPr>
                <p:cNvSpPr/>
                <p:nvPr/>
              </p:nvSpPr>
              <p:spPr>
                <a:xfrm>
                  <a:off x="9383162" y="5535314"/>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400+</a:t>
                  </a:r>
                </a:p>
              </p:txBody>
            </p:sp>
            <p:sp>
              <p:nvSpPr>
                <p:cNvPr id="25" name="Etiquette - RangeColorLegend - DARK - Color - 6" hidden="1">
                  <a:extLst>
                    <a:ext uri="{FF2B5EF4-FFF2-40B4-BE49-F238E27FC236}">
                      <a16:creationId xmlns:a16="http://schemas.microsoft.com/office/drawing/2014/main" id="{30B636D9-1647-5D83-2517-C98262373F74}"/>
                    </a:ext>
                  </a:extLst>
                </p:cNvPr>
                <p:cNvSpPr/>
                <p:nvPr/>
              </p:nvSpPr>
              <p:spPr>
                <a:xfrm>
                  <a:off x="9228362" y="5689202"/>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26" name="Etiquette - RangeColorLegend - DARK - Number - 6" hidden="1">
                  <a:extLst>
                    <a:ext uri="{FF2B5EF4-FFF2-40B4-BE49-F238E27FC236}">
                      <a16:creationId xmlns:a16="http://schemas.microsoft.com/office/drawing/2014/main" id="{1DA11A79-36DF-E545-FD71-1BE01A38CBCE}"/>
                    </a:ext>
                  </a:extLst>
                </p:cNvPr>
                <p:cNvSpPr/>
                <p:nvPr/>
              </p:nvSpPr>
              <p:spPr>
                <a:xfrm>
                  <a:off x="9383162" y="5689202"/>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400+</a:t>
                  </a:r>
                </a:p>
              </p:txBody>
            </p:sp>
            <p:sp>
              <p:nvSpPr>
                <p:cNvPr id="27" name="Etiquette - RangeColorLegend - DARK - Color - 7" hidden="1">
                  <a:extLst>
                    <a:ext uri="{FF2B5EF4-FFF2-40B4-BE49-F238E27FC236}">
                      <a16:creationId xmlns:a16="http://schemas.microsoft.com/office/drawing/2014/main" id="{E69A8E61-6C5B-C022-D733-90738C144086}"/>
                    </a:ext>
                  </a:extLst>
                </p:cNvPr>
                <p:cNvSpPr/>
                <p:nvPr/>
              </p:nvSpPr>
              <p:spPr>
                <a:xfrm>
                  <a:off x="9228362" y="5843090"/>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28" name="Etiquette - RangeColorLegend - DARK - Number - 7" hidden="1">
                  <a:extLst>
                    <a:ext uri="{FF2B5EF4-FFF2-40B4-BE49-F238E27FC236}">
                      <a16:creationId xmlns:a16="http://schemas.microsoft.com/office/drawing/2014/main" id="{E44DD2F2-0A7D-5BFB-01BA-C506CCCEC393}"/>
                    </a:ext>
                  </a:extLst>
                </p:cNvPr>
                <p:cNvSpPr/>
                <p:nvPr/>
              </p:nvSpPr>
              <p:spPr>
                <a:xfrm>
                  <a:off x="9383162" y="5843090"/>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400+</a:t>
                  </a:r>
                </a:p>
              </p:txBody>
            </p:sp>
            <p:sp>
              <p:nvSpPr>
                <p:cNvPr id="29" name="Etiquette - RangeColorLegend - DARK - Color - 8" hidden="1">
                  <a:extLst>
                    <a:ext uri="{FF2B5EF4-FFF2-40B4-BE49-F238E27FC236}">
                      <a16:creationId xmlns:a16="http://schemas.microsoft.com/office/drawing/2014/main" id="{6A53EC95-BC85-3F3D-80F6-2A3C743909C2}"/>
                    </a:ext>
                  </a:extLst>
                </p:cNvPr>
                <p:cNvSpPr/>
                <p:nvPr/>
              </p:nvSpPr>
              <p:spPr>
                <a:xfrm>
                  <a:off x="9228362" y="5996978"/>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30" name="Etiquette - RangeColorLegend - DARK - Number - 8" hidden="1">
                  <a:extLst>
                    <a:ext uri="{FF2B5EF4-FFF2-40B4-BE49-F238E27FC236}">
                      <a16:creationId xmlns:a16="http://schemas.microsoft.com/office/drawing/2014/main" id="{360E8514-2718-06AD-C859-FB41245C1219}"/>
                    </a:ext>
                  </a:extLst>
                </p:cNvPr>
                <p:cNvSpPr/>
                <p:nvPr/>
              </p:nvSpPr>
              <p:spPr>
                <a:xfrm>
                  <a:off x="9383162" y="5996978"/>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400+</a:t>
                  </a:r>
                </a:p>
              </p:txBody>
            </p:sp>
            <p:sp>
              <p:nvSpPr>
                <p:cNvPr id="31" name="Etiquette - RangeColorLegend - DARK - Color - 9" hidden="1">
                  <a:extLst>
                    <a:ext uri="{FF2B5EF4-FFF2-40B4-BE49-F238E27FC236}">
                      <a16:creationId xmlns:a16="http://schemas.microsoft.com/office/drawing/2014/main" id="{EC6985F0-165F-AA99-0537-0577A9B8D853}"/>
                    </a:ext>
                  </a:extLst>
                </p:cNvPr>
                <p:cNvSpPr/>
                <p:nvPr/>
              </p:nvSpPr>
              <p:spPr>
                <a:xfrm>
                  <a:off x="9228362" y="6150866"/>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32" name="Etiquette - RangeColorLegend - DARK - Number - 9" hidden="1">
                  <a:extLst>
                    <a:ext uri="{FF2B5EF4-FFF2-40B4-BE49-F238E27FC236}">
                      <a16:creationId xmlns:a16="http://schemas.microsoft.com/office/drawing/2014/main" id="{9476F4EF-ABBF-599A-73E9-B99C7AC0E738}"/>
                    </a:ext>
                  </a:extLst>
                </p:cNvPr>
                <p:cNvSpPr/>
                <p:nvPr/>
              </p:nvSpPr>
              <p:spPr>
                <a:xfrm>
                  <a:off x="9383162" y="6150866"/>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400+</a:t>
                  </a:r>
                </a:p>
              </p:txBody>
            </p:sp>
            <p:sp>
              <p:nvSpPr>
                <p:cNvPr id="33" name="Etiquette - RangeColorLegend - DARK - Color - 10" hidden="1">
                  <a:extLst>
                    <a:ext uri="{FF2B5EF4-FFF2-40B4-BE49-F238E27FC236}">
                      <a16:creationId xmlns:a16="http://schemas.microsoft.com/office/drawing/2014/main" id="{5FFF4769-6F28-348D-2F6E-C52816C47CB9}"/>
                    </a:ext>
                  </a:extLst>
                </p:cNvPr>
                <p:cNvSpPr/>
                <p:nvPr/>
              </p:nvSpPr>
              <p:spPr>
                <a:xfrm>
                  <a:off x="9228362" y="6304754"/>
                  <a:ext cx="154800" cy="153888"/>
                </a:xfrm>
                <a:prstGeom prst="rect">
                  <a:avLst/>
                </a:prstGeom>
                <a:solidFill>
                  <a:srgbClr val="FF0000"/>
                </a:solidFill>
                <a:ln>
                  <a:solidFill>
                    <a:schemeClr val="tx1"/>
                  </a:solidFill>
                </a:ln>
              </p:spPr>
              <p:txBody>
                <a:bodyPr wrap="square" lIns="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t-LT" sz="1000" noProof="0" dirty="0">
                    <a:latin typeface="Verdana" panose="020B0604030504040204" pitchFamily="34" charset="0"/>
                    <a:ea typeface="Verdana" panose="020B0604030504040204" pitchFamily="34" charset="0"/>
                  </a:endParaRPr>
                </a:p>
              </p:txBody>
            </p:sp>
            <p:sp>
              <p:nvSpPr>
                <p:cNvPr id="34" name="Etiquette - RangeColorLegend - DARK - Number - 10" hidden="1">
                  <a:extLst>
                    <a:ext uri="{FF2B5EF4-FFF2-40B4-BE49-F238E27FC236}">
                      <a16:creationId xmlns:a16="http://schemas.microsoft.com/office/drawing/2014/main" id="{8739AEBC-A12C-7E22-7AC4-5E1D442ADE87}"/>
                    </a:ext>
                  </a:extLst>
                </p:cNvPr>
                <p:cNvSpPr/>
                <p:nvPr/>
              </p:nvSpPr>
              <p:spPr>
                <a:xfrm>
                  <a:off x="9383162" y="6304754"/>
                  <a:ext cx="1116000" cy="153888"/>
                </a:xfrm>
                <a:prstGeom prst="rect">
                  <a:avLst/>
                </a:prstGeom>
                <a:ln>
                  <a:noFill/>
                </a:ln>
              </p:spPr>
              <p:txBody>
                <a:bodyPr wrap="none" lIns="72000" tIns="0" rIns="0" bIns="0" anchor="ctr">
                  <a:noAutofit/>
                </a:bodyPr>
                <a:ls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000" noProof="0" dirty="0">
                      <a:latin typeface="Verdana" panose="020B0604030504040204" pitchFamily="34" charset="0"/>
                      <a:ea typeface="Verdana" panose="020B0604030504040204" pitchFamily="34" charset="0"/>
                    </a:rPr>
                    <a:t>400+</a:t>
                  </a:r>
                </a:p>
              </p:txBody>
            </p:sp>
          </p:grpSp>
        </p:grpSp>
        <p:sp>
          <p:nvSpPr>
            <p:cNvPr id="6" name="POWER_USER_DATA_MAP_STORAGE">
              <a:extLst>
                <a:ext uri="{FF2B5EF4-FFF2-40B4-BE49-F238E27FC236}">
                  <a16:creationId xmlns:a16="http://schemas.microsoft.com/office/drawing/2014/main" id="{FF1B2978-430F-6FD0-4277-C4033EF3FA83}"/>
                </a:ext>
              </a:extLst>
            </p:cNvPr>
            <p:cNvSpPr/>
            <p:nvPr/>
          </p:nvSpPr>
          <p:spPr>
            <a:xfrm>
              <a:off x="2602826" y="1495425"/>
              <a:ext cx="0" cy="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noAutofit/>
            </a:bodyPr>
            <a:lstStyle>
              <a:defPPr>
                <a:defRPr lang="en-L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lt-LT" noProof="0" dirty="0">
                <a:latin typeface="Verdana" panose="020B0604030504040204" pitchFamily="34" charset="0"/>
                <a:ea typeface="Verdana" panose="020B0604030504040204" pitchFamily="34" charset="0"/>
              </a:endParaRPr>
            </a:p>
          </p:txBody>
        </p:sp>
      </p:grpSp>
      <p:sp>
        <p:nvSpPr>
          <p:cNvPr id="9" name="Pavadinimas 3">
            <a:extLst>
              <a:ext uri="{FF2B5EF4-FFF2-40B4-BE49-F238E27FC236}">
                <a16:creationId xmlns:a16="http://schemas.microsoft.com/office/drawing/2014/main" id="{BDAAFC92-63D4-E805-710F-F50F521FD485}"/>
              </a:ext>
            </a:extLst>
          </p:cNvPr>
          <p:cNvSpPr txBox="1">
            <a:spLocks/>
          </p:cNvSpPr>
          <p:nvPr/>
        </p:nvSpPr>
        <p:spPr>
          <a:xfrm>
            <a:off x="8887698" y="4266058"/>
            <a:ext cx="1448672" cy="1754322"/>
          </a:xfrm>
          <a:prstGeom prst="rect">
            <a:avLst/>
          </a:prstGeom>
          <a:solidFill>
            <a:srgbClr val="FFFFFF"/>
          </a:solidFill>
          <a:ln w="19050" cap="flat">
            <a:solidFill>
              <a:schemeClr val="bg1"/>
            </a:solidFill>
            <a:prstDash val="solid"/>
            <a:round/>
          </a:ln>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lvl1pPr algn="l" defTabSz="914400" rtl="0" eaLnBrk="1" latinLnBrk="0" hangingPunct="1">
              <a:lnSpc>
                <a:spcPct val="90000"/>
              </a:lnSpc>
              <a:spcBef>
                <a:spcPct val="0"/>
              </a:spcBef>
              <a:buNone/>
              <a:defRPr sz="3500" b="0" i="0" kern="1200">
                <a:solidFill>
                  <a:srgbClr val="302857"/>
                </a:solidFill>
                <a:latin typeface="Verdana" panose="020B0604030504040204" pitchFamily="34" charset="0"/>
                <a:ea typeface="Verdana" panose="020B0604030504040204" pitchFamily="34" charset="0"/>
                <a:cs typeface="Verdana" panose="020B0604030504040204" pitchFamily="34" charset="0"/>
              </a:defRPr>
            </a:lvl1pPr>
            <a:lvl2pPr>
              <a:defRPr/>
            </a:lvl2pPr>
            <a:lvl3pPr>
              <a:defRPr/>
            </a:lvl3pPr>
            <a:lvl4pPr>
              <a:defRPr/>
            </a:lvl4pPr>
            <a:lvl5pPr>
              <a:defRPr/>
            </a:lvl5pPr>
            <a:lvl6pPr>
              <a:defRPr/>
            </a:lvl6pPr>
            <a:lvl7pPr>
              <a:defRPr/>
            </a:lvl7pPr>
            <a:lvl8pPr>
              <a:defRPr/>
            </a:lvl8pPr>
            <a:lvl9pPr>
              <a:defRPr/>
            </a:lvl9pPr>
          </a:lstStyle>
          <a:p>
            <a:r>
              <a:rPr lang="en-US" sz="1200" b="1" dirty="0" err="1">
                <a:solidFill>
                  <a:schemeClr val="tx1"/>
                </a:solidFill>
                <a:latin typeface="Verdana"/>
                <a:ea typeface="Verdana"/>
              </a:rPr>
              <a:t>Sostinės</a:t>
            </a:r>
            <a:r>
              <a:rPr lang="en-US" sz="1200" b="1" dirty="0">
                <a:solidFill>
                  <a:schemeClr val="tx1"/>
                </a:solidFill>
                <a:latin typeface="Verdana"/>
                <a:ea typeface="Verdana"/>
              </a:rPr>
              <a:t> </a:t>
            </a:r>
            <a:r>
              <a:rPr lang="en-US" sz="1200" b="1" dirty="0" err="1">
                <a:solidFill>
                  <a:schemeClr val="tx1"/>
                </a:solidFill>
                <a:latin typeface="Verdana"/>
                <a:ea typeface="Verdana"/>
              </a:rPr>
              <a:t>regionas</a:t>
            </a:r>
            <a:r>
              <a:rPr lang="en-US" sz="1200" dirty="0">
                <a:latin typeface="Verdana"/>
                <a:ea typeface="Verdana"/>
              </a:rPr>
              <a:t>:</a:t>
            </a:r>
          </a:p>
          <a:p>
            <a:r>
              <a:rPr lang="en-US" sz="1200" noProof="0" dirty="0" err="1">
                <a:latin typeface="Verdana"/>
                <a:ea typeface="Verdana"/>
              </a:rPr>
              <a:t>Širvintų</a:t>
            </a:r>
            <a:r>
              <a:rPr lang="en-US" sz="1200" dirty="0">
                <a:latin typeface="Verdana"/>
                <a:ea typeface="Verdana"/>
              </a:rPr>
              <a:t> raj.</a:t>
            </a:r>
          </a:p>
          <a:p>
            <a:r>
              <a:rPr lang="en-US" sz="1200" noProof="0" dirty="0" err="1">
                <a:latin typeface="Verdana"/>
                <a:ea typeface="Verdana"/>
              </a:rPr>
              <a:t>Švenčionių</a:t>
            </a:r>
            <a:r>
              <a:rPr lang="en-US" sz="1200" noProof="0" dirty="0">
                <a:latin typeface="Verdana"/>
                <a:ea typeface="Verdana"/>
              </a:rPr>
              <a:t> raj.</a:t>
            </a:r>
          </a:p>
          <a:p>
            <a:r>
              <a:rPr lang="en-US" sz="1200" dirty="0">
                <a:latin typeface="Verdana"/>
                <a:ea typeface="Verdana"/>
              </a:rPr>
              <a:t>Vilniaus raj.</a:t>
            </a:r>
          </a:p>
          <a:p>
            <a:r>
              <a:rPr lang="en-US" sz="1200" noProof="0" dirty="0">
                <a:latin typeface="Verdana"/>
                <a:ea typeface="Verdana"/>
              </a:rPr>
              <a:t>Vilniaus m. </a:t>
            </a:r>
          </a:p>
          <a:p>
            <a:r>
              <a:rPr lang="en-US" sz="1200" dirty="0" err="1">
                <a:latin typeface="Verdana"/>
                <a:ea typeface="Verdana"/>
              </a:rPr>
              <a:t>Šalčininkų</a:t>
            </a:r>
            <a:r>
              <a:rPr lang="en-US" sz="1200" dirty="0">
                <a:latin typeface="Verdana"/>
                <a:ea typeface="Verdana"/>
              </a:rPr>
              <a:t> raj.</a:t>
            </a:r>
          </a:p>
          <a:p>
            <a:r>
              <a:rPr lang="en-US" sz="1200" noProof="0" dirty="0" err="1">
                <a:latin typeface="Verdana"/>
                <a:ea typeface="Verdana"/>
              </a:rPr>
              <a:t>Trakų</a:t>
            </a:r>
            <a:r>
              <a:rPr lang="en-US" sz="1200" noProof="0" dirty="0">
                <a:latin typeface="Verdana"/>
                <a:ea typeface="Verdana"/>
              </a:rPr>
              <a:t> raj.</a:t>
            </a:r>
          </a:p>
          <a:p>
            <a:r>
              <a:rPr lang="en-US" sz="1200" dirty="0" err="1">
                <a:latin typeface="Verdana"/>
                <a:ea typeface="Verdana"/>
              </a:rPr>
              <a:t>Elektrėnų</a:t>
            </a:r>
            <a:r>
              <a:rPr lang="en-US" sz="1200" dirty="0">
                <a:latin typeface="Verdana"/>
                <a:ea typeface="Verdana"/>
              </a:rPr>
              <a:t> raj.</a:t>
            </a:r>
          </a:p>
          <a:p>
            <a:r>
              <a:rPr lang="en-US" sz="1200" noProof="0" dirty="0" err="1">
                <a:latin typeface="Verdana"/>
                <a:ea typeface="Verdana"/>
              </a:rPr>
              <a:t>Ukmergės</a:t>
            </a:r>
            <a:r>
              <a:rPr lang="en-US" sz="1200" noProof="0" dirty="0">
                <a:latin typeface="Verdana"/>
                <a:ea typeface="Verdana"/>
              </a:rPr>
              <a:t> </a:t>
            </a:r>
            <a:r>
              <a:rPr lang="en-US" sz="1200" noProof="0" dirty="0" err="1">
                <a:latin typeface="Verdana"/>
                <a:ea typeface="Verdana"/>
              </a:rPr>
              <a:t>ra</a:t>
            </a:r>
            <a:r>
              <a:rPr lang="en-US" sz="1200" dirty="0">
                <a:latin typeface="Verdana"/>
                <a:ea typeface="Verdana"/>
              </a:rPr>
              <a:t>j.</a:t>
            </a:r>
            <a:endParaRPr lang="lt-LT" sz="1200" noProof="0" dirty="0">
              <a:latin typeface="Verdana"/>
              <a:ea typeface="Verdana"/>
            </a:endParaRPr>
          </a:p>
        </p:txBody>
      </p:sp>
    </p:spTree>
    <p:extLst>
      <p:ext uri="{BB962C8B-B14F-4D97-AF65-F5344CB8AC3E}">
        <p14:creationId xmlns:p14="http://schemas.microsoft.com/office/powerpoint/2010/main" val="212070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C044C450-A300-FFFD-4005-8B25973B7547}"/>
              </a:ext>
            </a:extLst>
          </p:cNvPr>
          <p:cNvSpPr>
            <a:spLocks noGrp="1"/>
          </p:cNvSpPr>
          <p:nvPr>
            <p:ph type="title"/>
          </p:nvPr>
        </p:nvSpPr>
        <p:spPr>
          <a:xfrm>
            <a:off x="1036236" y="104101"/>
            <a:ext cx="9199717" cy="1260475"/>
          </a:xfrm>
          <a:ln>
            <a:noFill/>
          </a:ln>
        </p:spPr>
        <p:txBody>
          <a:bodyPr>
            <a:noAutofit/>
          </a:bodyPr>
          <a:lstStyle/>
          <a:p>
            <a:pPr algn="l"/>
            <a:r>
              <a:rPr lang="lt-LT" sz="3200" dirty="0">
                <a:solidFill>
                  <a:srgbClr val="002060"/>
                </a:solidFill>
              </a:rPr>
              <a:t>FINANSAVIMO TERITORIJOS </a:t>
            </a:r>
            <a:br>
              <a:rPr lang="en-US" sz="3200" dirty="0">
                <a:solidFill>
                  <a:srgbClr val="002060"/>
                </a:solidFill>
              </a:rPr>
            </a:br>
            <a:r>
              <a:rPr lang="lt-LT" sz="3200" dirty="0">
                <a:solidFill>
                  <a:srgbClr val="002060"/>
                </a:solidFill>
              </a:rPr>
              <a:t>NUSTATYMAS</a:t>
            </a:r>
            <a:br>
              <a:rPr lang="lt-LT" sz="3200" dirty="0">
                <a:solidFill>
                  <a:srgbClr val="002060"/>
                </a:solidFill>
              </a:rPr>
            </a:br>
            <a:endParaRPr lang="lt-LT" sz="1800" dirty="0">
              <a:solidFill>
                <a:srgbClr val="302957"/>
              </a:solidFill>
            </a:endParaRPr>
          </a:p>
        </p:txBody>
      </p:sp>
      <p:sp>
        <p:nvSpPr>
          <p:cNvPr id="3" name="Stačiakampis 2">
            <a:extLst>
              <a:ext uri="{FF2B5EF4-FFF2-40B4-BE49-F238E27FC236}">
                <a16:creationId xmlns:a16="http://schemas.microsoft.com/office/drawing/2014/main" id="{5ACA2DFF-724B-40B2-35D9-D15D4871D0D9}"/>
              </a:ext>
            </a:extLst>
          </p:cNvPr>
          <p:cNvSpPr/>
          <p:nvPr/>
        </p:nvSpPr>
        <p:spPr>
          <a:xfrm>
            <a:off x="2304726" y="3911354"/>
            <a:ext cx="8401743" cy="907027"/>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lt-LT" sz="1600" b="1" dirty="0">
                <a:solidFill>
                  <a:schemeClr val="bg1"/>
                </a:solidFill>
                <a:latin typeface="Verdana"/>
                <a:ea typeface="Verdana"/>
              </a:rPr>
              <a:t>Kai</a:t>
            </a:r>
            <a:r>
              <a:rPr lang="lt-LT" sz="1600" b="1" dirty="0">
                <a:solidFill>
                  <a:schemeClr val="bg1"/>
                </a:solidFill>
                <a:effectLst/>
                <a:latin typeface="Verdana"/>
                <a:ea typeface="Verdana"/>
              </a:rPr>
              <a:t> projekto </a:t>
            </a:r>
            <a:r>
              <a:rPr lang="lt-LT" sz="1600" b="1" dirty="0" err="1">
                <a:solidFill>
                  <a:schemeClr val="bg1"/>
                </a:solidFill>
                <a:effectLst/>
                <a:latin typeface="Verdana"/>
                <a:ea typeface="Verdana"/>
              </a:rPr>
              <a:t>veikl</a:t>
            </a:r>
            <a:r>
              <a:rPr lang="en-US" sz="1600" b="1" dirty="0">
                <a:solidFill>
                  <a:schemeClr val="bg1"/>
                </a:solidFill>
                <a:effectLst/>
                <a:latin typeface="Verdana"/>
                <a:ea typeface="Verdana"/>
              </a:rPr>
              <a:t>ą</a:t>
            </a:r>
            <a:r>
              <a:rPr lang="lt-LT" sz="1600" b="1" dirty="0">
                <a:solidFill>
                  <a:schemeClr val="bg1"/>
                </a:solidFill>
                <a:effectLst/>
                <a:latin typeface="Verdana"/>
                <a:ea typeface="Verdana"/>
              </a:rPr>
              <a:t> </a:t>
            </a:r>
            <a:r>
              <a:rPr lang="en-US" sz="1600" b="1" dirty="0" err="1">
                <a:solidFill>
                  <a:schemeClr val="bg1"/>
                </a:solidFill>
                <a:effectLst/>
                <a:latin typeface="Verdana"/>
                <a:ea typeface="Verdana"/>
              </a:rPr>
              <a:t>įgyvendina</a:t>
            </a:r>
            <a:r>
              <a:rPr lang="en-US" sz="1600" b="1" dirty="0">
                <a:solidFill>
                  <a:schemeClr val="bg1"/>
                </a:solidFill>
                <a:effectLst/>
                <a:latin typeface="Verdana"/>
                <a:ea typeface="Verdana"/>
              </a:rPr>
              <a:t> IRT </a:t>
            </a:r>
            <a:r>
              <a:rPr lang="en-US" sz="1600" b="1" dirty="0" err="1">
                <a:solidFill>
                  <a:schemeClr val="bg1"/>
                </a:solidFill>
                <a:effectLst/>
                <a:latin typeface="Verdana"/>
                <a:ea typeface="Verdana"/>
              </a:rPr>
              <a:t>sektoriaus</a:t>
            </a:r>
            <a:r>
              <a:rPr lang="en-US" sz="1600" b="1" dirty="0">
                <a:solidFill>
                  <a:schemeClr val="bg1"/>
                </a:solidFill>
                <a:effectLst/>
                <a:latin typeface="Verdana"/>
                <a:ea typeface="Verdana"/>
              </a:rPr>
              <a:t> </a:t>
            </a:r>
            <a:r>
              <a:rPr lang="en-US" sz="1600" b="1" dirty="0" err="1">
                <a:solidFill>
                  <a:schemeClr val="bg1"/>
                </a:solidFill>
                <a:effectLst/>
                <a:latin typeface="Verdana"/>
                <a:ea typeface="Verdana"/>
              </a:rPr>
              <a:t>įmonė</a:t>
            </a:r>
            <a:r>
              <a:rPr lang="lt-LT" sz="1600" b="1" dirty="0">
                <a:solidFill>
                  <a:schemeClr val="bg1"/>
                </a:solidFill>
                <a:latin typeface="Verdana"/>
                <a:ea typeface="Verdana"/>
              </a:rPr>
              <a:t>, </a:t>
            </a:r>
            <a:r>
              <a:rPr lang="lt-LT" sz="1600" dirty="0">
                <a:solidFill>
                  <a:schemeClr val="bg1"/>
                </a:solidFill>
                <a:latin typeface="Verdana"/>
                <a:ea typeface="Verdana"/>
              </a:rPr>
              <a:t>projekto  išlaidos priskiriamos VVL regionui pagal tai</a:t>
            </a:r>
            <a:r>
              <a:rPr lang="lt-LT" sz="1600" dirty="0">
                <a:solidFill>
                  <a:schemeClr val="bg1"/>
                </a:solidFill>
                <a:effectLst/>
                <a:latin typeface="Verdana"/>
                <a:ea typeface="Verdana"/>
              </a:rPr>
              <a:t>, </a:t>
            </a:r>
            <a:r>
              <a:rPr lang="lt-LT" sz="1600" dirty="0">
                <a:solidFill>
                  <a:schemeClr val="bg1"/>
                </a:solidFill>
                <a:latin typeface="Verdana"/>
                <a:ea typeface="Verdana"/>
              </a:rPr>
              <a:t>kur yra </a:t>
            </a:r>
            <a:r>
              <a:rPr lang="lt-LT" sz="1600" dirty="0">
                <a:solidFill>
                  <a:schemeClr val="bg1"/>
                </a:solidFill>
                <a:effectLst/>
                <a:latin typeface="Verdana"/>
                <a:ea typeface="Verdana"/>
              </a:rPr>
              <a:t>įmonės registracijos vieta</a:t>
            </a:r>
            <a:r>
              <a:rPr lang="lt-LT" sz="1600" dirty="0">
                <a:solidFill>
                  <a:schemeClr val="bg1"/>
                </a:solidFill>
                <a:latin typeface="Verdana"/>
                <a:ea typeface="Verdana"/>
              </a:rPr>
              <a:t>. </a:t>
            </a:r>
            <a:r>
              <a:rPr lang="lt-LT" sz="1600" dirty="0">
                <a:solidFill>
                  <a:schemeClr val="bg1"/>
                </a:solidFill>
                <a:effectLst/>
                <a:latin typeface="Verdana"/>
                <a:ea typeface="Verdana"/>
              </a:rPr>
              <a:t>  </a:t>
            </a:r>
            <a:endParaRPr lang="lt-LT" sz="1600" dirty="0">
              <a:solidFill>
                <a:schemeClr val="bg1"/>
              </a:solidFill>
              <a:latin typeface="Verdana"/>
              <a:ea typeface="Verdana"/>
            </a:endParaRPr>
          </a:p>
        </p:txBody>
      </p:sp>
      <p:sp>
        <p:nvSpPr>
          <p:cNvPr id="4" name="Stačiakampis 3">
            <a:extLst>
              <a:ext uri="{FF2B5EF4-FFF2-40B4-BE49-F238E27FC236}">
                <a16:creationId xmlns:a16="http://schemas.microsoft.com/office/drawing/2014/main" id="{014D83BA-8434-99AB-97DA-815F47909B8E}"/>
              </a:ext>
            </a:extLst>
          </p:cNvPr>
          <p:cNvSpPr/>
          <p:nvPr/>
        </p:nvSpPr>
        <p:spPr>
          <a:xfrm>
            <a:off x="2304726" y="1646712"/>
            <a:ext cx="8401743" cy="907027"/>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b="1" dirty="0">
                <a:solidFill>
                  <a:schemeClr val="bg1"/>
                </a:solidFill>
                <a:latin typeface="Verdana"/>
                <a:ea typeface="Verdana"/>
              </a:rPr>
              <a:t>Kai </a:t>
            </a:r>
            <a:r>
              <a:rPr lang="en-US" sz="1600" b="1" dirty="0" err="1">
                <a:solidFill>
                  <a:schemeClr val="bg1"/>
                </a:solidFill>
                <a:latin typeface="Verdana"/>
                <a:ea typeface="Verdana"/>
              </a:rPr>
              <a:t>projekto</a:t>
            </a:r>
            <a:r>
              <a:rPr lang="en-US" sz="1600" b="1" dirty="0">
                <a:solidFill>
                  <a:schemeClr val="bg1"/>
                </a:solidFill>
                <a:latin typeface="Verdana"/>
                <a:ea typeface="Verdana"/>
              </a:rPr>
              <a:t> </a:t>
            </a:r>
            <a:r>
              <a:rPr lang="en-US" sz="1600" b="1" dirty="0" err="1">
                <a:solidFill>
                  <a:schemeClr val="bg1"/>
                </a:solidFill>
                <a:latin typeface="Verdana"/>
                <a:ea typeface="Verdana"/>
              </a:rPr>
              <a:t>veiklą</a:t>
            </a:r>
            <a:r>
              <a:rPr lang="en-US" sz="1600" b="1" dirty="0">
                <a:solidFill>
                  <a:schemeClr val="bg1"/>
                </a:solidFill>
                <a:latin typeface="Verdana"/>
                <a:ea typeface="Verdana"/>
              </a:rPr>
              <a:t> </a:t>
            </a:r>
            <a:r>
              <a:rPr lang="en-US" sz="1600" b="1" dirty="0" err="1">
                <a:solidFill>
                  <a:schemeClr val="bg1"/>
                </a:solidFill>
                <a:latin typeface="Verdana"/>
                <a:ea typeface="Verdana"/>
              </a:rPr>
              <a:t>įgyvendina</a:t>
            </a:r>
            <a:r>
              <a:rPr lang="en-US" sz="1600" b="1" dirty="0">
                <a:solidFill>
                  <a:schemeClr val="bg1"/>
                </a:solidFill>
                <a:latin typeface="Verdana"/>
                <a:ea typeface="Verdana"/>
              </a:rPr>
              <a:t> </a:t>
            </a:r>
            <a:r>
              <a:rPr lang="en-US" sz="1600" b="1" dirty="0" err="1">
                <a:solidFill>
                  <a:schemeClr val="bg1"/>
                </a:solidFill>
                <a:latin typeface="Verdana"/>
                <a:ea typeface="Verdana"/>
              </a:rPr>
              <a:t>pramonės</a:t>
            </a:r>
            <a:r>
              <a:rPr lang="en-US" sz="1600" b="1" dirty="0">
                <a:solidFill>
                  <a:schemeClr val="bg1"/>
                </a:solidFill>
                <a:latin typeface="Verdana"/>
                <a:ea typeface="Verdana"/>
              </a:rPr>
              <a:t> </a:t>
            </a:r>
            <a:r>
              <a:rPr lang="en-US" sz="1600" b="1" dirty="0" err="1">
                <a:solidFill>
                  <a:schemeClr val="bg1"/>
                </a:solidFill>
                <a:latin typeface="Verdana"/>
                <a:ea typeface="Verdana"/>
              </a:rPr>
              <a:t>sektoriaus</a:t>
            </a:r>
            <a:r>
              <a:rPr lang="en-US" sz="1600" b="1" dirty="0">
                <a:solidFill>
                  <a:schemeClr val="bg1"/>
                </a:solidFill>
                <a:latin typeface="Verdana"/>
                <a:ea typeface="Verdana"/>
              </a:rPr>
              <a:t> </a:t>
            </a:r>
            <a:r>
              <a:rPr lang="en-US" sz="1600" b="1" dirty="0" err="1">
                <a:solidFill>
                  <a:schemeClr val="bg1"/>
                </a:solidFill>
                <a:latin typeface="Verdana"/>
                <a:ea typeface="Verdana"/>
              </a:rPr>
              <a:t>įmonė</a:t>
            </a:r>
            <a:r>
              <a:rPr lang="en-US" sz="1600" b="1" dirty="0">
                <a:solidFill>
                  <a:schemeClr val="bg1"/>
                </a:solidFill>
                <a:latin typeface="Verdana"/>
                <a:ea typeface="Verdana"/>
              </a:rPr>
              <a:t>, </a:t>
            </a:r>
            <a:r>
              <a:rPr lang="en-US" sz="1600" dirty="0" err="1">
                <a:solidFill>
                  <a:schemeClr val="bg1"/>
                </a:solidFill>
                <a:latin typeface="Verdana"/>
                <a:ea typeface="Verdana"/>
              </a:rPr>
              <a:t>projekto</a:t>
            </a:r>
            <a:r>
              <a:rPr lang="en-US" sz="1600" dirty="0">
                <a:solidFill>
                  <a:schemeClr val="bg1"/>
                </a:solidFill>
                <a:latin typeface="Verdana"/>
                <a:ea typeface="Verdana"/>
              </a:rPr>
              <a:t> </a:t>
            </a:r>
            <a:r>
              <a:rPr lang="en-US" sz="1600" dirty="0" err="1">
                <a:solidFill>
                  <a:schemeClr val="bg1"/>
                </a:solidFill>
                <a:latin typeface="Verdana"/>
                <a:ea typeface="Verdana"/>
              </a:rPr>
              <a:t>išlaidos</a:t>
            </a:r>
            <a:r>
              <a:rPr lang="en-US" sz="1600" dirty="0">
                <a:solidFill>
                  <a:schemeClr val="bg1"/>
                </a:solidFill>
                <a:latin typeface="Verdana"/>
                <a:ea typeface="Verdana"/>
              </a:rPr>
              <a:t> </a:t>
            </a:r>
            <a:r>
              <a:rPr lang="en-US" sz="1600" dirty="0" err="1">
                <a:solidFill>
                  <a:schemeClr val="bg1"/>
                </a:solidFill>
                <a:latin typeface="Verdana"/>
                <a:ea typeface="Verdana"/>
              </a:rPr>
              <a:t>priskiriamos</a:t>
            </a:r>
            <a:r>
              <a:rPr lang="en-US" sz="1600" dirty="0">
                <a:solidFill>
                  <a:schemeClr val="bg1"/>
                </a:solidFill>
                <a:latin typeface="Verdana"/>
                <a:ea typeface="Verdana"/>
              </a:rPr>
              <a:t> VVL </a:t>
            </a:r>
            <a:r>
              <a:rPr lang="en-US" sz="1600" dirty="0" err="1">
                <a:solidFill>
                  <a:schemeClr val="bg1"/>
                </a:solidFill>
                <a:latin typeface="Verdana"/>
                <a:ea typeface="Verdana"/>
              </a:rPr>
              <a:t>regionui</a:t>
            </a:r>
            <a:r>
              <a:rPr lang="en-US" sz="1600" dirty="0">
                <a:solidFill>
                  <a:schemeClr val="bg1"/>
                </a:solidFill>
                <a:latin typeface="Verdana"/>
                <a:ea typeface="Verdana"/>
              </a:rPr>
              <a:t> </a:t>
            </a:r>
            <a:r>
              <a:rPr lang="en-US" sz="1600" dirty="0" err="1">
                <a:solidFill>
                  <a:schemeClr val="bg1"/>
                </a:solidFill>
                <a:latin typeface="Verdana"/>
                <a:ea typeface="Verdana"/>
              </a:rPr>
              <a:t>pagal</a:t>
            </a:r>
            <a:r>
              <a:rPr lang="en-US" sz="1600" dirty="0">
                <a:solidFill>
                  <a:schemeClr val="bg1"/>
                </a:solidFill>
                <a:latin typeface="Verdana"/>
                <a:ea typeface="Verdana"/>
              </a:rPr>
              <a:t> </a:t>
            </a:r>
            <a:r>
              <a:rPr lang="en-US" sz="1600" dirty="0" err="1">
                <a:solidFill>
                  <a:schemeClr val="bg1"/>
                </a:solidFill>
                <a:latin typeface="Verdana"/>
                <a:ea typeface="Verdana"/>
              </a:rPr>
              <a:t>registracijos</a:t>
            </a:r>
            <a:r>
              <a:rPr lang="en-US" sz="1600" dirty="0">
                <a:solidFill>
                  <a:schemeClr val="bg1"/>
                </a:solidFill>
                <a:latin typeface="Verdana"/>
                <a:ea typeface="Verdana"/>
              </a:rPr>
              <a:t> </a:t>
            </a:r>
            <a:r>
              <a:rPr lang="en-US" sz="1600" dirty="0" err="1">
                <a:solidFill>
                  <a:schemeClr val="bg1"/>
                </a:solidFill>
                <a:latin typeface="Verdana"/>
                <a:ea typeface="Verdana"/>
              </a:rPr>
              <a:t>vietą</a:t>
            </a:r>
            <a:r>
              <a:rPr lang="en-US" sz="1600" dirty="0">
                <a:solidFill>
                  <a:schemeClr val="bg1"/>
                </a:solidFill>
                <a:latin typeface="Verdana"/>
                <a:ea typeface="Verdana"/>
              </a:rPr>
              <a:t> </a:t>
            </a:r>
            <a:r>
              <a:rPr lang="en-US" sz="1600" dirty="0" err="1">
                <a:solidFill>
                  <a:schemeClr val="bg1"/>
                </a:solidFill>
                <a:latin typeface="Verdana"/>
                <a:ea typeface="Verdana"/>
              </a:rPr>
              <a:t>arba</a:t>
            </a:r>
            <a:r>
              <a:rPr lang="en-US" sz="1600" dirty="0">
                <a:solidFill>
                  <a:schemeClr val="bg1"/>
                </a:solidFill>
                <a:latin typeface="Verdana"/>
                <a:ea typeface="Verdana"/>
              </a:rPr>
              <a:t> </a:t>
            </a:r>
            <a:r>
              <a:rPr lang="en-US" sz="1600" dirty="0" err="1">
                <a:solidFill>
                  <a:schemeClr val="bg1"/>
                </a:solidFill>
                <a:latin typeface="Verdana"/>
                <a:ea typeface="Verdana"/>
              </a:rPr>
              <a:t>pagal</a:t>
            </a:r>
            <a:r>
              <a:rPr lang="en-US" sz="1600" dirty="0">
                <a:solidFill>
                  <a:schemeClr val="bg1"/>
                </a:solidFill>
                <a:latin typeface="Verdana"/>
                <a:ea typeface="Verdana"/>
              </a:rPr>
              <a:t> </a:t>
            </a:r>
            <a:r>
              <a:rPr lang="en-US" sz="1600" dirty="0" err="1">
                <a:solidFill>
                  <a:schemeClr val="bg1"/>
                </a:solidFill>
                <a:latin typeface="Verdana"/>
                <a:ea typeface="Verdana"/>
              </a:rPr>
              <a:t>faktinę</a:t>
            </a:r>
            <a:r>
              <a:rPr lang="en-US" sz="1600" dirty="0">
                <a:solidFill>
                  <a:schemeClr val="bg1"/>
                </a:solidFill>
                <a:latin typeface="Verdana"/>
                <a:ea typeface="Verdana"/>
              </a:rPr>
              <a:t> </a:t>
            </a:r>
            <a:r>
              <a:rPr lang="en-US" sz="1600" dirty="0" err="1">
                <a:solidFill>
                  <a:schemeClr val="bg1"/>
                </a:solidFill>
                <a:latin typeface="Verdana"/>
                <a:ea typeface="Verdana"/>
              </a:rPr>
              <a:t>įmonės</a:t>
            </a:r>
            <a:r>
              <a:rPr lang="en-US" sz="1600" dirty="0">
                <a:solidFill>
                  <a:schemeClr val="bg1"/>
                </a:solidFill>
                <a:latin typeface="Verdana"/>
                <a:ea typeface="Verdana"/>
              </a:rPr>
              <a:t> </a:t>
            </a:r>
            <a:r>
              <a:rPr lang="en-US" sz="1600" dirty="0" err="1">
                <a:solidFill>
                  <a:schemeClr val="bg1"/>
                </a:solidFill>
                <a:latin typeface="Verdana"/>
                <a:ea typeface="Verdana"/>
              </a:rPr>
              <a:t>veiklos</a:t>
            </a:r>
            <a:r>
              <a:rPr lang="en-US" sz="1600" dirty="0">
                <a:solidFill>
                  <a:schemeClr val="bg1"/>
                </a:solidFill>
                <a:latin typeface="Verdana"/>
                <a:ea typeface="Verdana"/>
              </a:rPr>
              <a:t> </a:t>
            </a:r>
            <a:r>
              <a:rPr lang="en-US" sz="1600" dirty="0" err="1">
                <a:solidFill>
                  <a:schemeClr val="bg1"/>
                </a:solidFill>
                <a:latin typeface="Verdana"/>
                <a:ea typeface="Verdana"/>
              </a:rPr>
              <a:t>vykdymo</a:t>
            </a:r>
            <a:r>
              <a:rPr lang="en-US" sz="1600" dirty="0">
                <a:solidFill>
                  <a:schemeClr val="bg1"/>
                </a:solidFill>
                <a:latin typeface="Verdana"/>
                <a:ea typeface="Verdana"/>
              </a:rPr>
              <a:t> </a:t>
            </a:r>
            <a:r>
              <a:rPr lang="en-US" sz="1600" dirty="0" err="1">
                <a:solidFill>
                  <a:schemeClr val="bg1"/>
                </a:solidFill>
                <a:latin typeface="Verdana"/>
                <a:ea typeface="Verdana"/>
              </a:rPr>
              <a:t>vietą</a:t>
            </a:r>
            <a:r>
              <a:rPr lang="en-US" sz="1600" dirty="0">
                <a:solidFill>
                  <a:schemeClr val="bg1"/>
                </a:solidFill>
                <a:latin typeface="Verdana"/>
                <a:ea typeface="Verdana"/>
              </a:rPr>
              <a:t>.</a:t>
            </a:r>
            <a:endParaRPr lang="lt-LT" sz="1600" dirty="0">
              <a:solidFill>
                <a:schemeClr val="bg1"/>
              </a:solidFill>
              <a:latin typeface="Verdana"/>
              <a:ea typeface="Verdana"/>
            </a:endParaRPr>
          </a:p>
        </p:txBody>
      </p:sp>
      <p:pic>
        <p:nvPicPr>
          <p:cNvPr id="6" name="Picture 2" descr="Computer Equipment Icons - Download Free Vector Icons | Noun Project">
            <a:extLst>
              <a:ext uri="{FF2B5EF4-FFF2-40B4-BE49-F238E27FC236}">
                <a16:creationId xmlns:a16="http://schemas.microsoft.com/office/drawing/2014/main" id="{5BB70EE7-FD5F-75AA-F43C-CD69EE572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4" y="3865669"/>
            <a:ext cx="998399" cy="9983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506F76A4-B0D4-29EA-DE88-2D38BF3D5A15}"/>
              </a:ext>
            </a:extLst>
          </p:cNvPr>
          <p:cNvSpPr/>
          <p:nvPr/>
        </p:nvSpPr>
        <p:spPr>
          <a:xfrm>
            <a:off x="4738476" y="2536984"/>
            <a:ext cx="6799384" cy="947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Calibri"/>
            </a:endParaRPr>
          </a:p>
          <a:p>
            <a:r>
              <a:rPr lang="en-US" sz="1600" b="1" dirty="0" err="1">
                <a:solidFill>
                  <a:schemeClr val="accent2"/>
                </a:solidFill>
                <a:latin typeface="Verdana"/>
                <a:ea typeface="Verdana"/>
              </a:rPr>
              <a:t>Pagrindžiantys</a:t>
            </a:r>
            <a:r>
              <a:rPr lang="en-US" sz="1600" b="1" dirty="0">
                <a:solidFill>
                  <a:schemeClr val="accent2"/>
                </a:solidFill>
                <a:latin typeface="Verdana"/>
                <a:ea typeface="Verdana"/>
              </a:rPr>
              <a:t> dokumentai:</a:t>
            </a:r>
            <a:r>
              <a:rPr lang="en-US" sz="1600" dirty="0">
                <a:solidFill>
                  <a:schemeClr val="accent2"/>
                </a:solidFill>
                <a:latin typeface="Verdana"/>
                <a:ea typeface="Verdana"/>
              </a:rPr>
              <a:t> </a:t>
            </a:r>
            <a:r>
              <a:rPr lang="en-US" sz="1600" dirty="0" err="1">
                <a:solidFill>
                  <a:schemeClr val="accent2"/>
                </a:solidFill>
                <a:latin typeface="Verdana"/>
                <a:ea typeface="Verdana"/>
              </a:rPr>
              <a:t>patalpų</a:t>
            </a:r>
            <a:r>
              <a:rPr lang="en-US" sz="1600" dirty="0">
                <a:solidFill>
                  <a:schemeClr val="accent2"/>
                </a:solidFill>
                <a:latin typeface="Verdana"/>
                <a:ea typeface="Verdana"/>
              </a:rPr>
              <a:t>  </a:t>
            </a:r>
            <a:r>
              <a:rPr lang="en-US" sz="1600" dirty="0" err="1">
                <a:solidFill>
                  <a:schemeClr val="accent2"/>
                </a:solidFill>
                <a:latin typeface="Verdana"/>
                <a:ea typeface="Verdana"/>
              </a:rPr>
              <a:t>nuosavybės</a:t>
            </a:r>
            <a:r>
              <a:rPr lang="en-US" sz="1600" dirty="0">
                <a:solidFill>
                  <a:schemeClr val="accent2"/>
                </a:solidFill>
                <a:latin typeface="Verdana"/>
                <a:ea typeface="Verdana"/>
              </a:rPr>
              <a:t> / </a:t>
            </a:r>
            <a:r>
              <a:rPr lang="en-US" sz="1600" dirty="0" err="1">
                <a:solidFill>
                  <a:schemeClr val="accent2"/>
                </a:solidFill>
                <a:latin typeface="Verdana"/>
                <a:ea typeface="Verdana"/>
              </a:rPr>
              <a:t>nuomos</a:t>
            </a:r>
            <a:r>
              <a:rPr lang="en-US" sz="1600" dirty="0">
                <a:solidFill>
                  <a:schemeClr val="accent2"/>
                </a:solidFill>
                <a:latin typeface="Verdana"/>
                <a:ea typeface="Verdana"/>
              </a:rPr>
              <a:t> dokumentai, </a:t>
            </a:r>
            <a:r>
              <a:rPr lang="en-US" sz="1600" dirty="0" err="1">
                <a:solidFill>
                  <a:schemeClr val="accent2"/>
                </a:solidFill>
                <a:latin typeface="Verdana"/>
                <a:ea typeface="Verdana"/>
              </a:rPr>
              <a:t>registruoti</a:t>
            </a:r>
            <a:r>
              <a:rPr lang="en-US" sz="1600" dirty="0">
                <a:solidFill>
                  <a:schemeClr val="accent2"/>
                </a:solidFill>
                <a:latin typeface="Verdana"/>
                <a:ea typeface="Verdana"/>
              </a:rPr>
              <a:t> </a:t>
            </a:r>
            <a:r>
              <a:rPr lang="lt-LT" sz="1600" dirty="0">
                <a:solidFill>
                  <a:schemeClr val="accent2"/>
                </a:solidFill>
                <a:latin typeface="Verdana"/>
                <a:ea typeface="Verdana"/>
              </a:rPr>
              <a:t>VĮ </a:t>
            </a:r>
            <a:r>
              <a:rPr lang="en-US" sz="1600" dirty="0">
                <a:solidFill>
                  <a:schemeClr val="accent2"/>
                </a:solidFill>
                <a:latin typeface="Verdana"/>
                <a:ea typeface="Verdana"/>
              </a:rPr>
              <a:t>RC</a:t>
            </a:r>
            <a:r>
              <a:rPr lang="lt-LT" sz="1600" dirty="0">
                <a:solidFill>
                  <a:schemeClr val="accent2"/>
                </a:solidFill>
                <a:latin typeface="Verdana"/>
                <a:ea typeface="Verdana"/>
              </a:rPr>
              <a:t> registre</a:t>
            </a:r>
            <a:r>
              <a:rPr lang="en-US" sz="1600" dirty="0">
                <a:solidFill>
                  <a:schemeClr val="accent2"/>
                </a:solidFill>
                <a:latin typeface="Verdana"/>
                <a:ea typeface="Verdana"/>
              </a:rPr>
              <a:t>.</a:t>
            </a:r>
          </a:p>
          <a:p>
            <a:pPr algn="ctr"/>
            <a:endParaRPr lang="en-US" dirty="0">
              <a:cs typeface="Calibri"/>
            </a:endParaRPr>
          </a:p>
        </p:txBody>
      </p:sp>
      <p:sp>
        <p:nvSpPr>
          <p:cNvPr id="10" name="Rectangle: Rounded Corners 9">
            <a:extLst>
              <a:ext uri="{FF2B5EF4-FFF2-40B4-BE49-F238E27FC236}">
                <a16:creationId xmlns:a16="http://schemas.microsoft.com/office/drawing/2014/main" id="{13ED1904-EE8F-FA34-C0E1-1D3EA13A09FA}"/>
              </a:ext>
            </a:extLst>
          </p:cNvPr>
          <p:cNvSpPr/>
          <p:nvPr/>
        </p:nvSpPr>
        <p:spPr>
          <a:xfrm>
            <a:off x="4738476" y="4842213"/>
            <a:ext cx="6799384" cy="8954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cs typeface="Calibri"/>
            </a:endParaRPr>
          </a:p>
          <a:p>
            <a:r>
              <a:rPr lang="en-US" sz="1600" b="1" dirty="0" err="1">
                <a:solidFill>
                  <a:schemeClr val="accent2"/>
                </a:solidFill>
                <a:latin typeface="Verdana"/>
                <a:ea typeface="Verdana"/>
              </a:rPr>
              <a:t>Pagrindžiantys</a:t>
            </a:r>
            <a:r>
              <a:rPr lang="en-US" sz="1600" b="1" dirty="0">
                <a:solidFill>
                  <a:schemeClr val="accent2"/>
                </a:solidFill>
                <a:latin typeface="Verdana"/>
                <a:ea typeface="Verdana"/>
              </a:rPr>
              <a:t> dokumentai:</a:t>
            </a:r>
            <a:r>
              <a:rPr lang="en-US" sz="1600" dirty="0">
                <a:solidFill>
                  <a:schemeClr val="accent2"/>
                </a:solidFill>
                <a:latin typeface="Verdana"/>
                <a:ea typeface="Verdana"/>
              </a:rPr>
              <a:t> </a:t>
            </a:r>
            <a:r>
              <a:rPr lang="en-US" sz="1600" dirty="0" err="1">
                <a:solidFill>
                  <a:schemeClr val="accent2"/>
                </a:solidFill>
                <a:latin typeface="Verdana"/>
                <a:ea typeface="Verdana"/>
              </a:rPr>
              <a:t>Įmonės</a:t>
            </a:r>
            <a:r>
              <a:rPr lang="en-US" sz="1600" dirty="0">
                <a:solidFill>
                  <a:schemeClr val="accent2"/>
                </a:solidFill>
                <a:latin typeface="Verdana"/>
                <a:ea typeface="Verdana"/>
              </a:rPr>
              <a:t> </a:t>
            </a:r>
            <a:r>
              <a:rPr lang="en-US" sz="1600" dirty="0" err="1">
                <a:solidFill>
                  <a:schemeClr val="accent2"/>
                </a:solidFill>
                <a:latin typeface="Verdana"/>
                <a:ea typeface="Verdana"/>
              </a:rPr>
              <a:t>registracijos</a:t>
            </a:r>
            <a:r>
              <a:rPr lang="en-US" sz="1600" dirty="0">
                <a:solidFill>
                  <a:schemeClr val="accent2"/>
                </a:solidFill>
                <a:latin typeface="Verdana"/>
                <a:ea typeface="Verdana"/>
              </a:rPr>
              <a:t> </a:t>
            </a:r>
            <a:r>
              <a:rPr lang="en-US" sz="1600" dirty="0" err="1">
                <a:solidFill>
                  <a:schemeClr val="accent2"/>
                </a:solidFill>
                <a:latin typeface="Verdana"/>
                <a:ea typeface="Verdana"/>
              </a:rPr>
              <a:t>vietą</a:t>
            </a:r>
            <a:r>
              <a:rPr lang="en-US" sz="1600" dirty="0">
                <a:solidFill>
                  <a:schemeClr val="accent2"/>
                </a:solidFill>
                <a:latin typeface="Verdana"/>
                <a:ea typeface="Verdana"/>
              </a:rPr>
              <a:t> </a:t>
            </a:r>
            <a:r>
              <a:rPr lang="en-US" sz="1600" dirty="0" err="1">
                <a:solidFill>
                  <a:schemeClr val="accent2"/>
                </a:solidFill>
                <a:latin typeface="Verdana"/>
                <a:ea typeface="Verdana"/>
              </a:rPr>
              <a:t>patvirtinantis</a:t>
            </a:r>
            <a:r>
              <a:rPr lang="en-US" sz="1600" dirty="0">
                <a:solidFill>
                  <a:schemeClr val="accent2"/>
                </a:solidFill>
                <a:latin typeface="Verdana"/>
                <a:ea typeface="Verdana"/>
              </a:rPr>
              <a:t> </a:t>
            </a:r>
            <a:r>
              <a:rPr lang="en-US" sz="1600" dirty="0" err="1">
                <a:solidFill>
                  <a:schemeClr val="accent2"/>
                </a:solidFill>
                <a:latin typeface="Verdana"/>
                <a:ea typeface="Verdana"/>
              </a:rPr>
              <a:t>dokumentas</a:t>
            </a:r>
            <a:r>
              <a:rPr lang="en-US" sz="1600" dirty="0">
                <a:solidFill>
                  <a:schemeClr val="accent2"/>
                </a:solidFill>
                <a:latin typeface="Verdana"/>
                <a:ea typeface="Verdana"/>
              </a:rPr>
              <a:t>, </a:t>
            </a:r>
            <a:r>
              <a:rPr lang="en-US" sz="1600" dirty="0" err="1">
                <a:solidFill>
                  <a:schemeClr val="accent2"/>
                </a:solidFill>
                <a:latin typeface="Verdana"/>
                <a:ea typeface="Verdana"/>
              </a:rPr>
              <a:t>registruotas</a:t>
            </a:r>
            <a:r>
              <a:rPr lang="en-US" sz="1600" dirty="0">
                <a:solidFill>
                  <a:schemeClr val="accent2"/>
                </a:solidFill>
                <a:latin typeface="Verdana"/>
                <a:ea typeface="Verdana"/>
              </a:rPr>
              <a:t> </a:t>
            </a:r>
            <a:r>
              <a:rPr lang="lt-LT" sz="1600" dirty="0">
                <a:solidFill>
                  <a:schemeClr val="accent2"/>
                </a:solidFill>
                <a:latin typeface="Verdana"/>
                <a:ea typeface="Verdana"/>
              </a:rPr>
              <a:t>VĮ </a:t>
            </a:r>
            <a:r>
              <a:rPr lang="en-US" sz="1600" dirty="0">
                <a:solidFill>
                  <a:schemeClr val="accent2"/>
                </a:solidFill>
                <a:latin typeface="Verdana"/>
                <a:ea typeface="Verdana"/>
              </a:rPr>
              <a:t>RC</a:t>
            </a:r>
            <a:r>
              <a:rPr lang="lt-LT" sz="1600" dirty="0">
                <a:solidFill>
                  <a:schemeClr val="accent2"/>
                </a:solidFill>
                <a:latin typeface="Verdana"/>
                <a:ea typeface="Verdana"/>
              </a:rPr>
              <a:t> registre</a:t>
            </a:r>
            <a:r>
              <a:rPr lang="en-US" sz="1600" dirty="0">
                <a:solidFill>
                  <a:schemeClr val="accent2"/>
                </a:solidFill>
                <a:latin typeface="Verdana"/>
                <a:ea typeface="Verdana"/>
              </a:rPr>
              <a:t>. </a:t>
            </a:r>
            <a:endParaRPr lang="en-US" sz="1600" dirty="0">
              <a:solidFill>
                <a:srgbClr val="302957"/>
              </a:solidFill>
              <a:latin typeface="Verdana"/>
              <a:ea typeface="Verdana"/>
            </a:endParaRPr>
          </a:p>
          <a:p>
            <a:pPr algn="ctr"/>
            <a:endParaRPr lang="en-US" dirty="0">
              <a:cs typeface="Calibri"/>
            </a:endParaRPr>
          </a:p>
        </p:txBody>
      </p:sp>
      <p:pic>
        <p:nvPicPr>
          <p:cNvPr id="11" name="Paveikslėlis 10">
            <a:extLst>
              <a:ext uri="{FF2B5EF4-FFF2-40B4-BE49-F238E27FC236}">
                <a16:creationId xmlns:a16="http://schemas.microsoft.com/office/drawing/2014/main" id="{85CCD7BE-6C16-0FD8-F7B9-7026E1E526E1}"/>
              </a:ext>
            </a:extLst>
          </p:cNvPr>
          <p:cNvPicPr>
            <a:picLocks noChangeAspect="1"/>
          </p:cNvPicPr>
          <p:nvPr/>
        </p:nvPicPr>
        <p:blipFill>
          <a:blip r:embed="rId4"/>
          <a:stretch>
            <a:fillRect/>
          </a:stretch>
        </p:blipFill>
        <p:spPr>
          <a:xfrm>
            <a:off x="601683" y="1430609"/>
            <a:ext cx="1460028" cy="1373161"/>
          </a:xfrm>
          <a:prstGeom prst="rect">
            <a:avLst/>
          </a:prstGeom>
        </p:spPr>
      </p:pic>
    </p:spTree>
    <p:extLst>
      <p:ext uri="{BB962C8B-B14F-4D97-AF65-F5344CB8AC3E}">
        <p14:creationId xmlns:p14="http://schemas.microsoft.com/office/powerpoint/2010/main" val="428421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89BBA10-1FB1-BDE4-ACF6-22FD3D2FA0A1}"/>
              </a:ext>
            </a:extLst>
          </p:cNvPr>
          <p:cNvSpPr>
            <a:spLocks noGrp="1"/>
          </p:cNvSpPr>
          <p:nvPr>
            <p:ph type="title"/>
          </p:nvPr>
        </p:nvSpPr>
        <p:spPr>
          <a:xfrm>
            <a:off x="927995" y="278160"/>
            <a:ext cx="4184189" cy="2791506"/>
          </a:xfrm>
        </p:spPr>
        <p:txBody>
          <a:bodyPr/>
          <a:lstStyle/>
          <a:p>
            <a:r>
              <a:rPr lang="lt-LT" noProof="0" dirty="0"/>
              <a:t>Reikalavimai pareiškėjams</a:t>
            </a:r>
            <a:r>
              <a:rPr lang="en-US" noProof="0" dirty="0"/>
              <a:t> I</a:t>
            </a:r>
            <a:endParaRPr lang="lt-LT" noProof="0" dirty="0"/>
          </a:p>
        </p:txBody>
      </p:sp>
      <p:pic>
        <p:nvPicPr>
          <p:cNvPr id="6" name="Turinio vietos rezervavimo ženklas 5" descr="Label with solid fill">
            <a:extLst>
              <a:ext uri="{FF2B5EF4-FFF2-40B4-BE49-F238E27FC236}">
                <a16:creationId xmlns:a16="http://schemas.microsoft.com/office/drawing/2014/main" id="{8DEE045D-5F81-C3D4-4E44-58DE8580413B}"/>
              </a:ext>
            </a:extLst>
          </p:cNvPr>
          <p:cNvPicPr>
            <a:picLocks noGrp="1" noChangeAspect="1"/>
          </p:cNvPicPr>
          <p:nvPr>
            <p:ph sz="quarter" idx="13"/>
          </p:nvPr>
        </p:nvPicPr>
        <p:blipFill>
          <a:blip r:embed="rId3">
            <a:extLst>
              <a:ext uri="{96DAC541-7B7A-43D3-8B79-37D633B846F1}">
                <asvg:svgBlip xmlns:asvg="http://schemas.microsoft.com/office/drawing/2016/SVG/main" r:embed="rId4"/>
              </a:ext>
            </a:extLst>
          </a:blip>
          <a:stretch>
            <a:fillRect/>
          </a:stretch>
        </p:blipFill>
        <p:spPr>
          <a:xfrm>
            <a:off x="3963266" y="1920748"/>
            <a:ext cx="1148918" cy="1148918"/>
          </a:xfrm>
        </p:spPr>
      </p:pic>
      <p:sp>
        <p:nvSpPr>
          <p:cNvPr id="4" name="Teksto vietos rezervavimo ženklas 3">
            <a:extLst>
              <a:ext uri="{FF2B5EF4-FFF2-40B4-BE49-F238E27FC236}">
                <a16:creationId xmlns:a16="http://schemas.microsoft.com/office/drawing/2014/main" id="{65F3B475-04BF-15CB-D8FE-35E7B1046B8A}"/>
              </a:ext>
            </a:extLst>
          </p:cNvPr>
          <p:cNvSpPr>
            <a:spLocks noGrp="1"/>
          </p:cNvSpPr>
          <p:nvPr>
            <p:ph type="body" sz="half" idx="2"/>
          </p:nvPr>
        </p:nvSpPr>
        <p:spPr>
          <a:xfrm>
            <a:off x="6713441" y="1673913"/>
            <a:ext cx="5326602" cy="4081252"/>
          </a:xfrm>
        </p:spPr>
        <p:txBody>
          <a:bodyPr>
            <a:noAutofit/>
          </a:bodyPr>
          <a:lstStyle/>
          <a:p>
            <a:r>
              <a:rPr lang="lt-LT" sz="1800" b="1" noProof="0" dirty="0"/>
              <a:t>Tinkamas pareiškėjas:</a:t>
            </a:r>
          </a:p>
          <a:p>
            <a:pPr marL="285750" indent="-285750">
              <a:spcBef>
                <a:spcPts val="600"/>
              </a:spcBef>
              <a:buFont typeface="Wingdings" panose="05000000000000000000" pitchFamily="2" charset="2"/>
              <a:buChar char="Ø"/>
            </a:pPr>
            <a:r>
              <a:rPr lang="lt-LT" sz="1600" noProof="0" dirty="0"/>
              <a:t>labai maža, maža ar vidutinė įmonė (MVĮ);</a:t>
            </a:r>
          </a:p>
          <a:p>
            <a:pPr marL="285750" indent="-285750">
              <a:spcBef>
                <a:spcPts val="600"/>
              </a:spcBef>
              <a:buFont typeface="Wingdings" panose="05000000000000000000" pitchFamily="2" charset="2"/>
              <a:buChar char="Ø"/>
            </a:pPr>
            <a:r>
              <a:rPr lang="lt-LT" sz="1600" noProof="0" dirty="0"/>
              <a:t>veikia ne trumpiau kaip 2 metus (iki PĮP pateikimo);</a:t>
            </a:r>
          </a:p>
          <a:p>
            <a:pPr marL="285750" indent="-285750">
              <a:spcBef>
                <a:spcPts val="600"/>
              </a:spcBef>
              <a:buFont typeface="Wingdings" panose="05000000000000000000" pitchFamily="2" charset="2"/>
              <a:buChar char="Ø"/>
            </a:pPr>
            <a:r>
              <a:rPr lang="lt-LT" sz="1600" noProof="0" dirty="0"/>
              <a:t>paskutinių 2 metų (iki PĮP pateikimo) metinės pardavimo pajamos (</a:t>
            </a:r>
            <a:r>
              <a:rPr lang="lt-LT" sz="1600" u="sng" noProof="0" dirty="0"/>
              <a:t>kiekvienais metais</a:t>
            </a:r>
            <a:r>
              <a:rPr lang="lt-LT" sz="1600" noProof="0" dirty="0"/>
              <a:t>) yra ne mažesnės kaip 145.000 Eur; </a:t>
            </a:r>
          </a:p>
          <a:p>
            <a:pPr marL="285750" indent="-285750">
              <a:spcBef>
                <a:spcPts val="600"/>
              </a:spcBef>
              <a:buFont typeface="Wingdings" panose="05000000000000000000" pitchFamily="2" charset="2"/>
              <a:buChar char="Ø"/>
            </a:pPr>
            <a:r>
              <a:rPr lang="lt-LT" sz="1600" noProof="0" dirty="0"/>
              <a:t>pareiškėjo pagrindinė veikla pagal EVRK</a:t>
            </a:r>
            <a:r>
              <a:rPr lang="en-US" sz="1600" noProof="0" dirty="0"/>
              <a:t> 2.1 red.</a:t>
            </a:r>
            <a:r>
              <a:rPr lang="lt-LT" sz="1600" noProof="0" dirty="0"/>
              <a:t> klasifikatorių yra informacinių ir ryšių technologijų (toliau – IRT) ir (arba) pramonės srityje;</a:t>
            </a:r>
          </a:p>
          <a:p>
            <a:endParaRPr lang="lt-LT" sz="1600" noProof="0" dirty="0"/>
          </a:p>
        </p:txBody>
      </p:sp>
      <p:sp>
        <p:nvSpPr>
          <p:cNvPr id="3" name="TextBox 2">
            <a:extLst>
              <a:ext uri="{FF2B5EF4-FFF2-40B4-BE49-F238E27FC236}">
                <a16:creationId xmlns:a16="http://schemas.microsoft.com/office/drawing/2014/main" id="{82FEECB8-F6CA-1949-F6F6-4F091C9B011B}"/>
              </a:ext>
            </a:extLst>
          </p:cNvPr>
          <p:cNvSpPr txBox="1"/>
          <p:nvPr/>
        </p:nvSpPr>
        <p:spPr>
          <a:xfrm>
            <a:off x="451187" y="3460996"/>
            <a:ext cx="5613804" cy="3046988"/>
          </a:xfrm>
          <a:prstGeom prst="rect">
            <a:avLst/>
          </a:prstGeom>
          <a:noFill/>
        </p:spPr>
        <p:txBody>
          <a:bodyPr wrap="square">
            <a:spAutoFit/>
          </a:bodyPr>
          <a:lstStyle/>
          <a:p>
            <a:r>
              <a:rPr lang="lt-LT" sz="1600" b="1" i="1" dirty="0">
                <a:effectLst/>
                <a:latin typeface="Verdana" panose="020B0604030504040204" pitchFamily="34" charset="0"/>
                <a:ea typeface="Verdana" panose="020B0604030504040204" pitchFamily="34" charset="0"/>
              </a:rPr>
              <a:t>B sekcija</a:t>
            </a:r>
            <a:r>
              <a:rPr lang="en-US" sz="1600" b="1" i="1" dirty="0">
                <a:effectLst/>
                <a:latin typeface="Verdana" panose="020B0604030504040204" pitchFamily="34" charset="0"/>
                <a:ea typeface="Verdana" panose="020B0604030504040204" pitchFamily="34" charset="0"/>
              </a:rPr>
              <a:t> -</a:t>
            </a:r>
            <a:r>
              <a:rPr lang="lt-LT" sz="1600" i="1" dirty="0">
                <a:effectLst/>
                <a:latin typeface="Verdana" panose="020B0604030504040204" pitchFamily="34" charset="0"/>
                <a:ea typeface="Verdana" panose="020B0604030504040204" pitchFamily="34" charset="0"/>
              </a:rPr>
              <a:t> „Kasyba ir karjerų eksploatavimas“  </a:t>
            </a:r>
            <a:r>
              <a:rPr lang="lt-LT" sz="1600" b="1" i="1" dirty="0">
                <a:effectLst/>
                <a:latin typeface="Verdana" panose="020B0604030504040204" pitchFamily="34" charset="0"/>
                <a:ea typeface="Verdana" panose="020B0604030504040204" pitchFamily="34" charset="0"/>
              </a:rPr>
              <a:t>išskyrus</a:t>
            </a:r>
            <a:r>
              <a:rPr lang="lt-LT" sz="1600" i="1" dirty="0">
                <a:effectLst/>
                <a:latin typeface="Verdana" panose="020B0604030504040204" pitchFamily="34" charset="0"/>
                <a:ea typeface="Verdana" panose="020B0604030504040204" pitchFamily="34" charset="0"/>
              </a:rPr>
              <a:t>: 06 skyriaus „Žalios naftos ir gamtinių dujų gavyba“, 08.92 klasės „Durpių gavyba“ ir 09.1 grupės „Naftos ir gamtinių dujų gavybai būdingų paslaugų veikla“;</a:t>
            </a:r>
          </a:p>
          <a:p>
            <a:r>
              <a:rPr lang="lt-LT" sz="1600" b="1" i="1" dirty="0">
                <a:effectLst/>
                <a:latin typeface="Verdana" panose="020B0604030504040204" pitchFamily="34" charset="0"/>
                <a:ea typeface="Verdana" panose="020B0604030504040204" pitchFamily="34" charset="0"/>
              </a:rPr>
              <a:t>C </a:t>
            </a:r>
            <a:r>
              <a:rPr lang="lt-LT" sz="1600" b="1" i="1" dirty="0" err="1">
                <a:effectLst/>
                <a:latin typeface="Verdana" panose="020B0604030504040204" pitchFamily="34" charset="0"/>
                <a:ea typeface="Verdana" panose="020B0604030504040204" pitchFamily="34" charset="0"/>
              </a:rPr>
              <a:t>sekcij</a:t>
            </a:r>
            <a:r>
              <a:rPr lang="en-US" sz="1600" b="1" i="1" dirty="0">
                <a:effectLst/>
                <a:latin typeface="Verdana" panose="020B0604030504040204" pitchFamily="34" charset="0"/>
                <a:ea typeface="Verdana" panose="020B0604030504040204" pitchFamily="34" charset="0"/>
              </a:rPr>
              <a:t>a -</a:t>
            </a:r>
            <a:r>
              <a:rPr lang="lt-LT" sz="1600" b="1" i="1" dirty="0">
                <a:effectLst/>
                <a:latin typeface="Verdana" panose="020B0604030504040204" pitchFamily="34" charset="0"/>
                <a:ea typeface="Verdana" panose="020B0604030504040204" pitchFamily="34" charset="0"/>
              </a:rPr>
              <a:t> </a:t>
            </a:r>
            <a:r>
              <a:rPr lang="lt-LT" sz="1600" i="1" dirty="0">
                <a:effectLst/>
                <a:latin typeface="Verdana" panose="020B0604030504040204" pitchFamily="34" charset="0"/>
                <a:ea typeface="Verdana" panose="020B0604030504040204" pitchFamily="34" charset="0"/>
              </a:rPr>
              <a:t>„Apdirbamoji gamyba“</a:t>
            </a:r>
            <a:r>
              <a:rPr lang="lt-LT" sz="1600" i="1" dirty="0">
                <a:latin typeface="Verdana" panose="020B0604030504040204" pitchFamily="34" charset="0"/>
                <a:ea typeface="Verdana" panose="020B0604030504040204" pitchFamily="34" charset="0"/>
              </a:rPr>
              <a:t> </a:t>
            </a:r>
            <a:endParaRPr lang="en-US" sz="1600" i="1" dirty="0">
              <a:latin typeface="Verdana" panose="020B0604030504040204" pitchFamily="34" charset="0"/>
              <a:ea typeface="Verdana" panose="020B0604030504040204" pitchFamily="34" charset="0"/>
            </a:endParaRPr>
          </a:p>
          <a:p>
            <a:r>
              <a:rPr lang="lt-LT" sz="1600" b="1" i="1" dirty="0">
                <a:effectLst/>
                <a:latin typeface="Verdana" panose="020B0604030504040204" pitchFamily="34" charset="0"/>
                <a:ea typeface="Verdana" panose="020B0604030504040204" pitchFamily="34" charset="0"/>
              </a:rPr>
              <a:t>išskyrus</a:t>
            </a:r>
            <a:r>
              <a:rPr lang="lt-LT" sz="1600" i="1" dirty="0">
                <a:effectLst/>
                <a:latin typeface="Verdana" panose="020B0604030504040204" pitchFamily="34" charset="0"/>
                <a:ea typeface="Verdana" panose="020B0604030504040204" pitchFamily="34" charset="0"/>
              </a:rPr>
              <a:t>: 19 skyriaus „Kokso ir rafinuotų naftos produktų gamyba“</a:t>
            </a:r>
            <a:r>
              <a:rPr lang="en-US" sz="1600" i="1" dirty="0">
                <a:effectLst/>
                <a:latin typeface="Verdana" panose="020B0604030504040204" pitchFamily="34" charset="0"/>
                <a:ea typeface="Verdana" panose="020B0604030504040204" pitchFamily="34" charset="0"/>
              </a:rPr>
              <a:t>;</a:t>
            </a:r>
          </a:p>
          <a:p>
            <a:r>
              <a:rPr lang="en-US" sz="1600" b="1" i="1" dirty="0">
                <a:latin typeface="Verdana" panose="020B0604030504040204" pitchFamily="34" charset="0"/>
                <a:ea typeface="Verdana" panose="020B0604030504040204" pitchFamily="34" charset="0"/>
              </a:rPr>
              <a:t>K </a:t>
            </a:r>
            <a:r>
              <a:rPr lang="en-US" sz="1600" b="1" i="1" dirty="0" err="1">
                <a:latin typeface="Verdana" panose="020B0604030504040204" pitchFamily="34" charset="0"/>
                <a:ea typeface="Verdana" panose="020B0604030504040204" pitchFamily="34" charset="0"/>
              </a:rPr>
              <a:t>sekcija</a:t>
            </a:r>
            <a:r>
              <a:rPr lang="en-US" sz="1600" b="1" i="1" dirty="0">
                <a:latin typeface="Verdana" panose="020B0604030504040204" pitchFamily="34" charset="0"/>
                <a:ea typeface="Verdana" panose="020B0604030504040204" pitchFamily="34" charset="0"/>
              </a:rPr>
              <a:t> - </a:t>
            </a:r>
            <a:r>
              <a:rPr lang="lt-LT" sz="1600" i="1" dirty="0">
                <a:latin typeface="Verdana" panose="020B0604030504040204" pitchFamily="34" charset="0"/>
                <a:ea typeface="Verdana" panose="020B0604030504040204" pitchFamily="34" charset="0"/>
              </a:rPr>
              <a:t>„Telekomunikacijų, kompiuterių programavimo, konsultacinė, kompiuterijos infrastruktūros ir kita informacinių paslaugų veikla</a:t>
            </a:r>
            <a:r>
              <a:rPr lang="en-US" sz="1600" i="1" dirty="0">
                <a:latin typeface="Verdana" panose="020B0604030504040204" pitchFamily="34" charset="0"/>
                <a:ea typeface="Verdana" panose="020B0604030504040204" pitchFamily="34" charset="0"/>
              </a:rPr>
              <a:t>”.</a:t>
            </a:r>
            <a:endParaRPr lang="en-150" sz="1600" i="1" dirty="0">
              <a:latin typeface="Verdana" panose="020B0604030504040204" pitchFamily="34" charset="0"/>
              <a:ea typeface="Verdana" panose="020B0604030504040204" pitchFamily="34" charset="0"/>
            </a:endParaRPr>
          </a:p>
          <a:p>
            <a:endParaRPr lang="en-US" sz="1600" i="1"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25763011"/>
      </p:ext>
    </p:extLst>
  </p:cSld>
  <p:clrMapOvr>
    <a:masterClrMapping/>
  </p:clrMapOvr>
</p:sld>
</file>

<file path=ppt/theme/theme1.xml><?xml version="1.0" encoding="utf-8"?>
<a:theme xmlns:a="http://schemas.openxmlformats.org/drawingml/2006/main" name="Tema1">
  <a:themeElements>
    <a:clrScheme name="Inovacijų agentūra">
      <a:dk1>
        <a:srgbClr val="000000"/>
      </a:dk1>
      <a:lt1>
        <a:srgbClr val="FFFFFF"/>
      </a:lt1>
      <a:dk2>
        <a:srgbClr val="DADDEC"/>
      </a:dk2>
      <a:lt2>
        <a:srgbClr val="9899CA"/>
      </a:lt2>
      <a:accent1>
        <a:srgbClr val="EDE630"/>
      </a:accent1>
      <a:accent2>
        <a:srgbClr val="07215E"/>
      </a:accent2>
      <a:accent3>
        <a:srgbClr val="6C30EE"/>
      </a:accent3>
      <a:accent4>
        <a:srgbClr val="709DEC"/>
      </a:accent4>
      <a:accent5>
        <a:srgbClr val="ED9E72"/>
      </a:accent5>
      <a:accent6>
        <a:srgbClr val="000000"/>
      </a:accent6>
      <a:hlink>
        <a:srgbClr val="000000"/>
      </a:hlink>
      <a:folHlink>
        <a:srgbClr val="9899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E611B30A-4A79-4B3F-9199-2648AA048733}" vid="{5C848618-2744-47F2-B041-E9498013ADEA}"/>
    </a:ext>
  </a:extLst>
</a:theme>
</file>

<file path=ppt/theme/theme2.xml><?xml version="1.0" encoding="utf-8"?>
<a:theme xmlns:a="http://schemas.openxmlformats.org/drawingml/2006/main" name="Office Theme">
  <a:themeElements>
    <a:clrScheme name="Inovacijų agentūra">
      <a:dk1>
        <a:srgbClr val="000000"/>
      </a:dk1>
      <a:lt1>
        <a:srgbClr val="FFFFFF"/>
      </a:lt1>
      <a:dk2>
        <a:srgbClr val="DADDEC"/>
      </a:dk2>
      <a:lt2>
        <a:srgbClr val="9899CA"/>
      </a:lt2>
      <a:accent1>
        <a:srgbClr val="EDE630"/>
      </a:accent1>
      <a:accent2>
        <a:srgbClr val="07215E"/>
      </a:accent2>
      <a:accent3>
        <a:srgbClr val="6C30EE"/>
      </a:accent3>
      <a:accent4>
        <a:srgbClr val="709DEC"/>
      </a:accent4>
      <a:accent5>
        <a:srgbClr val="ED9E72"/>
      </a:accent5>
      <a:accent6>
        <a:srgbClr val="000000"/>
      </a:accent6>
      <a:hlink>
        <a:srgbClr val="000000"/>
      </a:hlink>
      <a:folHlink>
        <a:srgbClr val="9899C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fa2b46d-e0e5-4105-8197-5a0c810b9da7">
      <Terms xmlns="http://schemas.microsoft.com/office/infopath/2007/PartnerControls"/>
    </lcf76f155ced4ddcb4097134ff3c332f>
    <TaxCatchAll xmlns="7ed14601-a767-49df-87ac-319a5ad53e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D9A7F16E3557754597ADF6E4F37FD247" ma:contentTypeVersion="18" ma:contentTypeDescription="Kurkite naują dokumentą." ma:contentTypeScope="" ma:versionID="01621fb505ce78a7b6befd8374f77159">
  <xsd:schema xmlns:xsd="http://www.w3.org/2001/XMLSchema" xmlns:xs="http://www.w3.org/2001/XMLSchema" xmlns:p="http://schemas.microsoft.com/office/2006/metadata/properties" xmlns:ns2="7ed14601-a767-49df-87ac-319a5ad53ef2" xmlns:ns3="8fa2b46d-e0e5-4105-8197-5a0c810b9da7" targetNamespace="http://schemas.microsoft.com/office/2006/metadata/properties" ma:root="true" ma:fieldsID="d2a62ba6652e5a842edae269caf5d05c" ns2:_="" ns3:_="">
    <xsd:import namespace="7ed14601-a767-49df-87ac-319a5ad53ef2"/>
    <xsd:import namespace="8fa2b46d-e0e5-4105-8197-5a0c810b9d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14601-a767-49df-87ac-319a5ad53ef2" elementFormDefault="qualified">
    <xsd:import namespace="http://schemas.microsoft.com/office/2006/documentManagement/types"/>
    <xsd:import namespace="http://schemas.microsoft.com/office/infopath/2007/PartnerControls"/>
    <xsd:element name="SharedWithUsers" ma:index="8"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Bendrinta su išsamia informacija" ma:internalName="SharedWithDetails" ma:readOnly="true">
      <xsd:simpleType>
        <xsd:restriction base="dms:Note">
          <xsd:maxLength value="255"/>
        </xsd:restriction>
      </xsd:simpleType>
    </xsd:element>
    <xsd:element name="TaxCatchAll" ma:index="16" nillable="true" ma:displayName="Taxonomy Catch All Column" ma:hidden="true" ma:list="{9666b76a-3893-4858-8f3c-9e75cdab9200}" ma:internalName="TaxCatchAll" ma:showField="CatchAllData" ma:web="7ed14601-a767-49df-87ac-319a5ad53ef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fa2b46d-e0e5-4105-8197-5a0c810b9da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Vaizdų žymės" ma:readOnly="false" ma:fieldId="{5cf76f15-5ced-4ddc-b409-7134ff3c332f}" ma:taxonomyMulti="true" ma:sspId="5dc8aeb3-b9ff-4cb8-9445-a69d8f256b9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11B661-02E3-4B45-B36C-DE383B584210}">
  <ds:schemaRefs>
    <ds:schemaRef ds:uri="http://www.w3.org/XML/1998/namespace"/>
    <ds:schemaRef ds:uri="7ed14601-a767-49df-87ac-319a5ad53ef2"/>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8fa2b46d-e0e5-4105-8197-5a0c810b9da7"/>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102467B7-953D-4100-B305-265CAB149068}">
  <ds:schemaRefs>
    <ds:schemaRef ds:uri="http://schemas.microsoft.com/sharepoint/v3/contenttype/forms"/>
  </ds:schemaRefs>
</ds:datastoreItem>
</file>

<file path=customXml/itemProps3.xml><?xml version="1.0" encoding="utf-8"?>
<ds:datastoreItem xmlns:ds="http://schemas.openxmlformats.org/officeDocument/2006/customXml" ds:itemID="{16222ECE-1622-4546-94C7-F12C391A1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d14601-a767-49df-87ac-319a5ad53ef2"/>
    <ds:schemaRef ds:uri="8fa2b46d-e0e5-4105-8197-5a0c810b9d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18223</TotalTime>
  <Words>3768</Words>
  <Application>Microsoft Office PowerPoint</Application>
  <PresentationFormat>Plačiaekranė</PresentationFormat>
  <Paragraphs>395</Paragraphs>
  <Slides>31</Slides>
  <Notes>28</Notes>
  <HiddenSlides>0</HiddenSlides>
  <MMClips>0</MMClips>
  <ScaleCrop>false</ScaleCrop>
  <HeadingPairs>
    <vt:vector size="6" baseType="variant">
      <vt:variant>
        <vt:lpstr>Naudojami šriftai</vt:lpstr>
      </vt:variant>
      <vt:variant>
        <vt:i4>8</vt:i4>
      </vt:variant>
      <vt:variant>
        <vt:lpstr>Tema</vt:lpstr>
      </vt:variant>
      <vt:variant>
        <vt:i4>2</vt:i4>
      </vt:variant>
      <vt:variant>
        <vt:lpstr>Skaidrių pavadinimai</vt:lpstr>
      </vt:variant>
      <vt:variant>
        <vt:i4>31</vt:i4>
      </vt:variant>
    </vt:vector>
  </HeadingPairs>
  <TitlesOfParts>
    <vt:vector size="41" baseType="lpstr">
      <vt:lpstr>Aptos</vt:lpstr>
      <vt:lpstr>Arial</vt:lpstr>
      <vt:lpstr>Arno Pro</vt:lpstr>
      <vt:lpstr>Calibri</vt:lpstr>
      <vt:lpstr>Calibri Light</vt:lpstr>
      <vt:lpstr>Verdana</vt:lpstr>
      <vt:lpstr>Verdana   </vt:lpstr>
      <vt:lpstr>Wingdings</vt:lpstr>
      <vt:lpstr>Tema1</vt:lpstr>
      <vt:lpstr>Office Theme</vt:lpstr>
      <vt:lpstr>Kvietimo “Dirbtinio intelekto sprendimų vystymas” pristatymas pareiškėjams </vt:lpstr>
      <vt:lpstr>Turinys</vt:lpstr>
      <vt:lpstr>„PowerPoint“ pateiktis</vt:lpstr>
      <vt:lpstr>Pagrindinės sąvokos </vt:lpstr>
      <vt:lpstr>Remiama veikla - skatinti labai mažas, mažas ir vidutines įmones vystyti dirbtinio intelekto sprendimus, tinkančius ne tik pareiškėjui, bet ir kitiems galutiniams vartotojams rinkoje. </vt:lpstr>
      <vt:lpstr>„PowerPoint“ pateiktis</vt:lpstr>
      <vt:lpstr>„PowerPoint“ pateiktis</vt:lpstr>
      <vt:lpstr>FINANSAVIMO TERITORIJOS  NUSTATYMAS </vt:lpstr>
      <vt:lpstr>Reikalavimai pareiškėjams I</vt:lpstr>
      <vt:lpstr>Reikalavimai pareiškėjams II</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IŠLAIDŲ APMOKĖJIMAS</vt:lpstr>
      <vt:lpstr>„PowerPoint“ pateiktis</vt:lpstr>
      <vt:lpstr>NUOSAVO FINANSAVIMO ŠALTINIŲ UŽTIKRINIMAS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LVPA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2021-2027 ESF valdymo Lietuvoje sistema, IA vaidmuo ir prognozuojamas projektų portfelis</dc:title>
  <dc:creator>Gražina Lapinskienė</dc:creator>
  <cp:lastModifiedBy>Neringa Juškienė</cp:lastModifiedBy>
  <cp:revision>268</cp:revision>
  <cp:lastPrinted>2025-12-10T10:40:41Z</cp:lastPrinted>
  <dcterms:created xsi:type="dcterms:W3CDTF">2022-08-22T14:57:18Z</dcterms:created>
  <dcterms:modified xsi:type="dcterms:W3CDTF">2025-12-11T06:46:42Z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0x010100D9A7F16E3557754597ADF6E4F37FD247</vt:lpwstr>
  </property>
  <property fmtid="{D5CDD505-2E9C-101B-9397-08002B2CF9AE}" pid="3" name="MediaServiceImageTags">
    <vt:lpwstr/>
  </property>
</Properties>
</file>