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sldIdLst>
    <p:sldId id="287" r:id="rId5"/>
    <p:sldId id="315" r:id="rId6"/>
    <p:sldId id="324" r:id="rId7"/>
    <p:sldId id="312" r:id="rId8"/>
    <p:sldId id="314" r:id="rId9"/>
    <p:sldId id="313" r:id="rId10"/>
    <p:sldId id="316" r:id="rId11"/>
    <p:sldId id="319" r:id="rId12"/>
    <p:sldId id="339" r:id="rId13"/>
    <p:sldId id="321" r:id="rId14"/>
    <p:sldId id="337" r:id="rId15"/>
    <p:sldId id="267" r:id="rId16"/>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 initials="G" lastIdx="1" clrIdx="0">
    <p:extLst>
      <p:ext uri="{19B8F6BF-5375-455C-9EA6-DF929625EA0E}">
        <p15:presenceInfo xmlns:p15="http://schemas.microsoft.com/office/powerpoint/2012/main" userId="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730"/>
    <a:srgbClr val="302757"/>
    <a:srgbClr val="041B3D"/>
    <a:srgbClr val="8C5FBE"/>
    <a:srgbClr val="0B0D32"/>
    <a:srgbClr val="302857"/>
    <a:srgbClr val="0E103D"/>
    <a:srgbClr val="000000"/>
    <a:srgbClr val="0B0916"/>
    <a:srgbClr val="1410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5" autoAdjust="0"/>
    <p:restoredTop sz="93447" autoAdjust="0"/>
  </p:normalViewPr>
  <p:slideViewPr>
    <p:cSldViewPr snapToGrid="0" snapToObjects="1">
      <p:cViewPr varScale="1">
        <p:scale>
          <a:sx n="155" d="100"/>
          <a:sy n="155" d="100"/>
        </p:scale>
        <p:origin x="78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87A-6D49-932F-13EE1A167B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7A-6D49-932F-13EE1A167B8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7A-6D49-932F-13EE1A167B89}"/>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30-4B4A-90C5-3A0B578C80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30-4B4A-90C5-3A0B578C80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30-4B4A-90C5-3A0B578C8055}"/>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302757"/>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14D05-6312-B645-AF2D-08D1D49843E3}" type="datetimeFigureOut">
              <a:rPr lang="en-LT" smtClean="0"/>
              <a:t>05/27/2024</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46C219-D0CB-0346-AF46-782F1007A959}" type="slidenum">
              <a:rPr lang="en-LT" smtClean="0"/>
              <a:t>‹#›</a:t>
            </a:fld>
            <a:endParaRPr lang="en-LT"/>
          </a:p>
        </p:txBody>
      </p:sp>
    </p:spTree>
    <p:extLst>
      <p:ext uri="{BB962C8B-B14F-4D97-AF65-F5344CB8AC3E}">
        <p14:creationId xmlns:p14="http://schemas.microsoft.com/office/powerpoint/2010/main" val="2248736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4.xm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11" name="Picture 10">
            <a:extLst>
              <a:ext uri="{FF2B5EF4-FFF2-40B4-BE49-F238E27FC236}">
                <a16:creationId xmlns:a16="http://schemas.microsoft.com/office/drawing/2014/main" id="{05721D86-5173-894E-A667-5600F60703E9}"/>
              </a:ext>
            </a:extLst>
          </p:cNvPr>
          <p:cNvPicPr>
            <a:picLocks noChangeAspect="1"/>
          </p:cNvPicPr>
          <p:nvPr userDrawn="1"/>
        </p:nvPicPr>
        <p:blipFill>
          <a:blip r:embed="rId2"/>
          <a:stretch>
            <a:fillRect/>
          </a:stretch>
        </p:blipFill>
        <p:spPr>
          <a:xfrm>
            <a:off x="476993" y="5573949"/>
            <a:ext cx="2075060" cy="866428"/>
          </a:xfrm>
          <a:prstGeom prst="rect">
            <a:avLst/>
          </a:prstGeom>
        </p:spPr>
      </p:pic>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3"/>
          <a:stretch>
            <a:fillRect/>
          </a:stretch>
        </p:blipFill>
        <p:spPr>
          <a:xfrm>
            <a:off x="8297694" y="1005855"/>
            <a:ext cx="3904034" cy="4880043"/>
          </a:xfrm>
          <a:prstGeom prst="rect">
            <a:avLst/>
          </a:prstGeom>
        </p:spPr>
      </p:pic>
    </p:spTree>
    <p:extLst>
      <p:ext uri="{BB962C8B-B14F-4D97-AF65-F5344CB8AC3E}">
        <p14:creationId xmlns:p14="http://schemas.microsoft.com/office/powerpoint/2010/main" val="96877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bulletpoint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168374-565B-0941-81B9-7CBAE2945087}"/>
              </a:ext>
            </a:extLst>
          </p:cNvPr>
          <p:cNvSpPr/>
          <p:nvPr userDrawn="1"/>
        </p:nvSpPr>
        <p:spPr>
          <a:xfrm>
            <a:off x="6677940"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7854784" y="1805678"/>
            <a:ext cx="3615000" cy="3315331"/>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chemeClr val="bg1">
                    <a:lumMod val="9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endParaRPr lang="en-GB" dirty="0"/>
          </a:p>
        </p:txBody>
      </p:sp>
    </p:spTree>
    <p:extLst>
      <p:ext uri="{BB962C8B-B14F-4D97-AF65-F5344CB8AC3E}">
        <p14:creationId xmlns:p14="http://schemas.microsoft.com/office/powerpoint/2010/main" val="135487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tab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691CCE7-3107-EB4C-9FC6-80047657FFC7}"/>
              </a:ext>
            </a:extLst>
          </p:cNvPr>
          <p:cNvSpPr/>
          <p:nvPr userDrawn="1"/>
        </p:nvSpPr>
        <p:spPr>
          <a:xfrm>
            <a:off x="5845200" y="2542166"/>
            <a:ext cx="5207856" cy="2563586"/>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Lentelių</a:t>
            </a:r>
            <a:br>
              <a:rPr lang="en-GB" dirty="0"/>
            </a:br>
            <a:r>
              <a:rPr lang="en-GB" dirty="0" err="1"/>
              <a:t>dizainas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graphicFrame>
        <p:nvGraphicFramePr>
          <p:cNvPr id="3" name="Table 3">
            <a:extLst>
              <a:ext uri="{FF2B5EF4-FFF2-40B4-BE49-F238E27FC236}">
                <a16:creationId xmlns:a16="http://schemas.microsoft.com/office/drawing/2014/main" id="{BB32303E-C892-1A47-86FC-30EAE92B7901}"/>
              </a:ext>
            </a:extLst>
          </p:cNvPr>
          <p:cNvGraphicFramePr>
            <a:graphicFrameLocks noGrp="1"/>
          </p:cNvGraphicFramePr>
          <p:nvPr userDrawn="1">
            <p:extLst>
              <p:ext uri="{D42A27DB-BD31-4B8C-83A1-F6EECF244321}">
                <p14:modId xmlns:p14="http://schemas.microsoft.com/office/powerpoint/2010/main" val="2720121047"/>
              </p:ext>
            </p:extLst>
          </p:nvPr>
        </p:nvGraphicFramePr>
        <p:xfrm>
          <a:off x="5756709" y="2484375"/>
          <a:ext cx="5207856" cy="2537240"/>
        </p:xfrm>
        <a:graphic>
          <a:graphicData uri="http://schemas.openxmlformats.org/drawingml/2006/table">
            <a:tbl>
              <a:tblPr firstRow="1" bandRow="1">
                <a:tableStyleId>{0660B408-B3CF-4A94-85FC-2B1E0A45F4A2}</a:tableStyleId>
              </a:tblPr>
              <a:tblGrid>
                <a:gridCol w="1735952">
                  <a:extLst>
                    <a:ext uri="{9D8B030D-6E8A-4147-A177-3AD203B41FA5}">
                      <a16:colId xmlns:a16="http://schemas.microsoft.com/office/drawing/2014/main" val="3585830869"/>
                    </a:ext>
                  </a:extLst>
                </a:gridCol>
                <a:gridCol w="1735952">
                  <a:extLst>
                    <a:ext uri="{9D8B030D-6E8A-4147-A177-3AD203B41FA5}">
                      <a16:colId xmlns:a16="http://schemas.microsoft.com/office/drawing/2014/main" val="3611816430"/>
                    </a:ext>
                  </a:extLst>
                </a:gridCol>
                <a:gridCol w="1735952">
                  <a:extLst>
                    <a:ext uri="{9D8B030D-6E8A-4147-A177-3AD203B41FA5}">
                      <a16:colId xmlns:a16="http://schemas.microsoft.com/office/drawing/2014/main" val="1240010381"/>
                    </a:ext>
                  </a:extLst>
                </a:gridCol>
              </a:tblGrid>
              <a:tr h="507448">
                <a:tc>
                  <a:txBody>
                    <a:bodyPr/>
                    <a:lstStyle/>
                    <a:p>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tc>
                  <a:txBody>
                    <a:bodyPr/>
                    <a:lstStyle/>
                    <a:p>
                      <a:r>
                        <a:rPr lang="en-LT" sz="1000" b="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EE73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extLst>
                  <a:ext uri="{0D108BD9-81ED-4DB2-BD59-A6C34878D82A}">
                    <a16:rowId xmlns:a16="http://schemas.microsoft.com/office/drawing/2014/main" val="1451591149"/>
                  </a:ext>
                </a:extLst>
              </a:tr>
              <a:tr h="507448">
                <a:tc>
                  <a:txBody>
                    <a:bodyPr/>
                    <a:lstStyle/>
                    <a:p>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054526"/>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480404"/>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2385993"/>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2515639"/>
                  </a:ext>
                </a:extLst>
              </a:tr>
            </a:tbl>
          </a:graphicData>
        </a:graphic>
      </p:graphicFrame>
    </p:spTree>
    <p:extLst>
      <p:ext uri="{BB962C8B-B14F-4D97-AF65-F5344CB8AC3E}">
        <p14:creationId xmlns:p14="http://schemas.microsoft.com/office/powerpoint/2010/main" val="2404608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content them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1329872" y="1486754"/>
            <a:ext cx="5587652" cy="1341926"/>
          </a:xfrm>
        </p:spPr>
        <p:txBody>
          <a:bodyPr anchor="b">
            <a:noAutofit/>
          </a:bodyPr>
          <a:lstStyle>
            <a:lvl1pPr algn="l">
              <a:lnSpc>
                <a:spcPct val="100000"/>
              </a:lnSpc>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2"/>
          <a:stretch>
            <a:fillRect/>
          </a:stretch>
        </p:blipFill>
        <p:spPr>
          <a:xfrm>
            <a:off x="8297694" y="1005855"/>
            <a:ext cx="3904034" cy="4880043"/>
          </a:xfrm>
          <a:prstGeom prst="rect">
            <a:avLst/>
          </a:prstGeom>
        </p:spPr>
      </p:pic>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3"/>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1329872" y="3429000"/>
            <a:ext cx="4053786"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2638901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bulletpoint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1329871" y="3675872"/>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
        <p:nvSpPr>
          <p:cNvPr id="9" name="Text Placeholder 3">
            <a:extLst>
              <a:ext uri="{FF2B5EF4-FFF2-40B4-BE49-F238E27FC236}">
                <a16:creationId xmlns:a16="http://schemas.microsoft.com/office/drawing/2014/main" id="{90D0378E-E462-5D40-98A3-786D00E12A57}"/>
              </a:ext>
            </a:extLst>
          </p:cNvPr>
          <p:cNvSpPr>
            <a:spLocks noGrp="1"/>
          </p:cNvSpPr>
          <p:nvPr>
            <p:ph type="body" sz="half" idx="10" hasCustomPrompt="1"/>
          </p:nvPr>
        </p:nvSpPr>
        <p:spPr>
          <a:xfrm>
            <a:off x="6504636" y="3675871"/>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Tree>
    <p:extLst>
      <p:ext uri="{BB962C8B-B14F-4D97-AF65-F5344CB8AC3E}">
        <p14:creationId xmlns:p14="http://schemas.microsoft.com/office/powerpoint/2010/main" val="337225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itstics dar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3" name="Picture 2">
            <a:extLst>
              <a:ext uri="{FF2B5EF4-FFF2-40B4-BE49-F238E27FC236}">
                <a16:creationId xmlns:a16="http://schemas.microsoft.com/office/drawing/2014/main" id="{D459A23B-0F27-3044-927F-E0ED558C84A2}"/>
              </a:ext>
            </a:extLst>
          </p:cNvPr>
          <p:cNvPicPr>
            <a:picLocks noChangeAspect="1"/>
          </p:cNvPicPr>
          <p:nvPr userDrawn="1"/>
        </p:nvPicPr>
        <p:blipFill>
          <a:blip r:embed="rId3"/>
          <a:stretch>
            <a:fillRect/>
          </a:stretch>
        </p:blipFill>
        <p:spPr>
          <a:xfrm>
            <a:off x="-2570486" y="1964537"/>
            <a:ext cx="5060587" cy="733210"/>
          </a:xfrm>
          <a:prstGeom prst="rect">
            <a:avLst/>
          </a:prstGeom>
        </p:spPr>
      </p:pic>
      <p:pic>
        <p:nvPicPr>
          <p:cNvPr id="12" name="Picture 11">
            <a:extLst>
              <a:ext uri="{FF2B5EF4-FFF2-40B4-BE49-F238E27FC236}">
                <a16:creationId xmlns:a16="http://schemas.microsoft.com/office/drawing/2014/main" id="{A4E4DADB-04DF-8347-B6E7-7E8A658FF149}"/>
              </a:ext>
            </a:extLst>
          </p:cNvPr>
          <p:cNvPicPr>
            <a:picLocks noChangeAspect="1"/>
          </p:cNvPicPr>
          <p:nvPr userDrawn="1"/>
        </p:nvPicPr>
        <p:blipFill>
          <a:blip r:embed="rId3"/>
          <a:stretch>
            <a:fillRect/>
          </a:stretch>
        </p:blipFill>
        <p:spPr>
          <a:xfrm>
            <a:off x="-3866724" y="3027082"/>
            <a:ext cx="5060587" cy="733210"/>
          </a:xfrm>
          <a:prstGeom prst="rect">
            <a:avLst/>
          </a:prstGeom>
        </p:spPr>
      </p:pic>
      <p:pic>
        <p:nvPicPr>
          <p:cNvPr id="14" name="Picture 13">
            <a:extLst>
              <a:ext uri="{FF2B5EF4-FFF2-40B4-BE49-F238E27FC236}">
                <a16:creationId xmlns:a16="http://schemas.microsoft.com/office/drawing/2014/main" id="{9E547A0B-0083-1E44-A9DB-38B0BEBEDEE2}"/>
              </a:ext>
            </a:extLst>
          </p:cNvPr>
          <p:cNvPicPr>
            <a:picLocks noChangeAspect="1"/>
          </p:cNvPicPr>
          <p:nvPr userDrawn="1"/>
        </p:nvPicPr>
        <p:blipFill>
          <a:blip r:embed="rId3"/>
          <a:stretch>
            <a:fillRect/>
          </a:stretch>
        </p:blipFill>
        <p:spPr>
          <a:xfrm>
            <a:off x="-2289133" y="4041556"/>
            <a:ext cx="5060587" cy="733210"/>
          </a:xfrm>
          <a:prstGeom prst="rect">
            <a:avLst/>
          </a:prstGeom>
        </p:spPr>
      </p:pic>
      <p:pic>
        <p:nvPicPr>
          <p:cNvPr id="16" name="Picture 15">
            <a:extLst>
              <a:ext uri="{FF2B5EF4-FFF2-40B4-BE49-F238E27FC236}">
                <a16:creationId xmlns:a16="http://schemas.microsoft.com/office/drawing/2014/main" id="{18C83D74-3F5D-B442-AF71-763671140D1D}"/>
              </a:ext>
            </a:extLst>
          </p:cNvPr>
          <p:cNvPicPr>
            <a:picLocks noChangeAspect="1"/>
          </p:cNvPicPr>
          <p:nvPr userDrawn="1"/>
        </p:nvPicPr>
        <p:blipFill>
          <a:blip r:embed="rId3"/>
          <a:stretch>
            <a:fillRect/>
          </a:stretch>
        </p:blipFill>
        <p:spPr>
          <a:xfrm>
            <a:off x="-3394451" y="5056706"/>
            <a:ext cx="5060587" cy="733210"/>
          </a:xfrm>
          <a:prstGeom prst="rect">
            <a:avLst/>
          </a:prstGeom>
        </p:spPr>
      </p:pic>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78%</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33%</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82%</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54%</a:t>
            </a:r>
            <a:endParaRPr lang="en-LT" dirty="0"/>
          </a:p>
        </p:txBody>
      </p:sp>
    </p:spTree>
    <p:extLst>
      <p:ext uri="{BB962C8B-B14F-4D97-AF65-F5344CB8AC3E}">
        <p14:creationId xmlns:p14="http://schemas.microsoft.com/office/powerpoint/2010/main" val="760241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itstics dark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275045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itstics b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78%</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33%</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82%</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54%</a:t>
            </a:r>
            <a:endParaRPr lang="en-LT" dirty="0">
              <a:solidFill>
                <a:srgbClr val="302757"/>
              </a:solidFill>
            </a:endParaRP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pic>
        <p:nvPicPr>
          <p:cNvPr id="19" name="Picture 18">
            <a:extLst>
              <a:ext uri="{FF2B5EF4-FFF2-40B4-BE49-F238E27FC236}">
                <a16:creationId xmlns:a16="http://schemas.microsoft.com/office/drawing/2014/main" id="{458E4654-267A-0C4B-8536-5CD689F6A436}"/>
              </a:ext>
            </a:extLst>
          </p:cNvPr>
          <p:cNvPicPr>
            <a:picLocks noChangeAspect="1"/>
          </p:cNvPicPr>
          <p:nvPr userDrawn="1"/>
        </p:nvPicPr>
        <p:blipFill>
          <a:blip r:embed="rId3"/>
          <a:stretch>
            <a:fillRect/>
          </a:stretch>
        </p:blipFill>
        <p:spPr>
          <a:xfrm>
            <a:off x="-1815711" y="1956590"/>
            <a:ext cx="4305812" cy="733210"/>
          </a:xfrm>
          <a:prstGeom prst="rect">
            <a:avLst/>
          </a:prstGeom>
        </p:spPr>
      </p:pic>
      <p:pic>
        <p:nvPicPr>
          <p:cNvPr id="21" name="Picture 20">
            <a:extLst>
              <a:ext uri="{FF2B5EF4-FFF2-40B4-BE49-F238E27FC236}">
                <a16:creationId xmlns:a16="http://schemas.microsoft.com/office/drawing/2014/main" id="{616EDD63-23B3-2542-A84B-7700E8DEA745}"/>
              </a:ext>
            </a:extLst>
          </p:cNvPr>
          <p:cNvPicPr>
            <a:picLocks noChangeAspect="1"/>
          </p:cNvPicPr>
          <p:nvPr userDrawn="1"/>
        </p:nvPicPr>
        <p:blipFill>
          <a:blip r:embed="rId3"/>
          <a:stretch>
            <a:fillRect/>
          </a:stretch>
        </p:blipFill>
        <p:spPr>
          <a:xfrm>
            <a:off x="-3111949" y="3031019"/>
            <a:ext cx="4305812" cy="733210"/>
          </a:xfrm>
          <a:prstGeom prst="rect">
            <a:avLst/>
          </a:prstGeom>
        </p:spPr>
      </p:pic>
      <p:pic>
        <p:nvPicPr>
          <p:cNvPr id="30" name="Picture 29">
            <a:extLst>
              <a:ext uri="{FF2B5EF4-FFF2-40B4-BE49-F238E27FC236}">
                <a16:creationId xmlns:a16="http://schemas.microsoft.com/office/drawing/2014/main" id="{835A72E4-ECB6-D945-9FC5-77FC78722086}"/>
              </a:ext>
            </a:extLst>
          </p:cNvPr>
          <p:cNvPicPr>
            <a:picLocks noChangeAspect="1"/>
          </p:cNvPicPr>
          <p:nvPr userDrawn="1"/>
        </p:nvPicPr>
        <p:blipFill>
          <a:blip r:embed="rId3"/>
          <a:stretch>
            <a:fillRect/>
          </a:stretch>
        </p:blipFill>
        <p:spPr>
          <a:xfrm>
            <a:off x="-1534358" y="4041556"/>
            <a:ext cx="4305812" cy="733210"/>
          </a:xfrm>
          <a:prstGeom prst="rect">
            <a:avLst/>
          </a:prstGeom>
        </p:spPr>
      </p:pic>
      <p:pic>
        <p:nvPicPr>
          <p:cNvPr id="31" name="Picture 30">
            <a:extLst>
              <a:ext uri="{FF2B5EF4-FFF2-40B4-BE49-F238E27FC236}">
                <a16:creationId xmlns:a16="http://schemas.microsoft.com/office/drawing/2014/main" id="{0D50DF02-4458-C84A-A9AC-EB3436EAE0EF}"/>
              </a:ext>
            </a:extLst>
          </p:cNvPr>
          <p:cNvPicPr>
            <a:picLocks noChangeAspect="1"/>
          </p:cNvPicPr>
          <p:nvPr userDrawn="1"/>
        </p:nvPicPr>
        <p:blipFill>
          <a:blip r:embed="rId3"/>
          <a:stretch>
            <a:fillRect/>
          </a:stretch>
        </p:blipFill>
        <p:spPr>
          <a:xfrm>
            <a:off x="-2640192" y="5056706"/>
            <a:ext cx="4305812" cy="733210"/>
          </a:xfrm>
          <a:prstGeom prst="rect">
            <a:avLst/>
          </a:prstGeom>
        </p:spPr>
      </p:pic>
    </p:spTree>
    <p:extLst>
      <p:ext uri="{BB962C8B-B14F-4D97-AF65-F5344CB8AC3E}">
        <p14:creationId xmlns:p14="http://schemas.microsoft.com/office/powerpoint/2010/main" val="1185618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itstics bright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313053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itstics dark-circl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10%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40%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174618653"/>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Tree>
    <p:extLst>
      <p:ext uri="{BB962C8B-B14F-4D97-AF65-F5344CB8AC3E}">
        <p14:creationId xmlns:p14="http://schemas.microsoft.com/office/powerpoint/2010/main" val="490448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itstics dark-circle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Tree>
    <p:extLst>
      <p:ext uri="{BB962C8B-B14F-4D97-AF65-F5344CB8AC3E}">
        <p14:creationId xmlns:p14="http://schemas.microsoft.com/office/powerpoint/2010/main" val="139331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2">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0346FE7-C62E-ED40-B43F-053932ECBB02}"/>
              </a:ext>
            </a:extLst>
          </p:cNvPr>
          <p:cNvSpPr/>
          <p:nvPr userDrawn="1"/>
        </p:nvSpPr>
        <p:spPr>
          <a:xfrm>
            <a:off x="7335581" y="0"/>
            <a:ext cx="485641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rgbClr val="302757"/>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rgbClr val="3027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6" name="Picture 5">
            <a:extLst>
              <a:ext uri="{FF2B5EF4-FFF2-40B4-BE49-F238E27FC236}">
                <a16:creationId xmlns:a16="http://schemas.microsoft.com/office/drawing/2014/main" id="{9F310B33-EF63-C141-A456-07D3E964D58A}"/>
              </a:ext>
            </a:extLst>
          </p:cNvPr>
          <p:cNvPicPr>
            <a:picLocks noChangeAspect="1"/>
          </p:cNvPicPr>
          <p:nvPr userDrawn="1"/>
        </p:nvPicPr>
        <p:blipFill>
          <a:blip r:embed="rId2"/>
          <a:stretch>
            <a:fillRect/>
          </a:stretch>
        </p:blipFill>
        <p:spPr>
          <a:xfrm>
            <a:off x="520159" y="5573950"/>
            <a:ext cx="2056476" cy="849414"/>
          </a:xfrm>
          <a:prstGeom prst="rect">
            <a:avLst/>
          </a:prstGeom>
        </p:spPr>
      </p:pic>
      <p:pic>
        <p:nvPicPr>
          <p:cNvPr id="7" name="Picture 6">
            <a:extLst>
              <a:ext uri="{FF2B5EF4-FFF2-40B4-BE49-F238E27FC236}">
                <a16:creationId xmlns:a16="http://schemas.microsoft.com/office/drawing/2014/main" id="{55EFD01E-45EA-604A-81A2-297660C667A8}"/>
              </a:ext>
            </a:extLst>
          </p:cNvPr>
          <p:cNvPicPr>
            <a:picLocks noChangeAspect="1"/>
          </p:cNvPicPr>
          <p:nvPr userDrawn="1"/>
        </p:nvPicPr>
        <p:blipFill>
          <a:blip r:embed="rId3"/>
          <a:stretch>
            <a:fillRect/>
          </a:stretch>
        </p:blipFill>
        <p:spPr>
          <a:xfrm>
            <a:off x="7335581" y="996283"/>
            <a:ext cx="3917577" cy="4867101"/>
          </a:xfrm>
          <a:prstGeom prst="rect">
            <a:avLst/>
          </a:prstGeom>
        </p:spPr>
      </p:pic>
    </p:spTree>
    <p:extLst>
      <p:ext uri="{BB962C8B-B14F-4D97-AF65-F5344CB8AC3E}">
        <p14:creationId xmlns:p14="http://schemas.microsoft.com/office/powerpoint/2010/main" val="1151310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itstics bright-circ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10%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40%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3768252175"/>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2"/>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1326180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stics bright-circle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528686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tistics dark-columns">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1426876880"/>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306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tistics dark-columns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1776340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tistics bright-column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2972002168"/>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2"/>
          </a:graphicData>
        </a:graphic>
      </p:graphicFrame>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2619693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tatistics bright-columns_blank">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639196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nal slide">
    <p:bg>
      <p:bgPr>
        <a:solidFill>
          <a:srgbClr val="302857"/>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D8F41B1-0096-7440-92A9-FC44A99223B3}"/>
              </a:ext>
            </a:extLst>
          </p:cNvPr>
          <p:cNvPicPr>
            <a:picLocks noChangeAspect="1"/>
          </p:cNvPicPr>
          <p:nvPr userDrawn="1"/>
        </p:nvPicPr>
        <p:blipFill>
          <a:blip r:embed="rId2"/>
          <a:stretch>
            <a:fillRect/>
          </a:stretch>
        </p:blipFill>
        <p:spPr>
          <a:xfrm>
            <a:off x="4694271" y="2602081"/>
            <a:ext cx="2803458" cy="1168640"/>
          </a:xfrm>
          <a:prstGeom prst="rect">
            <a:avLst/>
          </a:prstGeom>
        </p:spPr>
      </p:pic>
    </p:spTree>
    <p:extLst>
      <p:ext uri="{BB962C8B-B14F-4D97-AF65-F5344CB8AC3E}">
        <p14:creationId xmlns:p14="http://schemas.microsoft.com/office/powerpoint/2010/main" val="4236407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nal slide2">
    <p:bg>
      <p:bgPr>
        <a:solidFill>
          <a:srgbClr val="302857"/>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A8019B-23CF-5049-AC40-C8CA7DC7E2C4}"/>
              </a:ext>
            </a:extLst>
          </p:cNvPr>
          <p:cNvSpPr/>
          <p:nvPr userDrawn="1"/>
        </p:nvSpPr>
        <p:spPr>
          <a:xfrm>
            <a:off x="0" y="0"/>
            <a:ext cx="12192000" cy="6858000"/>
          </a:xfrm>
          <a:prstGeom prst="rect">
            <a:avLst/>
          </a:prstGeom>
          <a:solidFill>
            <a:srgbClr val="3027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5" name="Picture Placeholder 2">
            <a:extLst>
              <a:ext uri="{FF2B5EF4-FFF2-40B4-BE49-F238E27FC236}">
                <a16:creationId xmlns:a16="http://schemas.microsoft.com/office/drawing/2014/main" id="{99D1C85B-C1BA-F942-AA3D-8ABDA4BDC876}"/>
              </a:ext>
            </a:extLst>
          </p:cNvPr>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pic>
        <p:nvPicPr>
          <p:cNvPr id="3" name="Picture 2">
            <a:extLst>
              <a:ext uri="{FF2B5EF4-FFF2-40B4-BE49-F238E27FC236}">
                <a16:creationId xmlns:a16="http://schemas.microsoft.com/office/drawing/2014/main" id="{E9FA9F3D-DB9D-F74B-83B0-5A6088EE9C31}"/>
              </a:ext>
            </a:extLst>
          </p:cNvPr>
          <p:cNvPicPr>
            <a:picLocks noChangeAspect="1"/>
          </p:cNvPicPr>
          <p:nvPr userDrawn="1"/>
        </p:nvPicPr>
        <p:blipFill>
          <a:blip r:embed="rId2"/>
          <a:stretch>
            <a:fillRect/>
          </a:stretch>
        </p:blipFill>
        <p:spPr>
          <a:xfrm>
            <a:off x="395477" y="360178"/>
            <a:ext cx="317500" cy="400050"/>
          </a:xfrm>
          <a:prstGeom prst="rect">
            <a:avLst/>
          </a:prstGeom>
        </p:spPr>
      </p:pic>
      <p:sp>
        <p:nvSpPr>
          <p:cNvPr id="6" name="Title 1">
            <a:extLst>
              <a:ext uri="{FF2B5EF4-FFF2-40B4-BE49-F238E27FC236}">
                <a16:creationId xmlns:a16="http://schemas.microsoft.com/office/drawing/2014/main" id="{881B3020-1657-6B49-A9E1-55575778D52E}"/>
              </a:ext>
            </a:extLst>
          </p:cNvPr>
          <p:cNvSpPr>
            <a:spLocks noGrp="1"/>
          </p:cNvSpPr>
          <p:nvPr>
            <p:ph type="title" hasCustomPrompt="1"/>
          </p:nvPr>
        </p:nvSpPr>
        <p:spPr>
          <a:xfrm>
            <a:off x="4129881" y="2628900"/>
            <a:ext cx="3932237" cy="1600200"/>
          </a:xfrm>
        </p:spPr>
        <p:txBody>
          <a:bodyPr anchor="b"/>
          <a:lstStyle>
            <a:lvl1pPr algn="ctr">
              <a:lnSpc>
                <a:spcPct val="110000"/>
              </a:lnSpc>
              <a:defRPr sz="3200">
                <a:solidFill>
                  <a:schemeClr val="bg1"/>
                </a:solidFill>
              </a:defRPr>
            </a:lvl1pPr>
          </a:lstStyle>
          <a:p>
            <a:r>
              <a:rPr lang="en-GB" dirty="0"/>
              <a:t>About our</a:t>
            </a:r>
            <a:br>
              <a:rPr lang="en-GB" dirty="0"/>
            </a:br>
            <a:r>
              <a:rPr lang="en-GB" dirty="0"/>
              <a:t>Lorem ipsum</a:t>
            </a:r>
            <a:br>
              <a:rPr lang="en-GB" dirty="0"/>
            </a:br>
            <a:r>
              <a:rPr lang="en-GB" dirty="0" err="1"/>
              <a:t>dolor</a:t>
            </a:r>
            <a:r>
              <a:rPr lang="en-GB" dirty="0"/>
              <a:t> sit</a:t>
            </a:r>
            <a:endParaRPr lang="en-LT" dirty="0"/>
          </a:p>
        </p:txBody>
      </p:sp>
    </p:spTree>
    <p:extLst>
      <p:ext uri="{BB962C8B-B14F-4D97-AF65-F5344CB8AC3E}">
        <p14:creationId xmlns:p14="http://schemas.microsoft.com/office/powerpoint/2010/main" val="25907898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5A17AD-2019-FF49-B507-9DE671DB5CF7}"/>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75194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7335581" y="0"/>
            <a:ext cx="4856419"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961955" y="3160337"/>
            <a:ext cx="3539093"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0" name="Text Placeholder 3">
            <a:extLst>
              <a:ext uri="{FF2B5EF4-FFF2-40B4-BE49-F238E27FC236}">
                <a16:creationId xmlns:a16="http://schemas.microsoft.com/office/drawing/2014/main" id="{B737FCF8-0189-8D4F-A08E-201EF3EF8842}"/>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endParaRPr lang="en-GB" dirty="0"/>
          </a:p>
        </p:txBody>
      </p:sp>
    </p:spTree>
    <p:extLst>
      <p:ext uri="{BB962C8B-B14F-4D97-AF65-F5344CB8AC3E}">
        <p14:creationId xmlns:p14="http://schemas.microsoft.com/office/powerpoint/2010/main" val="755162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42652F-B3AE-A24B-9F5D-7B8BCF26E333}"/>
              </a:ext>
            </a:extLst>
          </p:cNvPr>
          <p:cNvSpPr/>
          <p:nvPr userDrawn="1"/>
        </p:nvSpPr>
        <p:spPr>
          <a:xfrm>
            <a:off x="-9526" y="0"/>
            <a:ext cx="664462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sp>
        <p:nvSpPr>
          <p:cNvPr id="13" name="Content Placeholder 12">
            <a:extLst>
              <a:ext uri="{FF2B5EF4-FFF2-40B4-BE49-F238E27FC236}">
                <a16:creationId xmlns:a16="http://schemas.microsoft.com/office/drawing/2014/main" id="{2D40919E-3F15-FF47-8DCD-E28A05076BE5}"/>
              </a:ext>
            </a:extLst>
          </p:cNvPr>
          <p:cNvSpPr>
            <a:spLocks noGrp="1"/>
          </p:cNvSpPr>
          <p:nvPr>
            <p:ph sz="quarter" idx="13" hasCustomPrompt="1"/>
          </p:nvPr>
        </p:nvSpPr>
        <p:spPr>
          <a:xfrm>
            <a:off x="1329872" y="3701030"/>
            <a:ext cx="3411538" cy="794430"/>
          </a:xfrm>
        </p:spPr>
        <p:txBody>
          <a:bodyPr>
            <a:normAutofit/>
          </a:bodyPr>
          <a:lstStyle>
            <a:lvl1pPr marL="0" indent="0">
              <a:lnSpc>
                <a:spcPct val="80000"/>
              </a:lnSpc>
              <a:buFontTx/>
              <a:buNone/>
              <a:defRPr sz="1300"/>
            </a:lvl1pPr>
            <a:lvl2pPr>
              <a:defRPr sz="1400"/>
            </a:lvl2pPr>
            <a:lvl3pPr>
              <a:defRPr sz="1400"/>
            </a:lvl3pPr>
            <a:lvl4pPr>
              <a:defRPr sz="1400"/>
            </a:lvl4pPr>
            <a:lvl5pPr>
              <a:defRPr sz="1400"/>
            </a:lvl5pPr>
          </a:lstStyle>
          <a:p>
            <a:pPr lvl="0"/>
            <a:r>
              <a:rPr lang="en-GB" dirty="0"/>
              <a:t>The </a:t>
            </a:r>
            <a:r>
              <a:rPr lang="en-GB" dirty="0" err="1"/>
              <a:t>Amenties</a:t>
            </a:r>
            <a:endParaRPr lang="en-GB" dirty="0"/>
          </a:p>
          <a:p>
            <a:pPr lvl="0"/>
            <a:r>
              <a:rPr lang="en-GB" dirty="0"/>
              <a:t>Will you get</a:t>
            </a:r>
            <a:endParaRPr lang="en-LT" dirty="0"/>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376845" y="3160337"/>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pic>
        <p:nvPicPr>
          <p:cNvPr id="14" name="Picture 13">
            <a:extLst>
              <a:ext uri="{FF2B5EF4-FFF2-40B4-BE49-F238E27FC236}">
                <a16:creationId xmlns:a16="http://schemas.microsoft.com/office/drawing/2014/main" id="{AB1C9EE8-AF7C-F346-954A-33FC1FA24C44}"/>
              </a:ext>
            </a:extLst>
          </p:cNvPr>
          <p:cNvPicPr>
            <a:picLocks noChangeAspect="1"/>
          </p:cNvPicPr>
          <p:nvPr userDrawn="1"/>
        </p:nvPicPr>
        <p:blipFill>
          <a:blip r:embed="rId2"/>
          <a:stretch>
            <a:fillRect/>
          </a:stretch>
        </p:blipFill>
        <p:spPr>
          <a:xfrm>
            <a:off x="400474" y="364934"/>
            <a:ext cx="313724" cy="395293"/>
          </a:xfrm>
          <a:prstGeom prst="rect">
            <a:avLst/>
          </a:prstGeom>
        </p:spPr>
      </p:pic>
    </p:spTree>
    <p:extLst>
      <p:ext uri="{BB962C8B-B14F-4D97-AF65-F5344CB8AC3E}">
        <p14:creationId xmlns:p14="http://schemas.microsoft.com/office/powerpoint/2010/main" val="219118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photo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24546678-FCA5-9747-96D4-ED40E0DAA667}"/>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6096000" y="0"/>
            <a:ext cx="609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spTree>
    <p:extLst>
      <p:ext uri="{BB962C8B-B14F-4D97-AF65-F5344CB8AC3E}">
        <p14:creationId xmlns:p14="http://schemas.microsoft.com/office/powerpoint/2010/main" val="110247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 with photo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7062851" y="898429"/>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2" y="1125162"/>
            <a:ext cx="6096001" cy="45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sp>
        <p:nvSpPr>
          <p:cNvPr id="6" name="Text Placeholder 3">
            <a:extLst>
              <a:ext uri="{FF2B5EF4-FFF2-40B4-BE49-F238E27FC236}">
                <a16:creationId xmlns:a16="http://schemas.microsoft.com/office/drawing/2014/main" id="{0E70547C-4E63-C04C-A6A0-08784AE3EF84}"/>
              </a:ext>
            </a:extLst>
          </p:cNvPr>
          <p:cNvSpPr>
            <a:spLocks noGrp="1"/>
          </p:cNvSpPr>
          <p:nvPr>
            <p:ph type="body" sz="half" idx="2" hasCustomPrompt="1"/>
          </p:nvPr>
        </p:nvSpPr>
        <p:spPr>
          <a:xfrm>
            <a:off x="7062851" y="3689935"/>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151816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1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6677941"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381183"/>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313433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more 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6121715"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2" name="Text Placeholder 3">
            <a:extLst>
              <a:ext uri="{FF2B5EF4-FFF2-40B4-BE49-F238E27FC236}">
                <a16:creationId xmlns:a16="http://schemas.microsoft.com/office/drawing/2014/main" id="{8B797235-AC31-C74E-82C0-94A1FC49E987}"/>
              </a:ext>
            </a:extLst>
          </p:cNvPr>
          <p:cNvSpPr>
            <a:spLocks noGrp="1"/>
          </p:cNvSpPr>
          <p:nvPr>
            <p:ph type="body" sz="half" idx="12" hasCustomPrompt="1"/>
          </p:nvPr>
        </p:nvSpPr>
        <p:spPr>
          <a:xfrm>
            <a:off x="7913614"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4" name="Text Placeholder 3">
            <a:extLst>
              <a:ext uri="{FF2B5EF4-FFF2-40B4-BE49-F238E27FC236}">
                <a16:creationId xmlns:a16="http://schemas.microsoft.com/office/drawing/2014/main" id="{25B6226E-73DE-C642-A2D7-37FBA265AC47}"/>
              </a:ext>
            </a:extLst>
          </p:cNvPr>
          <p:cNvSpPr>
            <a:spLocks noGrp="1"/>
          </p:cNvSpPr>
          <p:nvPr>
            <p:ph type="body" sz="half" idx="13" hasCustomPrompt="1"/>
          </p:nvPr>
        </p:nvSpPr>
        <p:spPr>
          <a:xfrm>
            <a:off x="9705513"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Tree>
    <p:extLst>
      <p:ext uri="{BB962C8B-B14F-4D97-AF65-F5344CB8AC3E}">
        <p14:creationId xmlns:p14="http://schemas.microsoft.com/office/powerpoint/2010/main" val="40612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more icons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7724483" y="2630328"/>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1" name="Text Placeholder 3">
            <a:extLst>
              <a:ext uri="{FF2B5EF4-FFF2-40B4-BE49-F238E27FC236}">
                <a16:creationId xmlns:a16="http://schemas.microsoft.com/office/drawing/2014/main" id="{B6A95EFD-E010-F34A-B233-308064CA9D7E}"/>
              </a:ext>
            </a:extLst>
          </p:cNvPr>
          <p:cNvSpPr>
            <a:spLocks noGrp="1"/>
          </p:cNvSpPr>
          <p:nvPr>
            <p:ph type="body" sz="half" idx="12" hasCustomPrompt="1"/>
          </p:nvPr>
        </p:nvSpPr>
        <p:spPr>
          <a:xfrm>
            <a:off x="7724483" y="3647470"/>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5" name="Text Placeholder 3">
            <a:extLst>
              <a:ext uri="{FF2B5EF4-FFF2-40B4-BE49-F238E27FC236}">
                <a16:creationId xmlns:a16="http://schemas.microsoft.com/office/drawing/2014/main" id="{A68C9AC0-0832-7C48-A502-43BBA46A1269}"/>
              </a:ext>
            </a:extLst>
          </p:cNvPr>
          <p:cNvSpPr>
            <a:spLocks noGrp="1"/>
          </p:cNvSpPr>
          <p:nvPr>
            <p:ph type="body" sz="half" idx="13" hasCustomPrompt="1"/>
          </p:nvPr>
        </p:nvSpPr>
        <p:spPr>
          <a:xfrm>
            <a:off x="7724483" y="4664612"/>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Tree>
    <p:extLst>
      <p:ext uri="{BB962C8B-B14F-4D97-AF65-F5344CB8AC3E}">
        <p14:creationId xmlns:p14="http://schemas.microsoft.com/office/powerpoint/2010/main" val="102243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562386-6262-E440-9CE5-565BAEEBAF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LT" dirty="0"/>
          </a:p>
        </p:txBody>
      </p:sp>
      <p:sp>
        <p:nvSpPr>
          <p:cNvPr id="3" name="Text Placeholder 2">
            <a:extLst>
              <a:ext uri="{FF2B5EF4-FFF2-40B4-BE49-F238E27FC236}">
                <a16:creationId xmlns:a16="http://schemas.microsoft.com/office/drawing/2014/main" id="{0341DD1D-A5D1-FB48-A538-E297E564A0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LT" dirty="0"/>
          </a:p>
        </p:txBody>
      </p:sp>
      <p:sp>
        <p:nvSpPr>
          <p:cNvPr id="4" name="Date Placeholder 3">
            <a:extLst>
              <a:ext uri="{FF2B5EF4-FFF2-40B4-BE49-F238E27FC236}">
                <a16:creationId xmlns:a16="http://schemas.microsoft.com/office/drawing/2014/main" id="{7900D542-9650-7546-897C-755FCA82B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02/25</a:t>
            </a:r>
            <a:endParaRPr lang="en-LT"/>
          </a:p>
        </p:txBody>
      </p:sp>
      <p:sp>
        <p:nvSpPr>
          <p:cNvPr id="5" name="Footer Placeholder 4">
            <a:extLst>
              <a:ext uri="{FF2B5EF4-FFF2-40B4-BE49-F238E27FC236}">
                <a16:creationId xmlns:a16="http://schemas.microsoft.com/office/drawing/2014/main" id="{329CAC18-1AEE-9848-A7D6-012C0C3C6E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T"/>
          </a:p>
        </p:txBody>
      </p:sp>
      <p:sp>
        <p:nvSpPr>
          <p:cNvPr id="6" name="Slide Number Placeholder 5">
            <a:extLst>
              <a:ext uri="{FF2B5EF4-FFF2-40B4-BE49-F238E27FC236}">
                <a16:creationId xmlns:a16="http://schemas.microsoft.com/office/drawing/2014/main" id="{D73852C8-0043-C749-8726-1D08F3779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5081F-BF14-DE4F-AC4E-3A8AAFFFE81B}" type="slidenum">
              <a:rPr lang="en-LT" smtClean="0"/>
              <a:t>‹#›</a:t>
            </a:fld>
            <a:endParaRPr lang="en-LT"/>
          </a:p>
        </p:txBody>
      </p:sp>
    </p:spTree>
    <p:extLst>
      <p:ext uri="{BB962C8B-B14F-4D97-AF65-F5344CB8AC3E}">
        <p14:creationId xmlns:p14="http://schemas.microsoft.com/office/powerpoint/2010/main" val="2927916736"/>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50"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66" r:id="rId26"/>
    <p:sldLayoutId id="2147483690" r:id="rId27"/>
    <p:sldLayoutId id="2147483655" r:id="rId28"/>
  </p:sldLayoutIdLst>
  <p:hf sldNum="0" hdr="0" ftr="0"/>
  <p:txStyles>
    <p:titleStyle>
      <a:lvl1pPr algn="l" defTabSz="914400" rtl="0" eaLnBrk="1" latinLnBrk="0" hangingPunct="1">
        <a:lnSpc>
          <a:spcPct val="90000"/>
        </a:lnSpc>
        <a:spcBef>
          <a:spcPct val="0"/>
        </a:spcBef>
        <a:buNone/>
        <a:defRPr sz="35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inovacijuagentura.lt/finansavimo-kvietimai?lang=lt"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inis pavadinimas 2">
            <a:extLst>
              <a:ext uri="{FF2B5EF4-FFF2-40B4-BE49-F238E27FC236}">
                <a16:creationId xmlns:a16="http://schemas.microsoft.com/office/drawing/2014/main" id="{B4B079BF-9EA5-8845-7690-724CF89C17B0}"/>
              </a:ext>
            </a:extLst>
          </p:cNvPr>
          <p:cNvSpPr>
            <a:spLocks noGrp="1"/>
          </p:cNvSpPr>
          <p:nvPr>
            <p:ph type="subTitle" idx="1"/>
          </p:nvPr>
        </p:nvSpPr>
        <p:spPr>
          <a:xfrm>
            <a:off x="866302" y="3693561"/>
            <a:ext cx="6243415" cy="1412695"/>
          </a:xfrm>
        </p:spPr>
        <p:txBody>
          <a:bodyPr>
            <a:normAutofit/>
          </a:bodyPr>
          <a:lstStyle/>
          <a:p>
            <a:r>
              <a:rPr lang="lt-LT" dirty="0"/>
              <a:t>Mantas Biekša</a:t>
            </a:r>
          </a:p>
          <a:p>
            <a:r>
              <a:rPr lang="en-US" dirty="0" err="1"/>
              <a:t>Inovacij</a:t>
            </a:r>
            <a:r>
              <a:rPr lang="lt-LT" dirty="0"/>
              <a:t>ų skatinimo </a:t>
            </a:r>
            <a:r>
              <a:rPr lang="en-US" dirty="0" err="1"/>
              <a:t>skyrius</a:t>
            </a:r>
            <a:endParaRPr lang="en-US" dirty="0"/>
          </a:p>
          <a:p>
            <a:r>
              <a:rPr lang="lt-LT" dirty="0"/>
              <a:t>Proveržio departamentas</a:t>
            </a:r>
          </a:p>
        </p:txBody>
      </p:sp>
      <p:sp>
        <p:nvSpPr>
          <p:cNvPr id="4" name="Title 1">
            <a:extLst>
              <a:ext uri="{FF2B5EF4-FFF2-40B4-BE49-F238E27FC236}">
                <a16:creationId xmlns:a16="http://schemas.microsoft.com/office/drawing/2014/main" id="{80ED6759-0B54-3FA3-18D4-3A4AE8128F6F}"/>
              </a:ext>
            </a:extLst>
          </p:cNvPr>
          <p:cNvSpPr>
            <a:spLocks noGrp="1"/>
          </p:cNvSpPr>
          <p:nvPr>
            <p:ph type="ctrTitle"/>
          </p:nvPr>
        </p:nvSpPr>
        <p:spPr>
          <a:xfrm>
            <a:off x="866301" y="1896094"/>
            <a:ext cx="6615154" cy="1268346"/>
          </a:xfrm>
        </p:spPr>
        <p:txBody>
          <a:bodyPr/>
          <a:lstStyle/>
          <a:p>
            <a:r>
              <a:rPr lang="lt-LT" sz="2800" b="1" dirty="0">
                <a:effectLst/>
                <a:latin typeface="Calibri" panose="020F0502020204030204" pitchFamily="34" charset="0"/>
                <a:ea typeface="Calibri" panose="020F0502020204030204" pitchFamily="34" charset="0"/>
              </a:rPr>
              <a:t>GYNYBOS INOVACINIAI ČEKIAI –</a:t>
            </a:r>
            <a:r>
              <a:rPr lang="lt-LT" sz="2800" b="1" dirty="0">
                <a:latin typeface="Calibri" panose="020F0502020204030204" pitchFamily="34" charset="0"/>
                <a:ea typeface="Calibri" panose="020F0502020204030204" pitchFamily="34" charset="0"/>
              </a:rPr>
              <a:t> </a:t>
            </a:r>
            <a:r>
              <a:rPr lang="lt-LT" sz="2800" b="1" dirty="0">
                <a:effectLst/>
                <a:latin typeface="Calibri" panose="020F0502020204030204" pitchFamily="34" charset="0"/>
                <a:ea typeface="Calibri" panose="020F0502020204030204" pitchFamily="34" charset="0"/>
              </a:rPr>
              <a:t>GAIRĖS PAREIŠKĖJAMS</a:t>
            </a:r>
            <a:endParaRPr lang="lt-LT" sz="2800" b="1" dirty="0">
              <a:solidFill>
                <a:schemeClr val="accent2"/>
              </a:solidFill>
            </a:endParaRPr>
          </a:p>
        </p:txBody>
      </p:sp>
    </p:spTree>
    <p:extLst>
      <p:ext uri="{BB962C8B-B14F-4D97-AF65-F5344CB8AC3E}">
        <p14:creationId xmlns:p14="http://schemas.microsoft.com/office/powerpoint/2010/main" val="3271827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EAD7907-4493-C208-A68A-8D17FE8D03EB}"/>
              </a:ext>
            </a:extLst>
          </p:cNvPr>
          <p:cNvSpPr>
            <a:spLocks noGrp="1"/>
          </p:cNvSpPr>
          <p:nvPr>
            <p:ph type="title"/>
          </p:nvPr>
        </p:nvSpPr>
        <p:spPr>
          <a:xfrm>
            <a:off x="914576" y="39702"/>
            <a:ext cx="6310008" cy="1425221"/>
          </a:xfrm>
        </p:spPr>
        <p:txBody>
          <a:bodyPr>
            <a:normAutofit/>
          </a:bodyPr>
          <a:lstStyle/>
          <a:p>
            <a:r>
              <a:rPr lang="lt-LT" sz="3200" dirty="0"/>
              <a:t>Atranka ir atrankos kriterijai</a:t>
            </a:r>
          </a:p>
        </p:txBody>
      </p:sp>
      <p:sp>
        <p:nvSpPr>
          <p:cNvPr id="7" name="Teksto vietos rezervavimo ženklas 5">
            <a:extLst>
              <a:ext uri="{FF2B5EF4-FFF2-40B4-BE49-F238E27FC236}">
                <a16:creationId xmlns:a16="http://schemas.microsoft.com/office/drawing/2014/main" id="{B7A7ED07-04C7-6A3E-143A-5FB441DB66FF}"/>
              </a:ext>
            </a:extLst>
          </p:cNvPr>
          <p:cNvSpPr txBox="1">
            <a:spLocks/>
          </p:cNvSpPr>
          <p:nvPr/>
        </p:nvSpPr>
        <p:spPr>
          <a:xfrm>
            <a:off x="6096000" y="2381693"/>
            <a:ext cx="5465134" cy="3987244"/>
          </a:xfrm>
          <a:prstGeom prst="rect">
            <a:avLst/>
          </a:prstGeom>
        </p:spPr>
        <p:txBody>
          <a:bodyPr vert="horz" lIns="91440" tIns="45720" rIns="91440" bIns="45720" rtlCol="0">
            <a:normAutofit/>
          </a:bodyPr>
          <a:lstStyle>
            <a:lvl1pPr marL="0" indent="0" algn="l" defTabSz="914400" rtl="0" eaLnBrk="1" latinLnBrk="0" hangingPunct="1">
              <a:lnSpc>
                <a:spcPts val="1140"/>
              </a:lnSpc>
              <a:spcBef>
                <a:spcPts val="1000"/>
              </a:spcBef>
              <a:buFont typeface="Arial" panose="020B0604020202020204" pitchFamily="34" charset="0"/>
              <a:buNone/>
              <a:defRPr sz="15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lt-LT" sz="2600" kern="0" dirty="0">
              <a:solidFill>
                <a:srgbClr val="000000"/>
              </a:solidFill>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29FC13DF-F765-1A7A-F9FD-AE84AD978C7A}"/>
              </a:ext>
            </a:extLst>
          </p:cNvPr>
          <p:cNvSpPr txBox="1"/>
          <p:nvPr/>
        </p:nvSpPr>
        <p:spPr>
          <a:xfrm>
            <a:off x="490860" y="1561052"/>
            <a:ext cx="10329540" cy="1889235"/>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lt-LT" sz="1600" b="1" dirty="0">
                <a:latin typeface="Verdana" panose="020B0604030504040204" pitchFamily="34" charset="0"/>
                <a:ea typeface="Verdana" panose="020B0604030504040204" pitchFamily="34" charset="0"/>
              </a:rPr>
              <a:t>Pirminis (</a:t>
            </a:r>
            <a:r>
              <a:rPr lang="lt-LT" sz="1600" b="1" i="1" dirty="0">
                <a:latin typeface="Verdana" panose="020B0604030504040204" pitchFamily="34" charset="0"/>
                <a:ea typeface="Verdana" panose="020B0604030504040204" pitchFamily="34" charset="0"/>
              </a:rPr>
              <a:t>administracinis</a:t>
            </a:r>
            <a:r>
              <a:rPr lang="lt-LT" sz="1600" b="1" dirty="0">
                <a:latin typeface="Verdana" panose="020B0604030504040204" pitchFamily="34" charset="0"/>
                <a:ea typeface="Verdana" panose="020B0604030504040204" pitchFamily="34" charset="0"/>
              </a:rPr>
              <a:t>) paraiškos vertinimas: </a:t>
            </a:r>
            <a:r>
              <a:rPr lang="lt-LT" sz="1600" dirty="0">
                <a:latin typeface="Verdana" panose="020B0604030504040204" pitchFamily="34" charset="0"/>
                <a:ea typeface="Verdana" panose="020B0604030504040204" pitchFamily="34" charset="0"/>
              </a:rPr>
              <a:t>paraiška, pareiškėjas, veikla, išlaidos.</a:t>
            </a:r>
            <a:endParaRPr lang="lt-LT" sz="1600" b="1" dirty="0">
              <a:latin typeface="Verdana" panose="020B0604030504040204" pitchFamily="34" charset="0"/>
              <a:ea typeface="Verdana" panose="020B0604030504040204" pitchFamily="34" charset="0"/>
            </a:endParaRPr>
          </a:p>
          <a:p>
            <a:pPr marL="285750" indent="-285750">
              <a:lnSpc>
                <a:spcPct val="150000"/>
              </a:lnSpc>
              <a:buFont typeface="Wingdings" panose="05000000000000000000" pitchFamily="2" charset="2"/>
              <a:buChar char="§"/>
            </a:pPr>
            <a:r>
              <a:rPr lang="lt-LT" sz="1600" b="1" dirty="0">
                <a:latin typeface="Verdana" panose="020B0604030504040204" pitchFamily="34" charset="0"/>
                <a:ea typeface="Verdana" panose="020B0604030504040204" pitchFamily="34" charset="0"/>
              </a:rPr>
              <a:t>Tinkamumo finansuoti (</a:t>
            </a:r>
            <a:r>
              <a:rPr lang="lt-LT" sz="1600" b="1" i="1" dirty="0">
                <a:latin typeface="Verdana" panose="020B0604030504040204" pitchFamily="34" charset="0"/>
                <a:ea typeface="Verdana" panose="020B0604030504040204" pitchFamily="34" charset="0"/>
              </a:rPr>
              <a:t>naudos ir kokybės</a:t>
            </a:r>
            <a:r>
              <a:rPr lang="lt-LT" sz="1600" b="1" dirty="0">
                <a:latin typeface="Verdana" panose="020B0604030504040204" pitchFamily="34" charset="0"/>
                <a:ea typeface="Verdana" panose="020B0604030504040204" pitchFamily="34" charset="0"/>
              </a:rPr>
              <a:t>) vertinimas: </a:t>
            </a:r>
            <a:r>
              <a:rPr lang="lt-LT" sz="1600" dirty="0">
                <a:latin typeface="Verdana" panose="020B0604030504040204" pitchFamily="34" charset="0"/>
                <a:ea typeface="Verdana" panose="020B0604030504040204" pitchFamily="34" charset="0"/>
              </a:rPr>
              <a:t>minimalus – 8, maksimalus – 33 balai.</a:t>
            </a:r>
          </a:p>
          <a:p>
            <a:pPr>
              <a:lnSpc>
                <a:spcPct val="150000"/>
              </a:lnSpc>
            </a:pPr>
            <a:r>
              <a:rPr lang="lt-LT" sz="1600" b="1" dirty="0">
                <a:latin typeface="Verdana" panose="020B0604030504040204" pitchFamily="34" charset="0"/>
                <a:ea typeface="Verdana" panose="020B0604030504040204" pitchFamily="34" charset="0"/>
              </a:rPr>
              <a:t> </a:t>
            </a:r>
            <a:endParaRPr lang="lt-LT" sz="1600" dirty="0">
              <a:latin typeface="Verdana" panose="020B0604030504040204" pitchFamily="34" charset="0"/>
              <a:ea typeface="Verdana" panose="020B0604030504040204" pitchFamily="34" charset="0"/>
            </a:endParaRPr>
          </a:p>
          <a:p>
            <a:pPr marL="285750" indent="-285750">
              <a:lnSpc>
                <a:spcPct val="150000"/>
              </a:lnSpc>
              <a:buFont typeface="Wingdings" panose="05000000000000000000" pitchFamily="2" charset="2"/>
              <a:buChar char="§"/>
            </a:pPr>
            <a:endParaRPr lang="lt-LT" sz="1600" dirty="0">
              <a:latin typeface="Verdana" panose="020B0604030504040204" pitchFamily="34" charset="0"/>
              <a:ea typeface="Verdana" panose="020B0604030504040204" pitchFamily="34" charset="0"/>
            </a:endParaRPr>
          </a:p>
        </p:txBody>
      </p:sp>
      <p:pic>
        <p:nvPicPr>
          <p:cNvPr id="16" name="Paveikslėlis 15">
            <a:extLst>
              <a:ext uri="{FF2B5EF4-FFF2-40B4-BE49-F238E27FC236}">
                <a16:creationId xmlns:a16="http://schemas.microsoft.com/office/drawing/2014/main" id="{CE32520C-9AA6-6AAB-C489-FF6822CB63CE}"/>
              </a:ext>
            </a:extLst>
          </p:cNvPr>
          <p:cNvPicPr>
            <a:picLocks noChangeAspect="1"/>
          </p:cNvPicPr>
          <p:nvPr/>
        </p:nvPicPr>
        <p:blipFill>
          <a:blip r:embed="rId2"/>
          <a:stretch>
            <a:fillRect/>
          </a:stretch>
        </p:blipFill>
        <p:spPr>
          <a:xfrm>
            <a:off x="1289692" y="2845366"/>
            <a:ext cx="8731876" cy="3284427"/>
          </a:xfrm>
          <a:prstGeom prst="rect">
            <a:avLst/>
          </a:prstGeom>
        </p:spPr>
      </p:pic>
    </p:spTree>
    <p:extLst>
      <p:ext uri="{BB962C8B-B14F-4D97-AF65-F5344CB8AC3E}">
        <p14:creationId xmlns:p14="http://schemas.microsoft.com/office/powerpoint/2010/main" val="2271227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tačiakampis 2">
            <a:extLst>
              <a:ext uri="{FF2B5EF4-FFF2-40B4-BE49-F238E27FC236}">
                <a16:creationId xmlns:a16="http://schemas.microsoft.com/office/drawing/2014/main" id="{4DBB1960-B236-01F5-32ED-2E8A29D18642}"/>
              </a:ext>
            </a:extLst>
          </p:cNvPr>
          <p:cNvSpPr/>
          <p:nvPr/>
        </p:nvSpPr>
        <p:spPr>
          <a:xfrm>
            <a:off x="907312" y="1576552"/>
            <a:ext cx="10601516" cy="3972910"/>
          </a:xfrm>
          <a:prstGeom prst="rect">
            <a:avLst/>
          </a:prstGeom>
          <a:solidFill>
            <a:srgbClr val="EEE730"/>
          </a:solidFill>
          <a:ln w="28575">
            <a:solidFill>
              <a:srgbClr val="8C5F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2" name="Pavadinimas 1">
            <a:extLst>
              <a:ext uri="{FF2B5EF4-FFF2-40B4-BE49-F238E27FC236}">
                <a16:creationId xmlns:a16="http://schemas.microsoft.com/office/drawing/2014/main" id="{8256863D-4822-56A5-B1AE-7BDE3AF95F5E}"/>
              </a:ext>
            </a:extLst>
          </p:cNvPr>
          <p:cNvSpPr>
            <a:spLocks noGrp="1"/>
          </p:cNvSpPr>
          <p:nvPr>
            <p:ph type="title"/>
          </p:nvPr>
        </p:nvSpPr>
        <p:spPr>
          <a:xfrm>
            <a:off x="993507" y="390483"/>
            <a:ext cx="4910290" cy="951547"/>
          </a:xfrm>
        </p:spPr>
        <p:txBody>
          <a:bodyPr/>
          <a:lstStyle/>
          <a:p>
            <a:r>
              <a:rPr lang="lt-LT" dirty="0"/>
              <a:t>Ataskaitų teikimas</a:t>
            </a:r>
          </a:p>
        </p:txBody>
      </p:sp>
      <p:sp>
        <p:nvSpPr>
          <p:cNvPr id="4" name="Teksto vietos rezervavimo ženklas 3">
            <a:extLst>
              <a:ext uri="{FF2B5EF4-FFF2-40B4-BE49-F238E27FC236}">
                <a16:creationId xmlns:a16="http://schemas.microsoft.com/office/drawing/2014/main" id="{68B9C4F2-3CE5-4E4B-C4E0-C44C6E1FDB51}"/>
              </a:ext>
            </a:extLst>
          </p:cNvPr>
          <p:cNvSpPr>
            <a:spLocks noGrp="1"/>
          </p:cNvSpPr>
          <p:nvPr>
            <p:ph type="body" sz="half" idx="11"/>
          </p:nvPr>
        </p:nvSpPr>
        <p:spPr>
          <a:xfrm>
            <a:off x="1049216" y="2515507"/>
            <a:ext cx="10317707" cy="3268362"/>
          </a:xfrm>
        </p:spPr>
        <p:txBody>
          <a:bodyPr>
            <a:noAutofit/>
          </a:bodyPr>
          <a:lstStyle/>
          <a:p>
            <a:pPr algn="ctr"/>
            <a:r>
              <a:rPr lang="lt-LT" sz="2200" dirty="0">
                <a:solidFill>
                  <a:schemeClr val="tx1"/>
                </a:solidFill>
              </a:rPr>
              <a:t>Ataskaitos teikiamos </a:t>
            </a:r>
            <a:r>
              <a:rPr lang="lt-LT" sz="2200" b="1" dirty="0">
                <a:solidFill>
                  <a:schemeClr val="tx1"/>
                </a:solidFill>
              </a:rPr>
              <a:t>iki 2024 m. gruodžio 10 d.</a:t>
            </a:r>
          </a:p>
          <a:p>
            <a:pPr algn="ctr"/>
            <a:endParaRPr lang="lt-LT" sz="2200" b="1" dirty="0">
              <a:solidFill>
                <a:schemeClr val="tx1"/>
              </a:solidFill>
            </a:endParaRPr>
          </a:p>
          <a:p>
            <a:pPr algn="ctr">
              <a:lnSpc>
                <a:spcPct val="100000"/>
              </a:lnSpc>
              <a:spcBef>
                <a:spcPts val="0"/>
              </a:spcBef>
            </a:pPr>
            <a:r>
              <a:rPr lang="lt-LT" sz="2200" dirty="0">
                <a:solidFill>
                  <a:schemeClr val="tx1"/>
                </a:solidFill>
              </a:rPr>
              <a:t>Per 10 d. nuo projekto veiklų pabaigos – pasirašytas MTEPI paslaugų </a:t>
            </a:r>
            <a:r>
              <a:rPr lang="lt-LT" sz="2200" b="1" dirty="0">
                <a:solidFill>
                  <a:schemeClr val="tx1"/>
                </a:solidFill>
              </a:rPr>
              <a:t>perdavimo–priėmimo aktas </a:t>
            </a:r>
            <a:r>
              <a:rPr lang="lt-LT" sz="2200" dirty="0">
                <a:solidFill>
                  <a:schemeClr val="tx1"/>
                </a:solidFill>
              </a:rPr>
              <a:t>ir </a:t>
            </a:r>
            <a:r>
              <a:rPr lang="lt-LT" sz="2200" b="1" dirty="0">
                <a:solidFill>
                  <a:schemeClr val="tx1"/>
                </a:solidFill>
              </a:rPr>
              <a:t>pasiektą rezultatą įrodantys dokumentai </a:t>
            </a:r>
            <a:r>
              <a:rPr lang="lt-LT" sz="2200" dirty="0">
                <a:solidFill>
                  <a:schemeClr val="tx1"/>
                </a:solidFill>
              </a:rPr>
              <a:t>(nuotraukos, bandymų protokolai (kopijos) arba kita dokumentacija</a:t>
            </a:r>
          </a:p>
        </p:txBody>
      </p:sp>
    </p:spTree>
    <p:extLst>
      <p:ext uri="{BB962C8B-B14F-4D97-AF65-F5344CB8AC3E}">
        <p14:creationId xmlns:p14="http://schemas.microsoft.com/office/powerpoint/2010/main" val="1836921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DA7AD544-A12A-5D4F-92F1-B533DDF46953}"/>
              </a:ext>
            </a:extLst>
          </p:cNvPr>
          <p:cNvSpPr>
            <a:spLocks noGrp="1"/>
          </p:cNvSpPr>
          <p:nvPr>
            <p:ph type="ctrTitle"/>
          </p:nvPr>
        </p:nvSpPr>
        <p:spPr/>
        <p:txBody>
          <a:bodyPr/>
          <a:lstStyle/>
          <a:p>
            <a:r>
              <a:rPr lang="lt-LT" sz="3200" b="1" dirty="0"/>
              <a:t>Ačiū už dėmesį</a:t>
            </a:r>
          </a:p>
        </p:txBody>
      </p:sp>
    </p:spTree>
    <p:extLst>
      <p:ext uri="{BB962C8B-B14F-4D97-AF65-F5344CB8AC3E}">
        <p14:creationId xmlns:p14="http://schemas.microsoft.com/office/powerpoint/2010/main" val="475835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487CEFD-4CC6-ECB9-ED84-43A02E789727}"/>
              </a:ext>
            </a:extLst>
          </p:cNvPr>
          <p:cNvSpPr>
            <a:spLocks noGrp="1"/>
          </p:cNvSpPr>
          <p:nvPr>
            <p:ph type="title"/>
          </p:nvPr>
        </p:nvSpPr>
        <p:spPr>
          <a:xfrm>
            <a:off x="906319" y="370840"/>
            <a:ext cx="4184189" cy="762527"/>
          </a:xfrm>
        </p:spPr>
        <p:txBody>
          <a:bodyPr/>
          <a:lstStyle/>
          <a:p>
            <a:r>
              <a:rPr lang="en-US" dirty="0" err="1"/>
              <a:t>Priemon</a:t>
            </a:r>
            <a:r>
              <a:rPr lang="lt-LT" dirty="0"/>
              <a:t>ė</a:t>
            </a:r>
          </a:p>
        </p:txBody>
      </p:sp>
      <p:sp>
        <p:nvSpPr>
          <p:cNvPr id="3" name="Teksto vietos rezervavimo ženklas 2">
            <a:extLst>
              <a:ext uri="{FF2B5EF4-FFF2-40B4-BE49-F238E27FC236}">
                <a16:creationId xmlns:a16="http://schemas.microsoft.com/office/drawing/2014/main" id="{2C153891-7E6F-AAF2-D018-67BCB1C6FB74}"/>
              </a:ext>
            </a:extLst>
          </p:cNvPr>
          <p:cNvSpPr>
            <a:spLocks noGrp="1"/>
          </p:cNvSpPr>
          <p:nvPr>
            <p:ph type="body" sz="half" idx="2"/>
          </p:nvPr>
        </p:nvSpPr>
        <p:spPr>
          <a:xfrm>
            <a:off x="906319" y="1516770"/>
            <a:ext cx="10347861" cy="1476155"/>
          </a:xfrm>
        </p:spPr>
        <p:txBody>
          <a:bodyPr>
            <a:normAutofit fontScale="77500" lnSpcReduction="20000"/>
          </a:bodyPr>
          <a:lstStyle/>
          <a:p>
            <a:pPr marL="0" indent="0">
              <a:lnSpc>
                <a:spcPct val="100000"/>
              </a:lnSpc>
              <a:buNone/>
            </a:pPr>
            <a:r>
              <a:rPr lang="lt-LT" sz="2400" i="1" kern="0" dirty="0">
                <a:solidFill>
                  <a:srgbClr val="0B0D32"/>
                </a:solidFill>
                <a:effectLst/>
              </a:rPr>
              <a:t>„Subsidijų, kuriomis siekiama skatinti įmones kurti ir diegti gynybos inovacijas, skyrimo ir administravimo tvarkos aprašas“</a:t>
            </a:r>
          </a:p>
          <a:p>
            <a:pPr marL="0" indent="0">
              <a:lnSpc>
                <a:spcPct val="100000"/>
              </a:lnSpc>
              <a:buNone/>
            </a:pPr>
            <a:r>
              <a:rPr lang="lt-LT" sz="1400" dirty="0">
                <a:solidFill>
                  <a:schemeClr val="tx1"/>
                </a:solidFill>
                <a:hlinkClick r:id="rId2">
                  <a:extLst>
                    <a:ext uri="{A12FA001-AC4F-418D-AE19-62706E023703}">
                      <ahyp:hlinkClr xmlns:ahyp="http://schemas.microsoft.com/office/drawing/2018/hyperlinkcolor" val="tx"/>
                    </a:ext>
                  </a:extLst>
                </a:hlinkClick>
              </a:rPr>
              <a:t>https://inovacijuagentura.lt/finansavimo-kvietimai?lang=lt</a:t>
            </a:r>
            <a:r>
              <a:rPr lang="lt-LT" sz="1400" dirty="0">
                <a:solidFill>
                  <a:schemeClr val="tx1"/>
                </a:solidFill>
              </a:rPr>
              <a:t> </a:t>
            </a:r>
          </a:p>
          <a:p>
            <a:pPr marL="0" indent="0">
              <a:lnSpc>
                <a:spcPct val="100000"/>
              </a:lnSpc>
              <a:buNone/>
            </a:pPr>
            <a:endParaRPr lang="lt-LT" sz="1400" dirty="0">
              <a:solidFill>
                <a:schemeClr val="tx1"/>
              </a:solidFill>
            </a:endParaRPr>
          </a:p>
          <a:p>
            <a:pPr marL="0" indent="0">
              <a:lnSpc>
                <a:spcPct val="100000"/>
              </a:lnSpc>
              <a:buNone/>
            </a:pPr>
            <a:r>
              <a:rPr lang="lt-LT" sz="2400" dirty="0">
                <a:solidFill>
                  <a:schemeClr val="tx1"/>
                </a:solidFill>
              </a:rPr>
              <a:t>Priemonei 2024 m. skirtos lėšos – </a:t>
            </a:r>
            <a:r>
              <a:rPr lang="lt-LT" sz="2400" b="1" dirty="0">
                <a:solidFill>
                  <a:schemeClr val="tx1"/>
                </a:solidFill>
              </a:rPr>
              <a:t>300000</a:t>
            </a:r>
            <a:r>
              <a:rPr lang="lt-LT" sz="2400" dirty="0">
                <a:solidFill>
                  <a:schemeClr val="tx1"/>
                </a:solidFill>
              </a:rPr>
              <a:t> eurų</a:t>
            </a:r>
          </a:p>
        </p:txBody>
      </p:sp>
      <p:sp>
        <p:nvSpPr>
          <p:cNvPr id="5" name="Stačiakampis 4">
            <a:extLst>
              <a:ext uri="{FF2B5EF4-FFF2-40B4-BE49-F238E27FC236}">
                <a16:creationId xmlns:a16="http://schemas.microsoft.com/office/drawing/2014/main" id="{D9F1F1E7-3D1C-0E80-EE72-0C13A528715B}"/>
              </a:ext>
            </a:extLst>
          </p:cNvPr>
          <p:cNvSpPr/>
          <p:nvPr/>
        </p:nvSpPr>
        <p:spPr>
          <a:xfrm>
            <a:off x="906319" y="3495305"/>
            <a:ext cx="10462325" cy="218392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lt-LT" sz="2400" b="1" kern="0" dirty="0">
              <a:solidFill>
                <a:schemeClr val="tx1"/>
              </a:solidFill>
              <a:effectLst/>
              <a:latin typeface="Verdana" panose="020B0604030504040204" pitchFamily="34" charset="0"/>
              <a:ea typeface="Verdana" panose="020B0604030504040204" pitchFamily="34" charset="0"/>
            </a:endParaRPr>
          </a:p>
          <a:p>
            <a:r>
              <a:rPr lang="lt-LT" sz="2400" b="1" kern="0" dirty="0">
                <a:solidFill>
                  <a:schemeClr val="tx1"/>
                </a:solidFill>
                <a:effectLst/>
                <a:latin typeface="Verdana" panose="020B0604030504040204" pitchFamily="34" charset="0"/>
                <a:ea typeface="Verdana" panose="020B0604030504040204" pitchFamily="34" charset="0"/>
              </a:rPr>
              <a:t>Tikslas </a:t>
            </a:r>
            <a:r>
              <a:rPr lang="lt-LT" sz="2400" kern="0" dirty="0">
                <a:solidFill>
                  <a:schemeClr val="tx1"/>
                </a:solidFill>
                <a:effectLst/>
                <a:latin typeface="Verdana" panose="020B0604030504040204" pitchFamily="34" charset="0"/>
                <a:ea typeface="Verdana" panose="020B0604030504040204" pitchFamily="34" charset="0"/>
              </a:rPr>
              <a:t>– </a:t>
            </a:r>
            <a:r>
              <a:rPr lang="lt-LT" sz="2400" b="0" i="0" dirty="0">
                <a:solidFill>
                  <a:srgbClr val="000000"/>
                </a:solidFill>
                <a:effectLst/>
                <a:latin typeface="Verdana" panose="020B0604030504040204" pitchFamily="34" charset="0"/>
                <a:ea typeface="Verdana" panose="020B0604030504040204" pitchFamily="34" charset="0"/>
              </a:rPr>
              <a:t>skatinti įmones, kuriančias ir diegiančias gynybos inovacijas, bendradarbiauti su įmonėmis, brandžiaisiais </a:t>
            </a:r>
            <a:r>
              <a:rPr lang="lt-LT" sz="2400" b="0" i="0" dirty="0" err="1">
                <a:solidFill>
                  <a:srgbClr val="000000"/>
                </a:solidFill>
                <a:effectLst/>
                <a:latin typeface="Verdana" panose="020B0604030504040204" pitchFamily="34" charset="0"/>
                <a:ea typeface="Verdana" panose="020B0604030504040204" pitchFamily="34" charset="0"/>
              </a:rPr>
              <a:t>inovatoriais</a:t>
            </a:r>
            <a:r>
              <a:rPr lang="lt-LT" sz="2400" b="0" i="0" dirty="0">
                <a:solidFill>
                  <a:srgbClr val="000000"/>
                </a:solidFill>
                <a:effectLst/>
                <a:latin typeface="Verdana" panose="020B0604030504040204" pitchFamily="34" charset="0"/>
                <a:ea typeface="Verdana" panose="020B0604030504040204" pitchFamily="34" charset="0"/>
              </a:rPr>
              <a:t>, ar Lietuvos mokslo ir studijų institucijomis MTEPI srityje, kuriant ir vystant produktus, technologijas ar paslaugas, reikalingas gynybos poreikiams</a:t>
            </a:r>
            <a:r>
              <a:rPr lang="lt-LT" sz="2400" kern="0" dirty="0">
                <a:solidFill>
                  <a:schemeClr val="tx1"/>
                </a:solidFill>
                <a:effectLst/>
                <a:latin typeface="Verdana" panose="020B0604030504040204" pitchFamily="34" charset="0"/>
                <a:ea typeface="Verdana" panose="020B0604030504040204" pitchFamily="34" charset="0"/>
              </a:rPr>
              <a:t>. </a:t>
            </a:r>
            <a:endParaRPr lang="lt-LT" sz="2400" dirty="0">
              <a:solidFill>
                <a:schemeClr val="tx1"/>
              </a:solidFill>
              <a:latin typeface="Verdana" panose="020B0604030504040204" pitchFamily="34" charset="0"/>
              <a:ea typeface="Verdana" panose="020B0604030504040204" pitchFamily="34" charset="0"/>
            </a:endParaRPr>
          </a:p>
          <a:p>
            <a:endParaRPr lang="lt-L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754454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FF29131-9452-F6BD-6EA4-F2EECA307966}"/>
              </a:ext>
            </a:extLst>
          </p:cNvPr>
          <p:cNvSpPr>
            <a:spLocks noGrp="1"/>
          </p:cNvSpPr>
          <p:nvPr>
            <p:ph type="title"/>
          </p:nvPr>
        </p:nvSpPr>
        <p:spPr>
          <a:xfrm>
            <a:off x="884046" y="328146"/>
            <a:ext cx="4379441" cy="1068475"/>
          </a:xfrm>
        </p:spPr>
        <p:txBody>
          <a:bodyPr>
            <a:normAutofit/>
          </a:bodyPr>
          <a:lstStyle/>
          <a:p>
            <a:r>
              <a:rPr lang="lt-LT" dirty="0"/>
              <a:t>Remiama veikla</a:t>
            </a:r>
          </a:p>
        </p:txBody>
      </p:sp>
      <p:sp>
        <p:nvSpPr>
          <p:cNvPr id="4" name="Teksto vietos rezervavimo ženklas 3">
            <a:extLst>
              <a:ext uri="{FF2B5EF4-FFF2-40B4-BE49-F238E27FC236}">
                <a16:creationId xmlns:a16="http://schemas.microsoft.com/office/drawing/2014/main" id="{0F1CB393-F652-8F68-2EF5-662147BA3833}"/>
              </a:ext>
            </a:extLst>
          </p:cNvPr>
          <p:cNvSpPr>
            <a:spLocks noGrp="1"/>
          </p:cNvSpPr>
          <p:nvPr>
            <p:ph type="body" sz="half" idx="10"/>
          </p:nvPr>
        </p:nvSpPr>
        <p:spPr>
          <a:xfrm>
            <a:off x="884046" y="1757965"/>
            <a:ext cx="6281865" cy="2035909"/>
          </a:xfrm>
        </p:spPr>
        <p:txBody>
          <a:bodyPr>
            <a:noAutofit/>
          </a:bodyPr>
          <a:lstStyle/>
          <a:p>
            <a:r>
              <a:rPr lang="lt-LT" sz="2400" dirty="0"/>
              <a:t>MTEPI paslaugų, reikalingų jau pradėtam kurti gynybos srities produktui, technologijai ar paslaugai vystyti, įsigijimas iš mokslo ir studijų institucijos ar brandžiojo </a:t>
            </a:r>
            <a:r>
              <a:rPr lang="lt-LT" sz="2400" dirty="0" err="1"/>
              <a:t>inovatoriaus</a:t>
            </a:r>
            <a:r>
              <a:rPr lang="lt-LT" sz="2400" dirty="0"/>
              <a:t>*</a:t>
            </a:r>
          </a:p>
          <a:p>
            <a:endParaRPr lang="lt-LT" sz="1400" i="1" dirty="0"/>
          </a:p>
          <a:p>
            <a:r>
              <a:rPr lang="lt-LT" sz="1400" i="1" dirty="0"/>
              <a:t>Brandusis </a:t>
            </a:r>
            <a:r>
              <a:rPr lang="lt-LT" sz="1400" i="1" dirty="0" err="1"/>
              <a:t>inovatorius</a:t>
            </a:r>
            <a:r>
              <a:rPr lang="lt-LT" sz="1400" i="1" dirty="0"/>
              <a:t> - įmonė, galinti suteikti MTEPI paslaugą ir iki kvietimo teikti paraiškas paskelbimo dienos vykdanti veiklą ilgiau kaip 3 metus, kurios veiklos pajamos per 3 paskutinius finansinius metus iki kvietimo teikti paraiškas paskelbimo dienos yra ne mažesnės kaip 300 000,00 Eur, o išlaidos MTEPI sudaro ne mažiau kaip 100 000,00 eurų per paskutinius 3 finansinius metus</a:t>
            </a:r>
          </a:p>
        </p:txBody>
      </p:sp>
      <p:pic>
        <p:nvPicPr>
          <p:cNvPr id="10" name="Paveikslėlis 9">
            <a:extLst>
              <a:ext uri="{FF2B5EF4-FFF2-40B4-BE49-F238E27FC236}">
                <a16:creationId xmlns:a16="http://schemas.microsoft.com/office/drawing/2014/main" id="{FFC9C582-4279-060B-F795-D70F03B7EA81}"/>
              </a:ext>
            </a:extLst>
          </p:cNvPr>
          <p:cNvPicPr>
            <a:picLocks noChangeAspect="1"/>
          </p:cNvPicPr>
          <p:nvPr/>
        </p:nvPicPr>
        <p:blipFill>
          <a:blip r:embed="rId2"/>
          <a:stretch>
            <a:fillRect/>
          </a:stretch>
        </p:blipFill>
        <p:spPr>
          <a:xfrm>
            <a:off x="8338781" y="1282560"/>
            <a:ext cx="3277959" cy="4292880"/>
          </a:xfrm>
          <a:prstGeom prst="rect">
            <a:avLst/>
          </a:prstGeom>
        </p:spPr>
      </p:pic>
    </p:spTree>
    <p:extLst>
      <p:ext uri="{BB962C8B-B14F-4D97-AF65-F5344CB8AC3E}">
        <p14:creationId xmlns:p14="http://schemas.microsoft.com/office/powerpoint/2010/main" val="3671132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ED41997-BF09-4FFC-253D-3F9E0453E959}"/>
              </a:ext>
            </a:extLst>
          </p:cNvPr>
          <p:cNvSpPr>
            <a:spLocks noGrp="1"/>
          </p:cNvSpPr>
          <p:nvPr>
            <p:ph type="title"/>
          </p:nvPr>
        </p:nvSpPr>
        <p:spPr>
          <a:xfrm>
            <a:off x="434565" y="1516131"/>
            <a:ext cx="6149789" cy="1467752"/>
          </a:xfrm>
        </p:spPr>
        <p:txBody>
          <a:bodyPr/>
          <a:lstStyle/>
          <a:p>
            <a:r>
              <a:rPr lang="lt-LT" sz="1800" b="1" kern="0" dirty="0">
                <a:solidFill>
                  <a:srgbClr val="0B0D32"/>
                </a:solidFill>
                <a:effectLst/>
              </a:rPr>
              <a:t>Privatus juridinis asmuo, labai maža, maža ir vidutinė įmonė</a:t>
            </a:r>
            <a:br>
              <a:rPr lang="lt-LT" sz="1800" b="1" kern="0" dirty="0">
                <a:solidFill>
                  <a:srgbClr val="000000"/>
                </a:solidFill>
                <a:effectLst/>
              </a:rPr>
            </a:br>
            <a:r>
              <a:rPr lang="lt-LT" sz="1800" b="1" kern="0" dirty="0">
                <a:solidFill>
                  <a:srgbClr val="000000"/>
                </a:solidFill>
                <a:effectLst/>
              </a:rPr>
              <a:t> </a:t>
            </a:r>
            <a:br>
              <a:rPr lang="lt-LT" sz="1800" b="1" kern="0" dirty="0">
                <a:solidFill>
                  <a:srgbClr val="000000"/>
                </a:solidFill>
                <a:effectLst/>
              </a:rPr>
            </a:br>
            <a:r>
              <a:rPr lang="lt-LT" sz="1600" b="1" kern="0" dirty="0">
                <a:solidFill>
                  <a:srgbClr val="302757"/>
                </a:solidFill>
                <a:effectLst/>
              </a:rPr>
              <a:t>Aktyvią ekonominę veiklą </a:t>
            </a:r>
            <a:r>
              <a:rPr lang="lt-LT" sz="1600" kern="0" dirty="0">
                <a:solidFill>
                  <a:srgbClr val="302757"/>
                </a:solidFill>
                <a:effectLst/>
              </a:rPr>
              <a:t>vykdanti </a:t>
            </a:r>
            <a:r>
              <a:rPr lang="lt-LT" sz="1600" b="1" kern="0" dirty="0">
                <a:solidFill>
                  <a:srgbClr val="302757"/>
                </a:solidFill>
                <a:effectLst/>
              </a:rPr>
              <a:t>įmonė, kurios:</a:t>
            </a:r>
            <a:endParaRPr lang="lt-LT" sz="1600" dirty="0">
              <a:solidFill>
                <a:srgbClr val="302757"/>
              </a:solidFill>
            </a:endParaRPr>
          </a:p>
        </p:txBody>
      </p:sp>
      <p:sp>
        <p:nvSpPr>
          <p:cNvPr id="3" name="Teksto vietos rezervavimo ženklas 2">
            <a:extLst>
              <a:ext uri="{FF2B5EF4-FFF2-40B4-BE49-F238E27FC236}">
                <a16:creationId xmlns:a16="http://schemas.microsoft.com/office/drawing/2014/main" id="{6EE2C259-3474-8F16-9888-02FD87CF64D0}"/>
              </a:ext>
            </a:extLst>
          </p:cNvPr>
          <p:cNvSpPr>
            <a:spLocks noGrp="1"/>
          </p:cNvSpPr>
          <p:nvPr>
            <p:ph type="body" sz="half" idx="10"/>
          </p:nvPr>
        </p:nvSpPr>
        <p:spPr>
          <a:xfrm>
            <a:off x="352334" y="3085112"/>
            <a:ext cx="6149789" cy="3294577"/>
          </a:xfrm>
        </p:spPr>
        <p:txBody>
          <a:bodyPr>
            <a:normAutofit/>
          </a:bodyPr>
          <a:lstStyle/>
          <a:p>
            <a:pPr marL="285750" indent="-285750">
              <a:lnSpc>
                <a:spcPct val="160000"/>
              </a:lnSpc>
              <a:spcBef>
                <a:spcPts val="0"/>
              </a:spcBef>
              <a:buFont typeface="Wingdings" panose="05000000000000000000" pitchFamily="2" charset="2"/>
              <a:buChar char="§"/>
            </a:pPr>
            <a:r>
              <a:rPr lang="lt-LT" sz="1400" dirty="0"/>
              <a:t>Metinė apyvarta </a:t>
            </a:r>
            <a:r>
              <a:rPr lang="en-US" sz="1400" dirty="0"/>
              <a:t>u</a:t>
            </a:r>
            <a:r>
              <a:rPr lang="lt-LT" sz="1400" dirty="0"/>
              <a:t>ž paskutinius finansinius metus &gt; 1 000 Eur.</a:t>
            </a:r>
            <a:endParaRPr lang="en-US" sz="1400" dirty="0"/>
          </a:p>
          <a:p>
            <a:pPr marL="285750" indent="-285750">
              <a:lnSpc>
                <a:spcPct val="160000"/>
              </a:lnSpc>
              <a:spcBef>
                <a:spcPts val="0"/>
              </a:spcBef>
              <a:buFont typeface="Wingdings" panose="05000000000000000000" pitchFamily="2" charset="2"/>
              <a:buChar char="§"/>
            </a:pPr>
            <a:r>
              <a:rPr lang="lt-LT" sz="1400" dirty="0"/>
              <a:t>Jei įmonė veikia trumpiau nei metus,</a:t>
            </a:r>
            <a:r>
              <a:rPr lang="en-US" sz="1400" dirty="0"/>
              <a:t> </a:t>
            </a:r>
            <a:r>
              <a:rPr lang="en-US" sz="1400" dirty="0" err="1"/>
              <a:t>metin</a:t>
            </a:r>
            <a:r>
              <a:rPr lang="lt-LT" sz="1400" dirty="0"/>
              <a:t>ė apyvarta  &gt; 1 000 Eur nuo įsteigimo iki paraiškos pateikimo dienos.</a:t>
            </a:r>
          </a:p>
          <a:p>
            <a:pPr marL="285750" indent="-285750">
              <a:lnSpc>
                <a:spcPct val="160000"/>
              </a:lnSpc>
              <a:spcBef>
                <a:spcPts val="0"/>
              </a:spcBef>
              <a:buFont typeface="Wingdings" panose="05000000000000000000" pitchFamily="2" charset="2"/>
              <a:buChar char="§"/>
            </a:pPr>
            <a:r>
              <a:rPr lang="lt-LT" sz="1400" dirty="0"/>
              <a:t>Yra įvykdžiusi įsipareigojimus, susijusius su mokesčių, įskaitant socialinio draudimo įmokas mokėjimu.</a:t>
            </a:r>
          </a:p>
          <a:p>
            <a:pPr marL="285750" indent="-285750">
              <a:lnSpc>
                <a:spcPct val="160000"/>
              </a:lnSpc>
              <a:spcBef>
                <a:spcPts val="0"/>
              </a:spcBef>
              <a:buFont typeface="Wingdings" panose="05000000000000000000" pitchFamily="2" charset="2"/>
              <a:buChar char="§"/>
            </a:pPr>
            <a:r>
              <a:rPr lang="lt-LT" sz="1400" dirty="0"/>
              <a:t>Yra pateikęs Juridinių asmenų registrui metinių finansinių ataskaitų rinkinius (jeigu veiklą vykdo ilgiau kaip 1 m.).</a:t>
            </a:r>
          </a:p>
          <a:p>
            <a:pPr marL="285750" indent="-285750">
              <a:lnSpc>
                <a:spcPct val="160000"/>
              </a:lnSpc>
              <a:spcBef>
                <a:spcPts val="0"/>
              </a:spcBef>
              <a:buFont typeface="Wingdings" panose="05000000000000000000" pitchFamily="2" charset="2"/>
              <a:buChar char="§"/>
            </a:pPr>
            <a:r>
              <a:rPr lang="lt-LT" sz="1400" dirty="0"/>
              <a:t>Turi teisę gauti de </a:t>
            </a:r>
            <a:r>
              <a:rPr lang="lt-LT" sz="1400" dirty="0" err="1"/>
              <a:t>minimis</a:t>
            </a:r>
            <a:r>
              <a:rPr lang="lt-LT" sz="1400" dirty="0"/>
              <a:t> pagalbą.</a:t>
            </a:r>
          </a:p>
          <a:p>
            <a:pPr marL="285750" indent="-285750">
              <a:lnSpc>
                <a:spcPct val="160000"/>
              </a:lnSpc>
              <a:spcBef>
                <a:spcPts val="0"/>
              </a:spcBef>
              <a:buFont typeface="Wingdings" panose="05000000000000000000" pitchFamily="2" charset="2"/>
              <a:buChar char="§"/>
            </a:pPr>
            <a:r>
              <a:rPr lang="lt-LT" sz="1400" dirty="0"/>
              <a:t>Nėra sunkumų patirianti įmonė.</a:t>
            </a:r>
          </a:p>
          <a:p>
            <a:pPr>
              <a:lnSpc>
                <a:spcPct val="100000"/>
              </a:lnSpc>
              <a:spcBef>
                <a:spcPts val="0"/>
              </a:spcBef>
            </a:pPr>
            <a:endParaRPr lang="lt-LT" sz="1400" kern="0" dirty="0">
              <a:solidFill>
                <a:srgbClr val="000000"/>
              </a:solidFill>
              <a:effectLst/>
              <a:latin typeface="Times New Roman" panose="02020603050405020304" pitchFamily="18" charset="0"/>
              <a:ea typeface="Times New Roman" panose="02020603050405020304" pitchFamily="18" charset="0"/>
            </a:endParaRPr>
          </a:p>
          <a:p>
            <a:pPr>
              <a:lnSpc>
                <a:spcPct val="100000"/>
              </a:lnSpc>
              <a:spcBef>
                <a:spcPts val="0"/>
              </a:spcBef>
            </a:pPr>
            <a:endParaRPr lang="lt-LT" sz="1400" dirty="0">
              <a:solidFill>
                <a:schemeClr val="tx1"/>
              </a:solidFill>
            </a:endParaRPr>
          </a:p>
        </p:txBody>
      </p:sp>
      <p:sp>
        <p:nvSpPr>
          <p:cNvPr id="4" name="Teksto vietos rezervavimo ženklas 3">
            <a:extLst>
              <a:ext uri="{FF2B5EF4-FFF2-40B4-BE49-F238E27FC236}">
                <a16:creationId xmlns:a16="http://schemas.microsoft.com/office/drawing/2014/main" id="{2301B0A4-CD8A-AB12-7D5F-C5EFD500E14E}"/>
              </a:ext>
            </a:extLst>
          </p:cNvPr>
          <p:cNvSpPr>
            <a:spLocks noGrp="1"/>
          </p:cNvSpPr>
          <p:nvPr>
            <p:ph type="body" sz="half" idx="2"/>
          </p:nvPr>
        </p:nvSpPr>
        <p:spPr>
          <a:xfrm>
            <a:off x="635118" y="363997"/>
            <a:ext cx="3615000" cy="1037606"/>
          </a:xfrm>
        </p:spPr>
        <p:txBody>
          <a:bodyPr>
            <a:normAutofit/>
          </a:bodyPr>
          <a:lstStyle/>
          <a:p>
            <a:pPr marL="0" indent="0" algn="ctr">
              <a:buNone/>
            </a:pPr>
            <a:r>
              <a:rPr lang="lt-LT" sz="3600" dirty="0">
                <a:solidFill>
                  <a:srgbClr val="302757"/>
                </a:solidFill>
              </a:rPr>
              <a:t>Pareiškėjas</a:t>
            </a:r>
            <a:r>
              <a:rPr lang="en-US" sz="3600" dirty="0">
                <a:solidFill>
                  <a:srgbClr val="302757"/>
                </a:solidFill>
              </a:rPr>
              <a:t>*</a:t>
            </a:r>
            <a:endParaRPr lang="lt-LT" sz="3600" dirty="0">
              <a:solidFill>
                <a:srgbClr val="302757"/>
              </a:solidFill>
            </a:endParaRPr>
          </a:p>
        </p:txBody>
      </p:sp>
      <p:sp>
        <p:nvSpPr>
          <p:cNvPr id="5" name="Teksto vietos rezervavimo ženklas 2">
            <a:extLst>
              <a:ext uri="{FF2B5EF4-FFF2-40B4-BE49-F238E27FC236}">
                <a16:creationId xmlns:a16="http://schemas.microsoft.com/office/drawing/2014/main" id="{2D28CEF9-3AAF-FB8C-2618-8168562E993E}"/>
              </a:ext>
            </a:extLst>
          </p:cNvPr>
          <p:cNvSpPr txBox="1">
            <a:spLocks/>
          </p:cNvSpPr>
          <p:nvPr/>
        </p:nvSpPr>
        <p:spPr>
          <a:xfrm>
            <a:off x="1329872" y="4093536"/>
            <a:ext cx="4766128" cy="1988288"/>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lt-LT" dirty="0"/>
          </a:p>
        </p:txBody>
      </p:sp>
      <p:sp>
        <p:nvSpPr>
          <p:cNvPr id="6" name="Teksto vietos rezervavimo ženklas 2">
            <a:extLst>
              <a:ext uri="{FF2B5EF4-FFF2-40B4-BE49-F238E27FC236}">
                <a16:creationId xmlns:a16="http://schemas.microsoft.com/office/drawing/2014/main" id="{14A51B67-2475-A870-A750-A4EB04E9A5C3}"/>
              </a:ext>
            </a:extLst>
          </p:cNvPr>
          <p:cNvSpPr txBox="1">
            <a:spLocks/>
          </p:cNvSpPr>
          <p:nvPr/>
        </p:nvSpPr>
        <p:spPr>
          <a:xfrm>
            <a:off x="352334" y="4845091"/>
            <a:ext cx="5871882" cy="888792"/>
          </a:xfrm>
          <a:prstGeom prst="rect">
            <a:avLst/>
          </a:prstGeom>
        </p:spPr>
        <p:txBody>
          <a:bodyPr vert="horz" lIns="91440" tIns="45720" rIns="91440" bIns="45720" rtlCol="0">
            <a:no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endParaRPr lang="lt-LT" sz="1400" b="1" kern="0" dirty="0">
              <a:solidFill>
                <a:schemeClr val="tx1"/>
              </a:solidFill>
              <a:effectLst/>
              <a:latin typeface="Times New Roman" panose="02020603050405020304" pitchFamily="18" charset="0"/>
              <a:ea typeface="Calibri" panose="020F0502020204030204" pitchFamily="34" charset="0"/>
            </a:endParaRPr>
          </a:p>
          <a:p>
            <a:pPr>
              <a:lnSpc>
                <a:spcPct val="100000"/>
              </a:lnSpc>
            </a:pPr>
            <a:endParaRPr lang="lt-LT" sz="1400" dirty="0">
              <a:solidFill>
                <a:schemeClr val="tx1"/>
              </a:solidFill>
            </a:endParaRPr>
          </a:p>
          <a:p>
            <a:pPr>
              <a:lnSpc>
                <a:spcPct val="100000"/>
              </a:lnSpc>
            </a:pPr>
            <a:endParaRPr lang="lt-LT" sz="1400" kern="0" dirty="0">
              <a:solidFill>
                <a:srgbClr val="000000"/>
              </a:solidFill>
              <a:effectLst/>
              <a:latin typeface="Times New Roman" panose="02020603050405020304" pitchFamily="18" charset="0"/>
              <a:ea typeface="Times New Roman" panose="02020603050405020304" pitchFamily="18" charset="0"/>
            </a:endParaRPr>
          </a:p>
          <a:p>
            <a:pPr>
              <a:lnSpc>
                <a:spcPct val="100000"/>
              </a:lnSpc>
            </a:pPr>
            <a:endParaRPr lang="lt-LT" sz="1400" kern="0" dirty="0">
              <a:solidFill>
                <a:srgbClr val="000000"/>
              </a:solidFill>
              <a:effectLst/>
              <a:latin typeface="Times New Roman" panose="02020603050405020304" pitchFamily="18" charset="0"/>
              <a:ea typeface="Times New Roman" panose="02020603050405020304" pitchFamily="18" charset="0"/>
            </a:endParaRPr>
          </a:p>
          <a:p>
            <a:pPr>
              <a:lnSpc>
                <a:spcPct val="100000"/>
              </a:lnSpc>
            </a:pPr>
            <a:endParaRPr lang="lt-LT" sz="1400" dirty="0"/>
          </a:p>
        </p:txBody>
      </p:sp>
      <p:sp>
        <p:nvSpPr>
          <p:cNvPr id="8" name="Teksto vietos rezervavimo ženklas 2">
            <a:extLst>
              <a:ext uri="{FF2B5EF4-FFF2-40B4-BE49-F238E27FC236}">
                <a16:creationId xmlns:a16="http://schemas.microsoft.com/office/drawing/2014/main" id="{64228D9D-AA0E-6023-A78A-F63577224DA4}"/>
              </a:ext>
            </a:extLst>
          </p:cNvPr>
          <p:cNvSpPr txBox="1">
            <a:spLocks/>
          </p:cNvSpPr>
          <p:nvPr/>
        </p:nvSpPr>
        <p:spPr>
          <a:xfrm>
            <a:off x="4967785" y="6480919"/>
            <a:ext cx="1574042" cy="274723"/>
          </a:xfrm>
          <a:prstGeom prst="rect">
            <a:avLst/>
          </a:prstGeom>
        </p:spPr>
        <p:txBody>
          <a:bodyPr vert="horz" lIns="91440" tIns="45720" rIns="91440" bIns="45720" rtlCol="0">
            <a:normAutofit fontScale="92500" lnSpcReduction="10000"/>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dirty="0"/>
              <a:t>*Apra</a:t>
            </a:r>
            <a:r>
              <a:rPr lang="lt-LT" dirty="0" err="1"/>
              <a:t>šo</a:t>
            </a:r>
            <a:r>
              <a:rPr lang="lt-LT" dirty="0"/>
              <a:t> III skyrius</a:t>
            </a:r>
          </a:p>
        </p:txBody>
      </p:sp>
      <p:sp>
        <p:nvSpPr>
          <p:cNvPr id="9" name="Teksto vietos rezervavimo ženklas 2">
            <a:extLst>
              <a:ext uri="{FF2B5EF4-FFF2-40B4-BE49-F238E27FC236}">
                <a16:creationId xmlns:a16="http://schemas.microsoft.com/office/drawing/2014/main" id="{8DB5CD01-4793-309D-63D3-C018E770E3CC}"/>
              </a:ext>
            </a:extLst>
          </p:cNvPr>
          <p:cNvSpPr txBox="1">
            <a:spLocks/>
          </p:cNvSpPr>
          <p:nvPr/>
        </p:nvSpPr>
        <p:spPr>
          <a:xfrm>
            <a:off x="434565" y="6051050"/>
            <a:ext cx="4766128" cy="577355"/>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lt-LT" sz="1400" dirty="0">
              <a:solidFill>
                <a:schemeClr val="tx1"/>
              </a:solidFill>
            </a:endParaRPr>
          </a:p>
        </p:txBody>
      </p:sp>
      <p:pic>
        <p:nvPicPr>
          <p:cNvPr id="12" name="Paveikslėlis 11">
            <a:extLst>
              <a:ext uri="{FF2B5EF4-FFF2-40B4-BE49-F238E27FC236}">
                <a16:creationId xmlns:a16="http://schemas.microsoft.com/office/drawing/2014/main" id="{8055C93E-68FA-CF9A-2FD9-E0BB6849636C}"/>
              </a:ext>
            </a:extLst>
          </p:cNvPr>
          <p:cNvPicPr>
            <a:picLocks noChangeAspect="1"/>
          </p:cNvPicPr>
          <p:nvPr/>
        </p:nvPicPr>
        <p:blipFill>
          <a:blip r:embed="rId2"/>
          <a:stretch>
            <a:fillRect/>
          </a:stretch>
        </p:blipFill>
        <p:spPr>
          <a:xfrm>
            <a:off x="7653898" y="999706"/>
            <a:ext cx="3514520" cy="4602685"/>
          </a:xfrm>
          <a:prstGeom prst="rect">
            <a:avLst/>
          </a:prstGeom>
        </p:spPr>
      </p:pic>
    </p:spTree>
    <p:extLst>
      <p:ext uri="{BB962C8B-B14F-4D97-AF65-F5344CB8AC3E}">
        <p14:creationId xmlns:p14="http://schemas.microsoft.com/office/powerpoint/2010/main" val="2217013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A167AF1-563C-EAC6-D22C-AEBB2A5CE4CD}"/>
              </a:ext>
            </a:extLst>
          </p:cNvPr>
          <p:cNvSpPr>
            <a:spLocks noGrp="1"/>
          </p:cNvSpPr>
          <p:nvPr>
            <p:ph type="title"/>
          </p:nvPr>
        </p:nvSpPr>
        <p:spPr>
          <a:xfrm>
            <a:off x="1020523" y="228062"/>
            <a:ext cx="4184189" cy="1400571"/>
          </a:xfrm>
        </p:spPr>
        <p:txBody>
          <a:bodyPr/>
          <a:lstStyle/>
          <a:p>
            <a:r>
              <a:rPr lang="lt-LT" dirty="0"/>
              <a:t>Reikalavimai projektams</a:t>
            </a:r>
          </a:p>
        </p:txBody>
      </p:sp>
      <p:sp>
        <p:nvSpPr>
          <p:cNvPr id="4" name="Teksto vietos rezervavimo ženklas 3">
            <a:extLst>
              <a:ext uri="{FF2B5EF4-FFF2-40B4-BE49-F238E27FC236}">
                <a16:creationId xmlns:a16="http://schemas.microsoft.com/office/drawing/2014/main" id="{039B8567-D91A-CB20-1058-49F4BBF27826}"/>
              </a:ext>
            </a:extLst>
          </p:cNvPr>
          <p:cNvSpPr>
            <a:spLocks noGrp="1"/>
          </p:cNvSpPr>
          <p:nvPr>
            <p:ph type="body" sz="half" idx="2"/>
          </p:nvPr>
        </p:nvSpPr>
        <p:spPr>
          <a:xfrm>
            <a:off x="1020524" y="2019367"/>
            <a:ext cx="4929304" cy="1893803"/>
          </a:xfrm>
        </p:spPr>
        <p:txBody>
          <a:bodyPr>
            <a:noAutofit/>
          </a:bodyPr>
          <a:lstStyle/>
          <a:p>
            <a:pPr>
              <a:lnSpc>
                <a:spcPct val="120000"/>
              </a:lnSpc>
            </a:pPr>
            <a:r>
              <a:rPr lang="en-US" sz="1600" b="1" dirty="0" err="1"/>
              <a:t>Projekto</a:t>
            </a:r>
            <a:r>
              <a:rPr lang="en-US" sz="1600" b="1" dirty="0"/>
              <a:t> </a:t>
            </a:r>
            <a:r>
              <a:rPr lang="en-US" sz="1600" b="1" dirty="0" err="1"/>
              <a:t>veikl</a:t>
            </a:r>
            <a:r>
              <a:rPr lang="lt-LT" sz="1600" b="1" dirty="0"/>
              <a:t>ų laikotarpis:</a:t>
            </a:r>
            <a:endParaRPr lang="en-US" sz="1600" b="1" dirty="0"/>
          </a:p>
          <a:p>
            <a:pPr>
              <a:lnSpc>
                <a:spcPct val="120000"/>
              </a:lnSpc>
            </a:pPr>
            <a:r>
              <a:rPr lang="lt-LT" sz="1600" dirty="0"/>
              <a:t>Nuo kvietimo paskelbimo dienos (05.23), bet ne vėliau kaip per 14 dienų nuo sutarties sudarymo dienos, </a:t>
            </a:r>
            <a:r>
              <a:rPr lang="lt-LT" sz="1600" b="1" dirty="0"/>
              <a:t>iki</a:t>
            </a:r>
            <a:r>
              <a:rPr lang="lt-LT" sz="1600" dirty="0"/>
              <a:t> </a:t>
            </a:r>
            <a:r>
              <a:rPr lang="en-US" sz="1600" dirty="0">
                <a:solidFill>
                  <a:schemeClr val="tx1"/>
                </a:solidFill>
              </a:rPr>
              <a:t>2024 m. </a:t>
            </a:r>
            <a:r>
              <a:rPr lang="en-US" sz="1600" dirty="0" err="1">
                <a:solidFill>
                  <a:schemeClr val="tx1"/>
                </a:solidFill>
              </a:rPr>
              <a:t>gruod</a:t>
            </a:r>
            <a:r>
              <a:rPr lang="lt-LT" sz="1600" dirty="0" err="1">
                <a:solidFill>
                  <a:schemeClr val="tx1"/>
                </a:solidFill>
              </a:rPr>
              <a:t>žio</a:t>
            </a:r>
            <a:r>
              <a:rPr lang="lt-LT" sz="1600" dirty="0">
                <a:solidFill>
                  <a:schemeClr val="tx1"/>
                </a:solidFill>
              </a:rPr>
              <a:t> </a:t>
            </a:r>
            <a:r>
              <a:rPr lang="en-US" sz="1600" dirty="0">
                <a:solidFill>
                  <a:schemeClr val="tx1"/>
                </a:solidFill>
              </a:rPr>
              <a:t>10 d.</a:t>
            </a:r>
            <a:endParaRPr lang="lt-LT" sz="1600" dirty="0">
              <a:solidFill>
                <a:schemeClr val="tx1"/>
              </a:solidFill>
            </a:endParaRPr>
          </a:p>
          <a:p>
            <a:pPr>
              <a:lnSpc>
                <a:spcPct val="120000"/>
              </a:lnSpc>
            </a:pPr>
            <a:endParaRPr lang="lt-LT" sz="1600" dirty="0"/>
          </a:p>
          <a:p>
            <a:pPr>
              <a:lnSpc>
                <a:spcPct val="120000"/>
              </a:lnSpc>
            </a:pPr>
            <a:r>
              <a:rPr lang="en-US" sz="1600" dirty="0" err="1"/>
              <a:t>Projektas</a:t>
            </a:r>
            <a:r>
              <a:rPr lang="en-US" sz="1600" dirty="0"/>
              <a:t> </a:t>
            </a:r>
            <a:r>
              <a:rPr lang="lt-LT" sz="1600" dirty="0"/>
              <a:t>įgyvendinamas </a:t>
            </a:r>
            <a:r>
              <a:rPr lang="lt-LT" sz="1600" b="1" dirty="0"/>
              <a:t>be partnerių</a:t>
            </a:r>
            <a:endParaRPr lang="en-US" sz="1600" b="1" dirty="0"/>
          </a:p>
          <a:p>
            <a:pPr>
              <a:lnSpc>
                <a:spcPct val="120000"/>
              </a:lnSpc>
            </a:pPr>
            <a:endParaRPr lang="en-US" sz="1600" b="1" dirty="0"/>
          </a:p>
          <a:p>
            <a:pPr>
              <a:lnSpc>
                <a:spcPct val="120000"/>
              </a:lnSpc>
            </a:pPr>
            <a:r>
              <a:rPr lang="lt-LT" sz="1600" b="1" dirty="0"/>
              <a:t>Vienai</a:t>
            </a:r>
            <a:r>
              <a:rPr lang="en-US" sz="1600" b="1" dirty="0"/>
              <a:t> </a:t>
            </a:r>
            <a:r>
              <a:rPr lang="lt-LT" sz="1600" b="1" dirty="0"/>
              <a:t>įmonei finansuojamas vienas gynybos inovacinis čekis</a:t>
            </a:r>
          </a:p>
          <a:p>
            <a:pPr>
              <a:lnSpc>
                <a:spcPct val="120000"/>
              </a:lnSpc>
            </a:pPr>
            <a:endParaRPr lang="lt-LT" sz="1600" dirty="0"/>
          </a:p>
        </p:txBody>
      </p:sp>
      <p:sp>
        <p:nvSpPr>
          <p:cNvPr id="5" name="Teksto vietos rezervavimo ženklas 3">
            <a:extLst>
              <a:ext uri="{FF2B5EF4-FFF2-40B4-BE49-F238E27FC236}">
                <a16:creationId xmlns:a16="http://schemas.microsoft.com/office/drawing/2014/main" id="{A87166C8-2813-523A-1902-456425866356}"/>
              </a:ext>
            </a:extLst>
          </p:cNvPr>
          <p:cNvSpPr txBox="1">
            <a:spLocks/>
          </p:cNvSpPr>
          <p:nvPr/>
        </p:nvSpPr>
        <p:spPr>
          <a:xfrm>
            <a:off x="6999763" y="1778529"/>
            <a:ext cx="5039833" cy="986360"/>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sz="1600" dirty="0"/>
              <a:t> </a:t>
            </a:r>
            <a:endParaRPr lang="lt-LT" sz="1600" dirty="0"/>
          </a:p>
        </p:txBody>
      </p:sp>
      <p:sp>
        <p:nvSpPr>
          <p:cNvPr id="6" name="Teksto vietos rezervavimo ženklas 3">
            <a:extLst>
              <a:ext uri="{FF2B5EF4-FFF2-40B4-BE49-F238E27FC236}">
                <a16:creationId xmlns:a16="http://schemas.microsoft.com/office/drawing/2014/main" id="{D98EB33A-DABB-258C-BA57-A2C73B57EABA}"/>
              </a:ext>
            </a:extLst>
          </p:cNvPr>
          <p:cNvSpPr txBox="1">
            <a:spLocks/>
          </p:cNvSpPr>
          <p:nvPr/>
        </p:nvSpPr>
        <p:spPr>
          <a:xfrm>
            <a:off x="6999763" y="1288164"/>
            <a:ext cx="5039833" cy="5658820"/>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lt-LT" sz="1400" b="1" kern="0" dirty="0">
                <a:solidFill>
                  <a:srgbClr val="000000"/>
                </a:solidFill>
                <a:effectLst/>
              </a:rPr>
              <a:t>Projekto aprašyme turi būti:</a:t>
            </a:r>
          </a:p>
          <a:p>
            <a:pPr marL="285750" indent="-285750">
              <a:buFont typeface="Arial" panose="020B0604020202020204" pitchFamily="34" charset="0"/>
              <a:buChar char="•"/>
            </a:pPr>
            <a:r>
              <a:rPr lang="lt-LT" sz="1400" kern="0" dirty="0">
                <a:solidFill>
                  <a:srgbClr val="000000"/>
                </a:solidFill>
              </a:rPr>
              <a:t>P</a:t>
            </a:r>
            <a:r>
              <a:rPr lang="lt-LT" sz="1400" kern="0" dirty="0">
                <a:solidFill>
                  <a:srgbClr val="000000"/>
                </a:solidFill>
                <a:effectLst/>
              </a:rPr>
              <a:t>agrįstas gynybos inovacinio čekio reikalingumas rezultatui pasiekti.</a:t>
            </a:r>
          </a:p>
          <a:p>
            <a:pPr marL="285750" indent="-285750">
              <a:buFont typeface="Arial" panose="020B0604020202020204" pitchFamily="34" charset="0"/>
              <a:buChar char="•"/>
            </a:pPr>
            <a:r>
              <a:rPr lang="lt-LT" sz="1400" kern="0" dirty="0">
                <a:solidFill>
                  <a:srgbClr val="000000"/>
                </a:solidFill>
              </a:rPr>
              <a:t>N</a:t>
            </a:r>
            <a:r>
              <a:rPr lang="lt-LT" sz="1400" kern="0" dirty="0">
                <a:solidFill>
                  <a:srgbClr val="000000"/>
                </a:solidFill>
                <a:effectLst/>
              </a:rPr>
              <a:t>urodyti tikslai, uždaviniai</a:t>
            </a:r>
            <a:r>
              <a:rPr lang="lt-LT" sz="1400" kern="0" dirty="0">
                <a:solidFill>
                  <a:srgbClr val="000000"/>
                </a:solidFill>
              </a:rPr>
              <a:t>.</a:t>
            </a:r>
            <a:r>
              <a:rPr lang="lt-LT" sz="1400" kern="0" dirty="0">
                <a:solidFill>
                  <a:srgbClr val="000000"/>
                </a:solidFill>
                <a:effectLst/>
              </a:rPr>
              <a:t> </a:t>
            </a:r>
          </a:p>
          <a:p>
            <a:pPr marL="285750" indent="-285750">
              <a:buFont typeface="Arial" panose="020B0604020202020204" pitchFamily="34" charset="0"/>
              <a:buChar char="•"/>
            </a:pPr>
            <a:r>
              <a:rPr lang="lt-LT" sz="1400" kern="0" dirty="0">
                <a:solidFill>
                  <a:srgbClr val="000000"/>
                </a:solidFill>
              </a:rPr>
              <a:t>A</a:t>
            </a:r>
            <a:r>
              <a:rPr lang="lt-LT" sz="1400" kern="0" dirty="0">
                <a:solidFill>
                  <a:srgbClr val="000000"/>
                </a:solidFill>
                <a:effectLst/>
              </a:rPr>
              <a:t>prašytas vystomo produkto, paslaugos ar technologijos atitikimas gynybos inovacijų  prioritetams.</a:t>
            </a:r>
          </a:p>
          <a:p>
            <a:pPr marL="285750" indent="-285750">
              <a:buFont typeface="Arial" panose="020B0604020202020204" pitchFamily="34" charset="0"/>
              <a:buChar char="•"/>
            </a:pPr>
            <a:r>
              <a:rPr lang="lt-LT" sz="1400" kern="0" dirty="0">
                <a:solidFill>
                  <a:srgbClr val="000000"/>
                </a:solidFill>
              </a:rPr>
              <a:t>P</a:t>
            </a:r>
            <a:r>
              <a:rPr lang="lt-LT" sz="1400" kern="0" dirty="0">
                <a:solidFill>
                  <a:srgbClr val="000000"/>
                </a:solidFill>
                <a:effectLst/>
              </a:rPr>
              <a:t>agrįsta, kad pareiškėjas jau yra nustatęs esminius parametrus produktui paslaugai ar technologijai kurti arba juos išvystęs iki minimalios inovatyvaus produkto versijos ar maketo.</a:t>
            </a:r>
          </a:p>
          <a:p>
            <a:pPr marL="285750" indent="-285750">
              <a:buFont typeface="Arial" panose="020B0604020202020204" pitchFamily="34" charset="0"/>
              <a:buChar char="•"/>
            </a:pPr>
            <a:r>
              <a:rPr lang="lt-LT" sz="1400" kern="0" dirty="0">
                <a:solidFill>
                  <a:srgbClr val="000000"/>
                </a:solidFill>
              </a:rPr>
              <a:t>A</a:t>
            </a:r>
            <a:r>
              <a:rPr lang="lt-LT" sz="1400" kern="0" dirty="0">
                <a:solidFill>
                  <a:srgbClr val="000000"/>
                </a:solidFill>
                <a:effectLst/>
              </a:rPr>
              <a:t>prašyta kaip bus užtikrintas planuojamo rezultato pasiekimas.</a:t>
            </a:r>
            <a:endParaRPr lang="lt-LT" sz="700" dirty="0"/>
          </a:p>
          <a:p>
            <a:endParaRPr lang="en-US" sz="700" b="1" dirty="0"/>
          </a:p>
          <a:p>
            <a:r>
              <a:rPr lang="en-US" sz="700" dirty="0"/>
              <a:t> </a:t>
            </a:r>
            <a:endParaRPr lang="lt-LT" sz="700" dirty="0"/>
          </a:p>
        </p:txBody>
      </p:sp>
      <p:sp>
        <p:nvSpPr>
          <p:cNvPr id="8" name="Teksto vietos rezervavimo ženklas 3">
            <a:extLst>
              <a:ext uri="{FF2B5EF4-FFF2-40B4-BE49-F238E27FC236}">
                <a16:creationId xmlns:a16="http://schemas.microsoft.com/office/drawing/2014/main" id="{9A15999F-6F86-5336-2260-F03CE3057606}"/>
              </a:ext>
            </a:extLst>
          </p:cNvPr>
          <p:cNvSpPr txBox="1">
            <a:spLocks/>
          </p:cNvSpPr>
          <p:nvPr/>
        </p:nvSpPr>
        <p:spPr>
          <a:xfrm>
            <a:off x="6847353" y="3300992"/>
            <a:ext cx="5039833" cy="986360"/>
          </a:xfrm>
          <a:prstGeom prst="rect">
            <a:avLst/>
          </a:prstGeom>
        </p:spPr>
        <p:txBody>
          <a:bodyPr vert="horz" lIns="91440" tIns="45720" rIns="91440" bIns="45720" rtlCol="0">
            <a:no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endParaRPr lang="lt-LT" sz="1600" dirty="0"/>
          </a:p>
        </p:txBody>
      </p:sp>
      <p:sp>
        <p:nvSpPr>
          <p:cNvPr id="9" name="Teksto vietos rezervavimo ženklas 3">
            <a:extLst>
              <a:ext uri="{FF2B5EF4-FFF2-40B4-BE49-F238E27FC236}">
                <a16:creationId xmlns:a16="http://schemas.microsoft.com/office/drawing/2014/main" id="{9928A365-6C88-4D2A-7EE4-6DF2CAF095C7}"/>
              </a:ext>
            </a:extLst>
          </p:cNvPr>
          <p:cNvSpPr txBox="1">
            <a:spLocks/>
          </p:cNvSpPr>
          <p:nvPr/>
        </p:nvSpPr>
        <p:spPr>
          <a:xfrm>
            <a:off x="6847354" y="4489437"/>
            <a:ext cx="5039833" cy="1534909"/>
          </a:xfrm>
          <a:prstGeom prst="rect">
            <a:avLst/>
          </a:prstGeom>
        </p:spPr>
        <p:txBody>
          <a:bodyPr vert="horz" lIns="91440" tIns="45720" rIns="91440" bIns="45720" rtlCol="0">
            <a:no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sz="1600" dirty="0"/>
              <a:t> </a:t>
            </a:r>
            <a:endParaRPr lang="lt-LT" sz="1600" dirty="0"/>
          </a:p>
        </p:txBody>
      </p:sp>
      <p:pic>
        <p:nvPicPr>
          <p:cNvPr id="7" name="Paveikslėlis 6">
            <a:extLst>
              <a:ext uri="{FF2B5EF4-FFF2-40B4-BE49-F238E27FC236}">
                <a16:creationId xmlns:a16="http://schemas.microsoft.com/office/drawing/2014/main" id="{063C924F-99D2-71A3-ADF9-B0D260182CD3}"/>
              </a:ext>
            </a:extLst>
          </p:cNvPr>
          <p:cNvPicPr>
            <a:picLocks noChangeAspect="1"/>
          </p:cNvPicPr>
          <p:nvPr/>
        </p:nvPicPr>
        <p:blipFill>
          <a:blip r:embed="rId2"/>
          <a:stretch>
            <a:fillRect/>
          </a:stretch>
        </p:blipFill>
        <p:spPr>
          <a:xfrm>
            <a:off x="388114" y="3049592"/>
            <a:ext cx="818853" cy="758815"/>
          </a:xfrm>
          <a:prstGeom prst="rect">
            <a:avLst/>
          </a:prstGeom>
        </p:spPr>
      </p:pic>
    </p:spTree>
    <p:extLst>
      <p:ext uri="{BB962C8B-B14F-4D97-AF65-F5344CB8AC3E}">
        <p14:creationId xmlns:p14="http://schemas.microsoft.com/office/powerpoint/2010/main" val="10111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o vietos rezervavimo ženklas 3">
            <a:extLst>
              <a:ext uri="{FF2B5EF4-FFF2-40B4-BE49-F238E27FC236}">
                <a16:creationId xmlns:a16="http://schemas.microsoft.com/office/drawing/2014/main" id="{D85EBBC2-3160-6F85-DCC9-AD8339194ADF}"/>
              </a:ext>
            </a:extLst>
          </p:cNvPr>
          <p:cNvSpPr>
            <a:spLocks noGrp="1"/>
          </p:cNvSpPr>
          <p:nvPr>
            <p:ph type="body" sz="half" idx="2"/>
          </p:nvPr>
        </p:nvSpPr>
        <p:spPr>
          <a:xfrm>
            <a:off x="959522" y="417782"/>
            <a:ext cx="4869712" cy="1374250"/>
          </a:xfrm>
        </p:spPr>
        <p:txBody>
          <a:bodyPr>
            <a:normAutofit/>
          </a:bodyPr>
          <a:lstStyle/>
          <a:p>
            <a:pPr marL="0" indent="0">
              <a:buNone/>
            </a:pPr>
            <a:r>
              <a:rPr lang="en-US" sz="3600" dirty="0" err="1">
                <a:solidFill>
                  <a:srgbClr val="302757"/>
                </a:solidFill>
              </a:rPr>
              <a:t>Projekto</a:t>
            </a:r>
            <a:r>
              <a:rPr lang="en-US" sz="3600" dirty="0">
                <a:solidFill>
                  <a:srgbClr val="302757"/>
                </a:solidFill>
              </a:rPr>
              <a:t> </a:t>
            </a:r>
            <a:r>
              <a:rPr lang="en-US" sz="3600" dirty="0" err="1">
                <a:solidFill>
                  <a:srgbClr val="302757"/>
                </a:solidFill>
              </a:rPr>
              <a:t>biud</a:t>
            </a:r>
            <a:r>
              <a:rPr lang="lt-LT" sz="3600" dirty="0" err="1">
                <a:solidFill>
                  <a:srgbClr val="302757"/>
                </a:solidFill>
              </a:rPr>
              <a:t>žetas</a:t>
            </a:r>
            <a:endParaRPr lang="lt-LT" sz="3600" dirty="0">
              <a:solidFill>
                <a:srgbClr val="302757"/>
              </a:solidFill>
            </a:endParaRPr>
          </a:p>
        </p:txBody>
      </p:sp>
      <p:sp>
        <p:nvSpPr>
          <p:cNvPr id="5" name="Teksto vietos rezervavimo ženklas 2">
            <a:extLst>
              <a:ext uri="{FF2B5EF4-FFF2-40B4-BE49-F238E27FC236}">
                <a16:creationId xmlns:a16="http://schemas.microsoft.com/office/drawing/2014/main" id="{B4B0CE5F-0B46-866E-F87B-BAD0A64E0DF5}"/>
              </a:ext>
            </a:extLst>
          </p:cNvPr>
          <p:cNvSpPr txBox="1">
            <a:spLocks/>
          </p:cNvSpPr>
          <p:nvPr/>
        </p:nvSpPr>
        <p:spPr>
          <a:xfrm>
            <a:off x="467833" y="3923413"/>
            <a:ext cx="5570661" cy="2013877"/>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endParaRPr lang="lt-LT" sz="2400" dirty="0"/>
          </a:p>
        </p:txBody>
      </p:sp>
      <p:sp>
        <p:nvSpPr>
          <p:cNvPr id="10" name="TextBox 9">
            <a:extLst>
              <a:ext uri="{FF2B5EF4-FFF2-40B4-BE49-F238E27FC236}">
                <a16:creationId xmlns:a16="http://schemas.microsoft.com/office/drawing/2014/main" id="{5DE577C8-62F8-D9FD-C958-0B3C4AA13C99}"/>
              </a:ext>
            </a:extLst>
          </p:cNvPr>
          <p:cNvSpPr txBox="1"/>
          <p:nvPr/>
        </p:nvSpPr>
        <p:spPr>
          <a:xfrm>
            <a:off x="8767670" y="4280847"/>
            <a:ext cx="184731" cy="369332"/>
          </a:xfrm>
          <a:prstGeom prst="rect">
            <a:avLst/>
          </a:prstGeom>
          <a:noFill/>
        </p:spPr>
        <p:txBody>
          <a:bodyPr wrap="none" rtlCol="0">
            <a:spAutoFit/>
          </a:bodyPr>
          <a:lstStyle/>
          <a:p>
            <a:endParaRPr lang="lt-LT" dirty="0"/>
          </a:p>
        </p:txBody>
      </p:sp>
      <p:sp>
        <p:nvSpPr>
          <p:cNvPr id="13" name="TextBox 12">
            <a:extLst>
              <a:ext uri="{FF2B5EF4-FFF2-40B4-BE49-F238E27FC236}">
                <a16:creationId xmlns:a16="http://schemas.microsoft.com/office/drawing/2014/main" id="{8FD5EEB7-C7A2-B41A-733E-F7C510C1E010}"/>
              </a:ext>
            </a:extLst>
          </p:cNvPr>
          <p:cNvSpPr txBox="1"/>
          <p:nvPr/>
        </p:nvSpPr>
        <p:spPr>
          <a:xfrm>
            <a:off x="885378" y="2099955"/>
            <a:ext cx="5373532" cy="3775777"/>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lt-LT" sz="1800" dirty="0">
                <a:latin typeface="Verdana" panose="020B0604030504040204" pitchFamily="34" charset="0"/>
                <a:ea typeface="Verdana" panose="020B0604030504040204" pitchFamily="34" charset="0"/>
              </a:rPr>
              <a:t>Projekto biudžetas neribojamas, t. y. savo iniciatyva ir savo ir (arba) kitų šaltinių lėšomis galima prisidėti prie projekto įgyvendinimo didesne, nei reikalaujama, lėšų suma.</a:t>
            </a:r>
          </a:p>
          <a:p>
            <a:pPr marL="285750" indent="-285750">
              <a:lnSpc>
                <a:spcPct val="150000"/>
              </a:lnSpc>
              <a:buFont typeface="Wingdings" panose="05000000000000000000" pitchFamily="2" charset="2"/>
              <a:buChar char="§"/>
            </a:pPr>
            <a:r>
              <a:rPr lang="lt-LT" sz="1800" dirty="0">
                <a:latin typeface="Verdana" panose="020B0604030504040204" pitchFamily="34" charset="0"/>
                <a:ea typeface="Verdana" panose="020B0604030504040204" pitchFamily="34" charset="0"/>
              </a:rPr>
              <a:t>Skiriamas finansavimas iki </a:t>
            </a:r>
            <a:r>
              <a:rPr lang="en-US" sz="1800" dirty="0">
                <a:latin typeface="Verdana" panose="020B0604030504040204" pitchFamily="34" charset="0"/>
                <a:ea typeface="Verdana" panose="020B0604030504040204" pitchFamily="34" charset="0"/>
              </a:rPr>
              <a:t>30</a:t>
            </a:r>
            <a:r>
              <a:rPr lang="lt-LT" sz="1800" dirty="0">
                <a:latin typeface="Verdana" panose="020B0604030504040204" pitchFamily="34" charset="0"/>
                <a:ea typeface="Verdana" panose="020B0604030504040204" pitchFamily="34" charset="0"/>
              </a:rPr>
              <a:t> </a:t>
            </a:r>
            <a:r>
              <a:rPr lang="en-US" sz="1800" dirty="0">
                <a:latin typeface="Verdana" panose="020B0604030504040204" pitchFamily="34" charset="0"/>
                <a:ea typeface="Verdana" panose="020B0604030504040204" pitchFamily="34" charset="0"/>
              </a:rPr>
              <a:t>000 </a:t>
            </a:r>
            <a:r>
              <a:rPr lang="en-US" sz="1800" dirty="0" err="1">
                <a:latin typeface="Verdana" panose="020B0604030504040204" pitchFamily="34" charset="0"/>
                <a:ea typeface="Verdana" panose="020B0604030504040204" pitchFamily="34" charset="0"/>
              </a:rPr>
              <a:t>eur</a:t>
            </a:r>
            <a:r>
              <a:rPr lang="lt-LT" sz="1800" dirty="0">
                <a:latin typeface="Verdana" panose="020B0604030504040204" pitchFamily="34" charset="0"/>
                <a:ea typeface="Verdana" panose="020B0604030504040204" pitchFamily="34" charset="0"/>
              </a:rPr>
              <a:t>ų.</a:t>
            </a:r>
          </a:p>
          <a:p>
            <a:pPr marL="285750" indent="-285750">
              <a:lnSpc>
                <a:spcPct val="150000"/>
              </a:lnSpc>
              <a:buFont typeface="Wingdings" panose="05000000000000000000" pitchFamily="2" charset="2"/>
              <a:buChar char="§"/>
            </a:pPr>
            <a:r>
              <a:rPr lang="lt-LT" sz="1800" dirty="0">
                <a:latin typeface="Verdana" panose="020B0604030504040204" pitchFamily="34" charset="0"/>
                <a:ea typeface="Verdana" panose="020B0604030504040204" pitchFamily="34" charset="0"/>
              </a:rPr>
              <a:t>Finansavimo intensyvumas iki </a:t>
            </a:r>
            <a:r>
              <a:rPr lang="en-US" sz="1800" dirty="0">
                <a:latin typeface="Verdana" panose="020B0604030504040204" pitchFamily="34" charset="0"/>
                <a:ea typeface="Verdana" panose="020B0604030504040204" pitchFamily="34" charset="0"/>
              </a:rPr>
              <a:t>80 proc</a:t>
            </a:r>
            <a:r>
              <a:rPr lang="lt-LT" sz="1800" dirty="0">
                <a:latin typeface="Verdana" panose="020B0604030504040204" pitchFamily="34" charset="0"/>
                <a:ea typeface="Verdana" panose="020B0604030504040204" pitchFamily="34" charset="0"/>
              </a:rPr>
              <a:t>.</a:t>
            </a:r>
          </a:p>
          <a:p>
            <a:pPr marL="285750" indent="-285750">
              <a:lnSpc>
                <a:spcPct val="150000"/>
              </a:lnSpc>
              <a:buFont typeface="Wingdings" panose="05000000000000000000" pitchFamily="2" charset="2"/>
              <a:buChar char="§"/>
            </a:pPr>
            <a:r>
              <a:rPr lang="lt-LT" sz="1800" dirty="0">
                <a:latin typeface="Verdana" panose="020B0604030504040204" pitchFamily="34" charset="0"/>
                <a:ea typeface="Verdana" panose="020B0604030504040204" pitchFamily="34" charset="0"/>
              </a:rPr>
              <a:t>Skiriamas finansavimas</a:t>
            </a:r>
            <a:r>
              <a:rPr lang="en-US" sz="1800" dirty="0">
                <a:latin typeface="Verdana" panose="020B0604030504040204" pitchFamily="34" charset="0"/>
                <a:ea typeface="Verdana" panose="020B0604030504040204" pitchFamily="34" charset="0"/>
              </a:rPr>
              <a:t> </a:t>
            </a:r>
            <a:r>
              <a:rPr lang="en-US" sz="1800" dirty="0" err="1">
                <a:latin typeface="Verdana" panose="020B0604030504040204" pitchFamily="34" charset="0"/>
                <a:ea typeface="Verdana" panose="020B0604030504040204" pitchFamily="34" charset="0"/>
              </a:rPr>
              <a:t>yra</a:t>
            </a:r>
            <a:r>
              <a:rPr lang="en-US" sz="1800" dirty="0">
                <a:latin typeface="Verdana" panose="020B0604030504040204" pitchFamily="34" charset="0"/>
                <a:ea typeface="Verdana" panose="020B0604030504040204" pitchFamily="34" charset="0"/>
              </a:rPr>
              <a:t> </a:t>
            </a:r>
            <a:r>
              <a:rPr lang="en-US" sz="1800" b="1" i="1" dirty="0">
                <a:latin typeface="Verdana" panose="020B0604030504040204" pitchFamily="34" charset="0"/>
                <a:ea typeface="Verdana" panose="020B0604030504040204" pitchFamily="34" charset="0"/>
              </a:rPr>
              <a:t>de minimis </a:t>
            </a:r>
            <a:r>
              <a:rPr lang="en-US" sz="1800" dirty="0" err="1">
                <a:latin typeface="Verdana" panose="020B0604030504040204" pitchFamily="34" charset="0"/>
                <a:ea typeface="Verdana" panose="020B0604030504040204" pitchFamily="34" charset="0"/>
              </a:rPr>
              <a:t>pagalba</a:t>
            </a:r>
            <a:r>
              <a:rPr lang="lt-LT" sz="1800" dirty="0">
                <a:latin typeface="Verdana" panose="020B0604030504040204" pitchFamily="34" charset="0"/>
                <a:ea typeface="Verdana" panose="020B0604030504040204" pitchFamily="34" charset="0"/>
              </a:rPr>
              <a:t>.</a:t>
            </a:r>
            <a:endParaRPr lang="lt-LT" dirty="0">
              <a:latin typeface="Verdana" panose="020B0604030504040204" pitchFamily="34" charset="0"/>
              <a:ea typeface="Verdana" panose="020B0604030504040204" pitchFamily="34" charset="0"/>
            </a:endParaRPr>
          </a:p>
        </p:txBody>
      </p:sp>
      <p:pic>
        <p:nvPicPr>
          <p:cNvPr id="19" name="Paveikslėlis 18">
            <a:extLst>
              <a:ext uri="{FF2B5EF4-FFF2-40B4-BE49-F238E27FC236}">
                <a16:creationId xmlns:a16="http://schemas.microsoft.com/office/drawing/2014/main" id="{82229DE0-29FF-F4F2-3D35-BFDA997E66BB}"/>
              </a:ext>
            </a:extLst>
          </p:cNvPr>
          <p:cNvPicPr>
            <a:picLocks noChangeAspect="1"/>
          </p:cNvPicPr>
          <p:nvPr/>
        </p:nvPicPr>
        <p:blipFill>
          <a:blip r:embed="rId2"/>
          <a:stretch>
            <a:fillRect/>
          </a:stretch>
        </p:blipFill>
        <p:spPr>
          <a:xfrm>
            <a:off x="7767145" y="1470992"/>
            <a:ext cx="2990193" cy="3916016"/>
          </a:xfrm>
          <a:prstGeom prst="rect">
            <a:avLst/>
          </a:prstGeom>
        </p:spPr>
      </p:pic>
    </p:spTree>
    <p:extLst>
      <p:ext uri="{BB962C8B-B14F-4D97-AF65-F5344CB8AC3E}">
        <p14:creationId xmlns:p14="http://schemas.microsoft.com/office/powerpoint/2010/main" val="397645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5B7A3A-92A6-8FC8-B937-A1FF1539B3C2}"/>
              </a:ext>
            </a:extLst>
          </p:cNvPr>
          <p:cNvSpPr>
            <a:spLocks noGrp="1"/>
          </p:cNvSpPr>
          <p:nvPr>
            <p:ph type="title"/>
          </p:nvPr>
        </p:nvSpPr>
        <p:spPr>
          <a:xfrm>
            <a:off x="840775" y="2653862"/>
            <a:ext cx="5538760" cy="2611821"/>
          </a:xfrm>
        </p:spPr>
        <p:txBody>
          <a:bodyPr>
            <a:noAutofit/>
          </a:bodyPr>
          <a:lstStyle/>
          <a:p>
            <a:pPr>
              <a:lnSpc>
                <a:spcPct val="100000"/>
              </a:lnSpc>
              <a:spcBef>
                <a:spcPts val="600"/>
              </a:spcBef>
            </a:pPr>
            <a:r>
              <a:rPr lang="lt-LT" sz="1600" b="1" dirty="0"/>
              <a:t>MTEPI paslaugų įsigijimo </a:t>
            </a:r>
            <a:r>
              <a:rPr lang="lt-LT" sz="1600" dirty="0"/>
              <a:t>iš MSI ar brandžiojo </a:t>
            </a:r>
            <a:r>
              <a:rPr lang="lt-LT" sz="1600" dirty="0" err="1"/>
              <a:t>inovatoriaus</a:t>
            </a:r>
            <a:r>
              <a:rPr lang="lt-LT" sz="1600" dirty="0"/>
              <a:t> </a:t>
            </a:r>
            <a:r>
              <a:rPr lang="lt-LT" sz="1600" b="1" dirty="0"/>
              <a:t>išlaidos</a:t>
            </a:r>
            <a:r>
              <a:rPr lang="lt-LT" sz="1600" dirty="0"/>
              <a:t>, reikalingos kurti ar vystyti įmonės MTEPI produktą, atitinkantį gynybos inovacijų prioritetus.</a:t>
            </a:r>
            <a:br>
              <a:rPr lang="lt-LT" sz="1600" dirty="0"/>
            </a:br>
            <a:br>
              <a:rPr lang="lt-LT" sz="1600" dirty="0"/>
            </a:br>
            <a:r>
              <a:rPr lang="lt-LT" sz="1600" b="1" dirty="0"/>
              <a:t>Išlaidos apmokamos taikant fiksuotąsias sumas</a:t>
            </a:r>
            <a:r>
              <a:rPr lang="lt-LT" sz="1600" dirty="0"/>
              <a:t>, kurios nustatomos kiekvienam projektui atskirai pagal paraiškos vertinimo metu pareiškėjo pateiktą informaciją apie planuojamas patirti išlaidas, kurios būtinos projektui įgyvendinti.</a:t>
            </a:r>
            <a:br>
              <a:rPr lang="lt-LT" sz="1600" dirty="0"/>
            </a:br>
            <a:br>
              <a:rPr lang="lt-LT" sz="1600" dirty="0"/>
            </a:br>
            <a:r>
              <a:rPr lang="lt-LT" sz="1600" dirty="0"/>
              <a:t>Fiksuotoji suma nustatoma įvertinus </a:t>
            </a:r>
            <a:r>
              <a:rPr lang="lt-LT" sz="1600" b="1" dirty="0"/>
              <a:t>paslaugos teikėjo komercinį pasiūlymą</a:t>
            </a:r>
            <a:r>
              <a:rPr lang="lt-LT" sz="1600" dirty="0"/>
              <a:t> dėl MTEPI paslaugos suteikimo, kuriame pateikiamas išsamus projekto metu planuojamų įsigyti paslaugų aprašymas ir specifikacijos reikalavimai, turintys įtakos paslaugų teikimo mastui, pobūdžiui ir kainai.</a:t>
            </a:r>
            <a:br>
              <a:rPr lang="lt-LT" sz="1600" dirty="0"/>
            </a:br>
            <a:endParaRPr lang="lt-LT" sz="1600" dirty="0"/>
          </a:p>
        </p:txBody>
      </p:sp>
      <p:sp>
        <p:nvSpPr>
          <p:cNvPr id="4" name="Teksto vietos rezervavimo ženklas 3">
            <a:extLst>
              <a:ext uri="{FF2B5EF4-FFF2-40B4-BE49-F238E27FC236}">
                <a16:creationId xmlns:a16="http://schemas.microsoft.com/office/drawing/2014/main" id="{142BD4AA-4A92-2AAB-4967-B5EE8EC1C395}"/>
              </a:ext>
            </a:extLst>
          </p:cNvPr>
          <p:cNvSpPr>
            <a:spLocks noGrp="1"/>
          </p:cNvSpPr>
          <p:nvPr>
            <p:ph type="body" sz="half" idx="2"/>
          </p:nvPr>
        </p:nvSpPr>
        <p:spPr>
          <a:xfrm>
            <a:off x="7736225" y="2463624"/>
            <a:ext cx="3615000" cy="1930750"/>
          </a:xfrm>
        </p:spPr>
        <p:txBody>
          <a:bodyPr>
            <a:normAutofit/>
          </a:bodyPr>
          <a:lstStyle/>
          <a:p>
            <a:pPr marL="0" indent="0">
              <a:buNone/>
            </a:pPr>
            <a:r>
              <a:rPr lang="lt-LT" sz="3600" dirty="0"/>
              <a:t>Tinkamos išlaidos</a:t>
            </a:r>
          </a:p>
        </p:txBody>
      </p:sp>
    </p:spTree>
    <p:extLst>
      <p:ext uri="{BB962C8B-B14F-4D97-AF65-F5344CB8AC3E}">
        <p14:creationId xmlns:p14="http://schemas.microsoft.com/office/powerpoint/2010/main" val="2231456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tačiakampis 6">
            <a:extLst>
              <a:ext uri="{FF2B5EF4-FFF2-40B4-BE49-F238E27FC236}">
                <a16:creationId xmlns:a16="http://schemas.microsoft.com/office/drawing/2014/main" id="{BC5D7799-240E-F9CA-C3CA-BED355D3D130}"/>
              </a:ext>
            </a:extLst>
          </p:cNvPr>
          <p:cNvSpPr/>
          <p:nvPr/>
        </p:nvSpPr>
        <p:spPr>
          <a:xfrm>
            <a:off x="907312" y="1576552"/>
            <a:ext cx="10601516" cy="3972910"/>
          </a:xfrm>
          <a:prstGeom prst="rect">
            <a:avLst/>
          </a:prstGeom>
          <a:solidFill>
            <a:srgbClr val="EEE730"/>
          </a:solidFill>
          <a:ln w="28575">
            <a:solidFill>
              <a:srgbClr val="8C5F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Pavadinimas 1">
            <a:extLst>
              <a:ext uri="{FF2B5EF4-FFF2-40B4-BE49-F238E27FC236}">
                <a16:creationId xmlns:a16="http://schemas.microsoft.com/office/drawing/2014/main" id="{EC637F78-C24F-963F-1498-A6A11339E644}"/>
              </a:ext>
            </a:extLst>
          </p:cNvPr>
          <p:cNvSpPr>
            <a:spLocks noGrp="1"/>
          </p:cNvSpPr>
          <p:nvPr>
            <p:ph type="ctrTitle"/>
          </p:nvPr>
        </p:nvSpPr>
        <p:spPr>
          <a:xfrm>
            <a:off x="907312" y="352644"/>
            <a:ext cx="4279543" cy="691060"/>
          </a:xfrm>
        </p:spPr>
        <p:txBody>
          <a:bodyPr/>
          <a:lstStyle/>
          <a:p>
            <a:r>
              <a:rPr lang="en-US" dirty="0" err="1"/>
              <a:t>Parai</a:t>
            </a:r>
            <a:r>
              <a:rPr lang="lt-LT" dirty="0" err="1"/>
              <a:t>škų</a:t>
            </a:r>
            <a:r>
              <a:rPr lang="lt-LT" dirty="0"/>
              <a:t> teikimas</a:t>
            </a:r>
          </a:p>
        </p:txBody>
      </p:sp>
      <p:sp>
        <p:nvSpPr>
          <p:cNvPr id="3" name="Teksto vietos rezervavimo ženklas 2">
            <a:extLst>
              <a:ext uri="{FF2B5EF4-FFF2-40B4-BE49-F238E27FC236}">
                <a16:creationId xmlns:a16="http://schemas.microsoft.com/office/drawing/2014/main" id="{22269A3C-9B06-8D44-78C7-072DFFC90149}"/>
              </a:ext>
            </a:extLst>
          </p:cNvPr>
          <p:cNvSpPr>
            <a:spLocks noGrp="1"/>
          </p:cNvSpPr>
          <p:nvPr>
            <p:ph type="body" sz="half" idx="10"/>
          </p:nvPr>
        </p:nvSpPr>
        <p:spPr>
          <a:xfrm>
            <a:off x="907312" y="2084095"/>
            <a:ext cx="10377376" cy="691059"/>
          </a:xfrm>
        </p:spPr>
        <p:txBody>
          <a:bodyPr>
            <a:noAutofit/>
          </a:bodyPr>
          <a:lstStyle/>
          <a:p>
            <a:pPr algn="ctr"/>
            <a:r>
              <a:rPr lang="lt-LT" sz="2200" b="1" dirty="0"/>
              <a:t>Paraiškos teikiamos per 1 mėn. </a:t>
            </a:r>
            <a:r>
              <a:rPr lang="en-US" sz="2200" dirty="0" err="1"/>
              <a:t>nuo</a:t>
            </a:r>
            <a:r>
              <a:rPr lang="lt-LT" sz="2200" dirty="0"/>
              <a:t> kvietimo teikti paraiškas paskelbimo dienos</a:t>
            </a:r>
            <a:endParaRPr lang="lt-LT" sz="2200" b="1" dirty="0"/>
          </a:p>
        </p:txBody>
      </p:sp>
      <p:sp>
        <p:nvSpPr>
          <p:cNvPr id="4" name="Teksto vietos rezervavimo ženklas 3">
            <a:extLst>
              <a:ext uri="{FF2B5EF4-FFF2-40B4-BE49-F238E27FC236}">
                <a16:creationId xmlns:a16="http://schemas.microsoft.com/office/drawing/2014/main" id="{6F2E56C6-5DB5-73B3-B892-91776579F250}"/>
              </a:ext>
            </a:extLst>
          </p:cNvPr>
          <p:cNvSpPr>
            <a:spLocks noGrp="1"/>
          </p:cNvSpPr>
          <p:nvPr>
            <p:ph type="body" sz="half" idx="11"/>
          </p:nvPr>
        </p:nvSpPr>
        <p:spPr>
          <a:xfrm>
            <a:off x="1593540" y="3113910"/>
            <a:ext cx="9229060" cy="1430970"/>
          </a:xfrm>
        </p:spPr>
        <p:txBody>
          <a:bodyPr>
            <a:noAutofit/>
          </a:bodyPr>
          <a:lstStyle/>
          <a:p>
            <a:pPr algn="ctr"/>
            <a:r>
              <a:rPr lang="lt-LT" sz="2200" dirty="0"/>
              <a:t>e</a:t>
            </a:r>
            <a:r>
              <a:rPr lang="en-US" sz="2200" dirty="0" err="1"/>
              <a:t>lektroniniu</a:t>
            </a:r>
            <a:r>
              <a:rPr lang="en-US" sz="2200" dirty="0"/>
              <a:t> pa</a:t>
            </a:r>
            <a:r>
              <a:rPr lang="lt-LT" sz="2200" dirty="0" err="1"/>
              <a:t>štu</a:t>
            </a:r>
            <a:r>
              <a:rPr lang="lt-LT" sz="2200" dirty="0"/>
              <a:t>:</a:t>
            </a:r>
          </a:p>
          <a:p>
            <a:pPr algn="ctr"/>
            <a:r>
              <a:rPr lang="lt-LT" sz="2800" b="1" dirty="0"/>
              <a:t>paraiskos</a:t>
            </a:r>
            <a:r>
              <a:rPr lang="en-US" sz="2800" b="1" dirty="0"/>
              <a:t>@inovacijuagentura.lt</a:t>
            </a:r>
            <a:endParaRPr lang="lt-LT" sz="2800" b="1" dirty="0"/>
          </a:p>
        </p:txBody>
      </p:sp>
      <p:sp>
        <p:nvSpPr>
          <p:cNvPr id="6" name="Teksto vietos rezervavimo ženklas 5">
            <a:extLst>
              <a:ext uri="{FF2B5EF4-FFF2-40B4-BE49-F238E27FC236}">
                <a16:creationId xmlns:a16="http://schemas.microsoft.com/office/drawing/2014/main" id="{AE5FC07C-7855-0CC7-4514-B060F7BB32C7}"/>
              </a:ext>
            </a:extLst>
          </p:cNvPr>
          <p:cNvSpPr>
            <a:spLocks noGrp="1"/>
          </p:cNvSpPr>
          <p:nvPr>
            <p:ph type="body" sz="half" idx="13"/>
          </p:nvPr>
        </p:nvSpPr>
        <p:spPr>
          <a:xfrm>
            <a:off x="3093717" y="4487171"/>
            <a:ext cx="6155134" cy="691059"/>
          </a:xfrm>
        </p:spPr>
        <p:txBody>
          <a:bodyPr>
            <a:noAutofit/>
          </a:bodyPr>
          <a:lstStyle/>
          <a:p>
            <a:pPr algn="ctr"/>
            <a:r>
              <a:rPr lang="lt-LT" sz="2200" dirty="0"/>
              <a:t>Paraiškos forma - </a:t>
            </a:r>
            <a:r>
              <a:rPr lang="lt-LT" sz="2800" b="1" dirty="0"/>
              <a:t>Aprašo </a:t>
            </a:r>
            <a:r>
              <a:rPr lang="en-US" sz="2800" b="1" dirty="0"/>
              <a:t>1 </a:t>
            </a:r>
            <a:r>
              <a:rPr lang="en-US" sz="2800" b="1" dirty="0" err="1"/>
              <a:t>priedas</a:t>
            </a:r>
            <a:endParaRPr lang="lt-LT" sz="2800" b="1" dirty="0"/>
          </a:p>
        </p:txBody>
      </p:sp>
    </p:spTree>
    <p:extLst>
      <p:ext uri="{BB962C8B-B14F-4D97-AF65-F5344CB8AC3E}">
        <p14:creationId xmlns:p14="http://schemas.microsoft.com/office/powerpoint/2010/main" val="4026463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5A663E2-F4A9-39F9-7E3D-888BE4BC9A2E}"/>
              </a:ext>
            </a:extLst>
          </p:cNvPr>
          <p:cNvSpPr txBox="1"/>
          <p:nvPr/>
        </p:nvSpPr>
        <p:spPr>
          <a:xfrm>
            <a:off x="490861" y="1561052"/>
            <a:ext cx="5812220" cy="3735895"/>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lt-LT" sz="1600" b="1" dirty="0">
                <a:latin typeface="Verdana" panose="020B0604030504040204" pitchFamily="34" charset="0"/>
                <a:ea typeface="Verdana" panose="020B0604030504040204" pitchFamily="34" charset="0"/>
              </a:rPr>
              <a:t>Smulkiojo ar vidutinio verslo subjekto</a:t>
            </a:r>
            <a:r>
              <a:rPr lang="lt-LT" sz="1600" dirty="0">
                <a:latin typeface="Verdana" panose="020B0604030504040204" pitchFamily="34" charset="0"/>
                <a:ea typeface="Verdana" panose="020B0604030504040204" pitchFamily="34" charset="0"/>
              </a:rPr>
              <a:t> statuso deklaracija.</a:t>
            </a:r>
          </a:p>
          <a:p>
            <a:pPr marL="285750" indent="-285750">
              <a:lnSpc>
                <a:spcPct val="150000"/>
              </a:lnSpc>
              <a:buFont typeface="Wingdings" panose="05000000000000000000" pitchFamily="2" charset="2"/>
              <a:buChar char="§"/>
            </a:pPr>
            <a:r>
              <a:rPr lang="en-US" sz="1600" b="1" dirty="0">
                <a:latin typeface="Verdana" panose="020B0604030504040204" pitchFamily="34" charset="0"/>
                <a:ea typeface="Verdana" panose="020B0604030504040204" pitchFamily="34" charset="0"/>
              </a:rPr>
              <a:t>“</a:t>
            </a:r>
            <a:r>
              <a:rPr lang="lt-LT" sz="1600" b="1" dirty="0">
                <a:latin typeface="Verdana" panose="020B0604030504040204" pitchFamily="34" charset="0"/>
                <a:ea typeface="Verdana" panose="020B0604030504040204" pitchFamily="34" charset="0"/>
              </a:rPr>
              <a:t>Vienos įmonės“ </a:t>
            </a:r>
            <a:r>
              <a:rPr lang="lt-LT" sz="1600" dirty="0">
                <a:latin typeface="Verdana" panose="020B0604030504040204" pitchFamily="34" charset="0"/>
                <a:ea typeface="Verdana" panose="020B0604030504040204" pitchFamily="34" charset="0"/>
              </a:rPr>
              <a:t>deklaracija.</a:t>
            </a:r>
          </a:p>
          <a:p>
            <a:pPr marL="285750" indent="-285750">
              <a:lnSpc>
                <a:spcPct val="150000"/>
              </a:lnSpc>
              <a:buFont typeface="Wingdings" panose="05000000000000000000" pitchFamily="2" charset="2"/>
              <a:buChar char="§"/>
            </a:pPr>
            <a:r>
              <a:rPr lang="lt-LT" sz="1600" dirty="0">
                <a:latin typeface="Verdana" panose="020B0604030504040204" pitchFamily="34" charset="0"/>
                <a:ea typeface="Verdana" panose="020B0604030504040204" pitchFamily="34" charset="0"/>
              </a:rPr>
              <a:t>Paslaugos teikėjo </a:t>
            </a:r>
            <a:r>
              <a:rPr lang="lt-LT" sz="1600" b="1" dirty="0">
                <a:latin typeface="Verdana" panose="020B0604030504040204" pitchFamily="34" charset="0"/>
                <a:ea typeface="Verdana" panose="020B0604030504040204" pitchFamily="34" charset="0"/>
              </a:rPr>
              <a:t>komercinis pasiūlymas </a:t>
            </a:r>
            <a:r>
              <a:rPr lang="lt-LT" sz="1600" dirty="0">
                <a:latin typeface="Verdana" panose="020B0604030504040204" pitchFamily="34" charset="0"/>
                <a:ea typeface="Verdana" panose="020B0604030504040204" pitchFamily="34" charset="0"/>
              </a:rPr>
              <a:t>dėl MTEPI paslaugos suteikimo.</a:t>
            </a:r>
          </a:p>
          <a:p>
            <a:pPr marL="285750" indent="-285750">
              <a:lnSpc>
                <a:spcPct val="150000"/>
              </a:lnSpc>
              <a:buFont typeface="Wingdings" panose="05000000000000000000" pitchFamily="2" charset="2"/>
              <a:buChar char="§"/>
            </a:pPr>
            <a:r>
              <a:rPr lang="lt-LT" sz="1600" b="1" dirty="0">
                <a:latin typeface="Verdana" panose="020B0604030504040204" pitchFamily="34" charset="0"/>
                <a:ea typeface="Verdana" panose="020B0604030504040204" pitchFamily="34" charset="0"/>
              </a:rPr>
              <a:t>MTEPI paslaugos teikėjo atitiktį brandžiojo </a:t>
            </a:r>
            <a:r>
              <a:rPr lang="lt-LT" sz="1600" b="1" dirty="0" err="1">
                <a:latin typeface="Verdana" panose="020B0604030504040204" pitchFamily="34" charset="0"/>
                <a:ea typeface="Verdana" panose="020B0604030504040204" pitchFamily="34" charset="0"/>
              </a:rPr>
              <a:t>inovatoriaus</a:t>
            </a:r>
            <a:r>
              <a:rPr lang="lt-LT" sz="1600" b="1" dirty="0">
                <a:latin typeface="Verdana" panose="020B0604030504040204" pitchFamily="34" charset="0"/>
                <a:ea typeface="Verdana" panose="020B0604030504040204" pitchFamily="34" charset="0"/>
              </a:rPr>
              <a:t> statusui </a:t>
            </a:r>
            <a:r>
              <a:rPr lang="lt-LT" sz="1600" dirty="0">
                <a:latin typeface="Verdana" panose="020B0604030504040204" pitchFamily="34" charset="0"/>
                <a:ea typeface="Verdana" panose="020B0604030504040204" pitchFamily="34" charset="0"/>
              </a:rPr>
              <a:t>pagrindžiančius dokumentus (</a:t>
            </a:r>
            <a:r>
              <a:rPr lang="lt-LT" sz="1600" i="1" dirty="0">
                <a:latin typeface="Verdana" panose="020B0604030504040204" pitchFamily="34" charset="0"/>
                <a:ea typeface="Verdana" panose="020B0604030504040204" pitchFamily="34" charset="0"/>
              </a:rPr>
              <a:t>teikiama, kai paslauga perkama iš brandžiojo </a:t>
            </a:r>
            <a:r>
              <a:rPr lang="lt-LT" sz="1600" i="1" dirty="0" err="1">
                <a:latin typeface="Verdana" panose="020B0604030504040204" pitchFamily="34" charset="0"/>
                <a:ea typeface="Verdana" panose="020B0604030504040204" pitchFamily="34" charset="0"/>
              </a:rPr>
              <a:t>inovatoriaus</a:t>
            </a:r>
            <a:r>
              <a:rPr lang="lt-LT" sz="1600" dirty="0">
                <a:latin typeface="Verdana" panose="020B0604030504040204" pitchFamily="34" charset="0"/>
                <a:ea typeface="Verdana" panose="020B0604030504040204" pitchFamily="34" charset="0"/>
              </a:rPr>
              <a:t>).</a:t>
            </a:r>
          </a:p>
          <a:p>
            <a:pPr marL="285750" indent="-285750">
              <a:lnSpc>
                <a:spcPct val="150000"/>
              </a:lnSpc>
              <a:buFont typeface="Wingdings" panose="05000000000000000000" pitchFamily="2" charset="2"/>
              <a:buChar char="§"/>
            </a:pPr>
            <a:endParaRPr lang="lt-LT" sz="1600" dirty="0">
              <a:latin typeface="Verdana" panose="020B0604030504040204" pitchFamily="34" charset="0"/>
              <a:ea typeface="Verdana" panose="020B0604030504040204" pitchFamily="34" charset="0"/>
            </a:endParaRPr>
          </a:p>
        </p:txBody>
      </p:sp>
      <p:sp>
        <p:nvSpPr>
          <p:cNvPr id="8" name="Teksto vietos rezervavimo ženklas 3">
            <a:extLst>
              <a:ext uri="{FF2B5EF4-FFF2-40B4-BE49-F238E27FC236}">
                <a16:creationId xmlns:a16="http://schemas.microsoft.com/office/drawing/2014/main" id="{6C6F5CFF-43DA-C15A-1477-A8C622E38DAB}"/>
              </a:ext>
            </a:extLst>
          </p:cNvPr>
          <p:cNvSpPr txBox="1">
            <a:spLocks/>
          </p:cNvSpPr>
          <p:nvPr/>
        </p:nvSpPr>
        <p:spPr>
          <a:xfrm>
            <a:off x="7746124" y="2508294"/>
            <a:ext cx="3547242" cy="1841412"/>
          </a:xfrm>
          <a:prstGeom prst="rect">
            <a:avLst/>
          </a:prstGeom>
        </p:spPr>
        <p:txBody>
          <a:bodyPr vert="horz" lIns="91440" tIns="45720" rIns="91440" bIns="45720" rtlCol="0">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b="0" i="0" kern="1200">
                <a:solidFill>
                  <a:schemeClr val="bg1">
                    <a:lumMod val="9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0" indent="0">
              <a:buFont typeface="Wingdings" pitchFamily="2" charset="2"/>
              <a:buNone/>
            </a:pPr>
            <a:r>
              <a:rPr lang="lt-LT" sz="3600" dirty="0"/>
              <a:t>Teikiami</a:t>
            </a:r>
            <a:r>
              <a:rPr lang="en-US" sz="3600" dirty="0"/>
              <a:t> </a:t>
            </a:r>
            <a:r>
              <a:rPr lang="en-US" sz="3600" dirty="0" err="1"/>
              <a:t>dokumentai</a:t>
            </a:r>
            <a:endParaRPr lang="lt-LT" sz="3600" dirty="0"/>
          </a:p>
        </p:txBody>
      </p:sp>
    </p:spTree>
    <p:extLst>
      <p:ext uri="{BB962C8B-B14F-4D97-AF65-F5344CB8AC3E}">
        <p14:creationId xmlns:p14="http://schemas.microsoft.com/office/powerpoint/2010/main" val="237191001"/>
      </p:ext>
    </p:extLst>
  </p:cSld>
  <p:clrMapOvr>
    <a:masterClrMapping/>
  </p:clrMapOvr>
</p:sld>
</file>

<file path=ppt/theme/theme1.xml><?xml version="1.0" encoding="utf-8"?>
<a:theme xmlns:a="http://schemas.openxmlformats.org/drawingml/2006/main" name="Office Theme">
  <a:themeElements>
    <a:clrScheme name="Inovacijų agentūra">
      <a:dk1>
        <a:srgbClr val="000000"/>
      </a:dk1>
      <a:lt1>
        <a:srgbClr val="FFFFFF"/>
      </a:lt1>
      <a:dk2>
        <a:srgbClr val="DADDEC"/>
      </a:dk2>
      <a:lt2>
        <a:srgbClr val="9899CA"/>
      </a:lt2>
      <a:accent1>
        <a:srgbClr val="EDE630"/>
      </a:accent1>
      <a:accent2>
        <a:srgbClr val="07215E"/>
      </a:accent2>
      <a:accent3>
        <a:srgbClr val="6C30EE"/>
      </a:accent3>
      <a:accent4>
        <a:srgbClr val="709DEC"/>
      </a:accent4>
      <a:accent5>
        <a:srgbClr val="ED9E72"/>
      </a:accent5>
      <a:accent6>
        <a:srgbClr val="000000"/>
      </a:accent6>
      <a:hlink>
        <a:srgbClr val="000000"/>
      </a:hlink>
      <a:folHlink>
        <a:srgbClr val="9899C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853c37a-d434-4c9c-b4cb-dd91e5f9eab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as" ma:contentTypeID="0x0101002A510D2B688E9E478BA6565ABA1E907A" ma:contentTypeVersion="17" ma:contentTypeDescription="Kurkite naują dokumentą." ma:contentTypeScope="" ma:versionID="b2462604a1b2e7c382b64d116a9a562a">
  <xsd:schema xmlns:xsd="http://www.w3.org/2001/XMLSchema" xmlns:xs="http://www.w3.org/2001/XMLSchema" xmlns:p="http://schemas.microsoft.com/office/2006/metadata/properties" xmlns:ns3="d853c37a-d434-4c9c-b4cb-dd91e5f9eab3" xmlns:ns4="ab4cbe07-3d41-4f8c-8428-ac86ed2241ac" targetNamespace="http://schemas.microsoft.com/office/2006/metadata/properties" ma:root="true" ma:fieldsID="03bf25651f44fa1a02e863ab5082cacd" ns3:_="" ns4:_="">
    <xsd:import namespace="d853c37a-d434-4c9c-b4cb-dd91e5f9eab3"/>
    <xsd:import namespace="ab4cbe07-3d41-4f8c-8428-ac86ed2241a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DateTake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53c37a-d434-4c9c-b4cb-dd91e5f9ea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DateTaken" ma:index="20" nillable="true" ma:displayName="MediaServiceDateTaken" ma:hidden="true" ma:internalName="MediaServiceDateTake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4cbe07-3d41-4f8c-8428-ac86ed2241ac"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SharingHintHash" ma:index="12" nillable="true" ma:displayName="Bendrinimo užuominos maiš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BFF1B8-BC88-4259-841C-028026AFF869}">
  <ds:schemaRefs>
    <ds:schemaRef ds:uri="http://schemas.microsoft.com/sharepoint/v3/contenttype/forms"/>
  </ds:schemaRefs>
</ds:datastoreItem>
</file>

<file path=customXml/itemProps2.xml><?xml version="1.0" encoding="utf-8"?>
<ds:datastoreItem xmlns:ds="http://schemas.openxmlformats.org/officeDocument/2006/customXml" ds:itemID="{ED7E167C-ACF3-437A-9EE3-EFB1CBF1E366}">
  <ds:schemaRefs>
    <ds:schemaRef ds:uri="http://schemas.microsoft.com/office/infopath/2007/PartnerControls"/>
    <ds:schemaRef ds:uri="http://schemas.openxmlformats.org/package/2006/metadata/core-properties"/>
    <ds:schemaRef ds:uri="http://www.w3.org/XML/1998/namespace"/>
    <ds:schemaRef ds:uri="http://purl.org/dc/terms/"/>
    <ds:schemaRef ds:uri="http://purl.org/dc/dcmitype/"/>
    <ds:schemaRef ds:uri="http://purl.org/dc/elements/1.1/"/>
    <ds:schemaRef ds:uri="http://schemas.microsoft.com/office/2006/documentManagement/types"/>
    <ds:schemaRef ds:uri="ab4cbe07-3d41-4f8c-8428-ac86ed2241ac"/>
    <ds:schemaRef ds:uri="d853c37a-d434-4c9c-b4cb-dd91e5f9eab3"/>
    <ds:schemaRef ds:uri="http://schemas.microsoft.com/office/2006/metadata/properties"/>
  </ds:schemaRefs>
</ds:datastoreItem>
</file>

<file path=customXml/itemProps3.xml><?xml version="1.0" encoding="utf-8"?>
<ds:datastoreItem xmlns:ds="http://schemas.openxmlformats.org/officeDocument/2006/customXml" ds:itemID="{97271C2E-54EB-46F6-BF1B-C9C43B3B33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53c37a-d434-4c9c-b4cb-dd91e5f9eab3"/>
    <ds:schemaRef ds:uri="ab4cbe07-3d41-4f8c-8428-ac86ed2241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13831</TotalTime>
  <Words>711</Words>
  <Application>Microsoft Office PowerPoint</Application>
  <PresentationFormat>Plačiaekranė</PresentationFormat>
  <Paragraphs>70</Paragraphs>
  <Slides>12</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12</vt:i4>
      </vt:variant>
    </vt:vector>
  </HeadingPairs>
  <TitlesOfParts>
    <vt:vector size="18" baseType="lpstr">
      <vt:lpstr>Arial</vt:lpstr>
      <vt:lpstr>Calibri</vt:lpstr>
      <vt:lpstr>Times New Roman</vt:lpstr>
      <vt:lpstr>Verdana</vt:lpstr>
      <vt:lpstr>Wingdings</vt:lpstr>
      <vt:lpstr>Office Theme</vt:lpstr>
      <vt:lpstr>GYNYBOS INOVACINIAI ČEKIAI – GAIRĖS PAREIŠKĖJAMS</vt:lpstr>
      <vt:lpstr>Priemonė</vt:lpstr>
      <vt:lpstr>Remiama veikla</vt:lpstr>
      <vt:lpstr>Privatus juridinis asmuo, labai maža, maža ir vidutinė įmonė   Aktyvią ekonominę veiklą vykdanti įmonė, kurios:</vt:lpstr>
      <vt:lpstr>Reikalavimai projektams</vt:lpstr>
      <vt:lpstr>„PowerPoint“ pateiktis</vt:lpstr>
      <vt:lpstr>MTEPI paslaugų įsigijimo iš MSI ar brandžiojo inovatoriaus išlaidos, reikalingos kurti ar vystyti įmonės MTEPI produktą, atitinkantį gynybos inovacijų prioritetus.  Išlaidos apmokamos taikant fiksuotąsias sumas, kurios nustatomos kiekvienam projektui atskirai pagal paraiškos vertinimo metu pareiškėjo pateiktą informaciją apie planuojamas patirti išlaidas, kurios būtinos projektui įgyvendinti.  Fiksuotoji suma nustatoma įvertinus paslaugos teikėjo komercinį pasiūlymą dėl MTEPI paslaugos suteikimo, kuriame pateikiamas išsamus projekto metu planuojamų įsigyti paslaugų aprašymas ir specifikacijos reikalavimai, turintys įtakos paslaugų teikimo mastui, pobūdžiui ir kainai. </vt:lpstr>
      <vt:lpstr>Paraiškų teikimas</vt:lpstr>
      <vt:lpstr>„PowerPoint“ pateiktis</vt:lpstr>
      <vt:lpstr>Atranka ir atrankos kriterijai</vt:lpstr>
      <vt:lpstr>Ataskaitų teikimas</vt:lpstr>
      <vt:lpstr>Ačiū už dėmesį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Vaiva Stankute</dc:creator>
  <cp:lastModifiedBy>Daiva Keršienė</cp:lastModifiedBy>
  <cp:revision>84</cp:revision>
  <dcterms:created xsi:type="dcterms:W3CDTF">2022-02-22T17:04:52Z</dcterms:created>
  <dcterms:modified xsi:type="dcterms:W3CDTF">2024-05-27T10:18:06Z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0x0101002A510D2B688E9E478BA6565ABA1E907A</vt:lpwstr>
  </property>
</Properties>
</file>