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0"/>
  </p:notesMasterIdLst>
  <p:sldIdLst>
    <p:sldId id="256" r:id="rId2"/>
    <p:sldId id="299" r:id="rId3"/>
    <p:sldId id="325" r:id="rId4"/>
    <p:sldId id="320" r:id="rId5"/>
    <p:sldId id="313" r:id="rId6"/>
    <p:sldId id="323" r:id="rId7"/>
    <p:sldId id="324" r:id="rId8"/>
    <p:sldId id="2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01" autoAdjust="0"/>
    <p:restoredTop sz="89884" autoAdjust="0"/>
  </p:normalViewPr>
  <p:slideViewPr>
    <p:cSldViewPr snapToGrid="0">
      <p:cViewPr varScale="1">
        <p:scale>
          <a:sx n="139" d="100"/>
          <a:sy n="139" d="100"/>
        </p:scale>
        <p:origin x="1530" y="126"/>
      </p:cViewPr>
      <p:guideLst>
        <p:guide orient="horz" pos="111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B4894-8D1D-4B6F-9222-19B68B5E4329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39495CF-D49E-46FD-A437-FC69DA6D3768}">
      <dgm:prSet phldrT="[Text]"/>
      <dgm:spPr>
        <a:solidFill>
          <a:srgbClr val="FFDD00"/>
        </a:solidFill>
      </dgm:spPr>
      <dgm:t>
        <a:bodyPr/>
        <a:lstStyle/>
        <a:p>
          <a:r>
            <a:rPr lang="lt-LT" dirty="0">
              <a:solidFill>
                <a:schemeClr val="tx1"/>
              </a:solidFill>
            </a:rPr>
            <a:t>užtikrinti saugų užminuotų vietų ar vietovių sausumoje ir/ar sekliuose vandenyse identifikavimą ir saugiai atlikti užminuotos vietovės žvalgybą</a:t>
          </a:r>
          <a:endParaRPr lang="en-US" dirty="0">
            <a:solidFill>
              <a:schemeClr val="tx1"/>
            </a:solidFill>
          </a:endParaRPr>
        </a:p>
      </dgm:t>
    </dgm:pt>
    <dgm:pt modelId="{D6C081DF-B451-4199-9E85-32CB3C79E18C}" type="parTrans" cxnId="{2574B2E9-DA65-41A9-AAED-AE1BFA724BF8}">
      <dgm:prSet/>
      <dgm:spPr/>
      <dgm:t>
        <a:bodyPr/>
        <a:lstStyle/>
        <a:p>
          <a:endParaRPr lang="en-US"/>
        </a:p>
      </dgm:t>
    </dgm:pt>
    <dgm:pt modelId="{61BECE5F-8BC3-468C-8656-489312F96E7F}" type="sibTrans" cxnId="{2574B2E9-DA65-41A9-AAED-AE1BFA724BF8}">
      <dgm:prSet/>
      <dgm:spPr>
        <a:ln>
          <a:solidFill>
            <a:srgbClr val="FFDD00"/>
          </a:solidFill>
        </a:ln>
      </dgm:spPr>
      <dgm:t>
        <a:bodyPr/>
        <a:lstStyle/>
        <a:p>
          <a:endParaRPr lang="en-US"/>
        </a:p>
      </dgm:t>
    </dgm:pt>
    <dgm:pt modelId="{6CC5FE73-4869-45DD-87B6-994EA5C68E81}">
      <dgm:prSet phldrT="[Text]"/>
      <dgm:spPr>
        <a:solidFill>
          <a:srgbClr val="FFDD00"/>
        </a:solidFill>
      </dgm:spPr>
      <dgm:t>
        <a:bodyPr/>
        <a:lstStyle/>
        <a:p>
          <a:r>
            <a:rPr lang="lt-LT" dirty="0">
              <a:solidFill>
                <a:schemeClr val="tx1"/>
              </a:solidFill>
            </a:rPr>
            <a:t>identifikuoti įvairių tipų minas bei nustatyti užminuotos vietovės ribas</a:t>
          </a:r>
          <a:endParaRPr lang="en-US" dirty="0">
            <a:solidFill>
              <a:schemeClr val="tx1"/>
            </a:solidFill>
          </a:endParaRPr>
        </a:p>
      </dgm:t>
    </dgm:pt>
    <dgm:pt modelId="{25921BFA-9666-4EA1-BA50-38A194C4D10A}" type="parTrans" cxnId="{596897BF-A7CA-4F04-B31F-9EC5B0DC8BC1}">
      <dgm:prSet/>
      <dgm:spPr/>
      <dgm:t>
        <a:bodyPr/>
        <a:lstStyle/>
        <a:p>
          <a:endParaRPr lang="en-US"/>
        </a:p>
      </dgm:t>
    </dgm:pt>
    <dgm:pt modelId="{D1DB1C2D-2435-4297-98D8-092964CA5634}" type="sibTrans" cxnId="{596897BF-A7CA-4F04-B31F-9EC5B0DC8BC1}">
      <dgm:prSet/>
      <dgm:spPr/>
      <dgm:t>
        <a:bodyPr/>
        <a:lstStyle/>
        <a:p>
          <a:endParaRPr lang="en-US"/>
        </a:p>
      </dgm:t>
    </dgm:pt>
    <dgm:pt modelId="{59473A0B-8345-4CC1-9EBF-DD397753D5DD}">
      <dgm:prSet phldrT="[Text]"/>
      <dgm:spPr>
        <a:solidFill>
          <a:srgbClr val="FFDD00"/>
        </a:solidFill>
      </dgm:spPr>
      <dgm:t>
        <a:bodyPr/>
        <a:lstStyle/>
        <a:p>
          <a:r>
            <a:rPr lang="lt-LT" dirty="0">
              <a:solidFill>
                <a:schemeClr val="tx1"/>
              </a:solidFill>
            </a:rPr>
            <a:t>padėti  sprendimų priėmimui dėl išminavimo darbų atlikimo technikos bei metodų</a:t>
          </a:r>
          <a:endParaRPr lang="en-US" dirty="0">
            <a:solidFill>
              <a:schemeClr val="tx1"/>
            </a:solidFill>
          </a:endParaRPr>
        </a:p>
      </dgm:t>
    </dgm:pt>
    <dgm:pt modelId="{02A99245-670A-4E77-8F48-5332C6E76D0E}" type="parTrans" cxnId="{FE5CEC8D-398A-44E4-9A98-1E89455AC457}">
      <dgm:prSet/>
      <dgm:spPr/>
      <dgm:t>
        <a:bodyPr/>
        <a:lstStyle/>
        <a:p>
          <a:endParaRPr lang="en-US"/>
        </a:p>
      </dgm:t>
    </dgm:pt>
    <dgm:pt modelId="{1A0C4612-C8A0-418B-8439-9A5242C3AF7B}" type="sibTrans" cxnId="{FE5CEC8D-398A-44E4-9A98-1E89455AC457}">
      <dgm:prSet/>
      <dgm:spPr/>
      <dgm:t>
        <a:bodyPr/>
        <a:lstStyle/>
        <a:p>
          <a:endParaRPr lang="en-US"/>
        </a:p>
      </dgm:t>
    </dgm:pt>
    <dgm:pt modelId="{F5AD7E83-3FE2-4903-8D47-F914062D47F9}">
      <dgm:prSet phldrT="[Text]"/>
      <dgm:spPr>
        <a:solidFill>
          <a:srgbClr val="FFDD00"/>
        </a:solidFill>
      </dgm:spPr>
      <dgm:t>
        <a:bodyPr/>
        <a:lstStyle/>
        <a:p>
          <a:r>
            <a:rPr lang="lt-LT" dirty="0">
              <a:solidFill>
                <a:schemeClr val="tx1"/>
              </a:solidFill>
            </a:rPr>
            <a:t>sumažinti personalo kiekį atliekant pavojingų vietovių žvalgybą</a:t>
          </a:r>
          <a:endParaRPr lang="en-US" dirty="0">
            <a:solidFill>
              <a:schemeClr val="tx1"/>
            </a:solidFill>
          </a:endParaRPr>
        </a:p>
      </dgm:t>
    </dgm:pt>
    <dgm:pt modelId="{BC30B943-72F0-4C2E-882E-92E25D8A989E}" type="parTrans" cxnId="{D82CAA34-E1ED-4C2A-8909-0C0E750368CE}">
      <dgm:prSet/>
      <dgm:spPr/>
      <dgm:t>
        <a:bodyPr/>
        <a:lstStyle/>
        <a:p>
          <a:endParaRPr lang="en-US"/>
        </a:p>
      </dgm:t>
    </dgm:pt>
    <dgm:pt modelId="{E451EA8F-083B-48D4-BDDB-D91732C1BED3}" type="sibTrans" cxnId="{D82CAA34-E1ED-4C2A-8909-0C0E750368CE}">
      <dgm:prSet/>
      <dgm:spPr/>
      <dgm:t>
        <a:bodyPr/>
        <a:lstStyle/>
        <a:p>
          <a:endParaRPr lang="en-US"/>
        </a:p>
      </dgm:t>
    </dgm:pt>
    <dgm:pt modelId="{CEE2269D-D21E-4E20-9EE5-35FE73C31FB8}" type="pres">
      <dgm:prSet presAssocID="{C91B4894-8D1D-4B6F-9222-19B68B5E4329}" presName="Name0" presStyleCnt="0">
        <dgm:presLayoutVars>
          <dgm:chMax val="7"/>
          <dgm:chPref val="7"/>
          <dgm:dir/>
        </dgm:presLayoutVars>
      </dgm:prSet>
      <dgm:spPr/>
    </dgm:pt>
    <dgm:pt modelId="{760794DF-4696-4726-A594-B33253B2C479}" type="pres">
      <dgm:prSet presAssocID="{C91B4894-8D1D-4B6F-9222-19B68B5E4329}" presName="Name1" presStyleCnt="0"/>
      <dgm:spPr/>
    </dgm:pt>
    <dgm:pt modelId="{EA095959-CA50-446B-9D5D-A28850FEC952}" type="pres">
      <dgm:prSet presAssocID="{C91B4894-8D1D-4B6F-9222-19B68B5E4329}" presName="cycle" presStyleCnt="0"/>
      <dgm:spPr/>
    </dgm:pt>
    <dgm:pt modelId="{6BAACCB1-9CAB-4AB4-BF89-1A83B1308FD6}" type="pres">
      <dgm:prSet presAssocID="{C91B4894-8D1D-4B6F-9222-19B68B5E4329}" presName="srcNode" presStyleLbl="node1" presStyleIdx="0" presStyleCnt="4"/>
      <dgm:spPr/>
    </dgm:pt>
    <dgm:pt modelId="{CBCF624E-87F4-438A-B407-B6E4318B2BCF}" type="pres">
      <dgm:prSet presAssocID="{C91B4894-8D1D-4B6F-9222-19B68B5E4329}" presName="conn" presStyleLbl="parChTrans1D2" presStyleIdx="0" presStyleCnt="1"/>
      <dgm:spPr/>
    </dgm:pt>
    <dgm:pt modelId="{A5924F57-8185-449D-9A7A-A21C10562A84}" type="pres">
      <dgm:prSet presAssocID="{C91B4894-8D1D-4B6F-9222-19B68B5E4329}" presName="extraNode" presStyleLbl="node1" presStyleIdx="0" presStyleCnt="4"/>
      <dgm:spPr/>
    </dgm:pt>
    <dgm:pt modelId="{5426F375-2E31-4185-A876-49390ABB0E52}" type="pres">
      <dgm:prSet presAssocID="{C91B4894-8D1D-4B6F-9222-19B68B5E4329}" presName="dstNode" presStyleLbl="node1" presStyleIdx="0" presStyleCnt="4"/>
      <dgm:spPr/>
    </dgm:pt>
    <dgm:pt modelId="{4D7BB047-2771-42FB-9912-A38C67761BFD}" type="pres">
      <dgm:prSet presAssocID="{339495CF-D49E-46FD-A437-FC69DA6D3768}" presName="text_1" presStyleLbl="node1" presStyleIdx="0" presStyleCnt="4">
        <dgm:presLayoutVars>
          <dgm:bulletEnabled val="1"/>
        </dgm:presLayoutVars>
      </dgm:prSet>
      <dgm:spPr/>
    </dgm:pt>
    <dgm:pt modelId="{EA2A7344-9BCC-48B5-AA7A-9F948888AA68}" type="pres">
      <dgm:prSet presAssocID="{339495CF-D49E-46FD-A437-FC69DA6D3768}" presName="accent_1" presStyleCnt="0"/>
      <dgm:spPr/>
    </dgm:pt>
    <dgm:pt modelId="{C103EF4C-AA56-45C1-ACDB-A218892BA689}" type="pres">
      <dgm:prSet presAssocID="{339495CF-D49E-46FD-A437-FC69DA6D3768}" presName="accentRepeatNode" presStyleLbl="solidFgAcc1" presStyleIdx="0" presStyleCnt="4"/>
      <dgm:spPr>
        <a:ln>
          <a:solidFill>
            <a:srgbClr val="FFDD00"/>
          </a:solidFill>
        </a:ln>
      </dgm:spPr>
    </dgm:pt>
    <dgm:pt modelId="{A130C8C5-0F6F-49A8-8A9D-B8A7D1E2B234}" type="pres">
      <dgm:prSet presAssocID="{6CC5FE73-4869-45DD-87B6-994EA5C68E81}" presName="text_2" presStyleLbl="node1" presStyleIdx="1" presStyleCnt="4">
        <dgm:presLayoutVars>
          <dgm:bulletEnabled val="1"/>
        </dgm:presLayoutVars>
      </dgm:prSet>
      <dgm:spPr/>
    </dgm:pt>
    <dgm:pt modelId="{6C78B790-C85A-4ABC-AEE7-CC0757EFEC31}" type="pres">
      <dgm:prSet presAssocID="{6CC5FE73-4869-45DD-87B6-994EA5C68E81}" presName="accent_2" presStyleCnt="0"/>
      <dgm:spPr/>
    </dgm:pt>
    <dgm:pt modelId="{0D48066B-5EF7-4A83-87DA-96599673F68E}" type="pres">
      <dgm:prSet presAssocID="{6CC5FE73-4869-45DD-87B6-994EA5C68E81}" presName="accentRepeatNode" presStyleLbl="solidFgAcc1" presStyleIdx="1" presStyleCnt="4"/>
      <dgm:spPr>
        <a:ln>
          <a:solidFill>
            <a:srgbClr val="FFDD00"/>
          </a:solidFill>
        </a:ln>
      </dgm:spPr>
    </dgm:pt>
    <dgm:pt modelId="{D96BC924-1BA7-4FFA-932C-78888355AC2F}" type="pres">
      <dgm:prSet presAssocID="{59473A0B-8345-4CC1-9EBF-DD397753D5DD}" presName="text_3" presStyleLbl="node1" presStyleIdx="2" presStyleCnt="4">
        <dgm:presLayoutVars>
          <dgm:bulletEnabled val="1"/>
        </dgm:presLayoutVars>
      </dgm:prSet>
      <dgm:spPr/>
    </dgm:pt>
    <dgm:pt modelId="{409A98C3-5E27-4BCE-9E27-8CFAD5C2A70F}" type="pres">
      <dgm:prSet presAssocID="{59473A0B-8345-4CC1-9EBF-DD397753D5DD}" presName="accent_3" presStyleCnt="0"/>
      <dgm:spPr/>
    </dgm:pt>
    <dgm:pt modelId="{6390C63A-51C6-40DE-A05E-8ED53B4357A4}" type="pres">
      <dgm:prSet presAssocID="{59473A0B-8345-4CC1-9EBF-DD397753D5DD}" presName="accentRepeatNode" presStyleLbl="solidFgAcc1" presStyleIdx="2" presStyleCnt="4"/>
      <dgm:spPr>
        <a:ln>
          <a:solidFill>
            <a:srgbClr val="FFDD00"/>
          </a:solidFill>
        </a:ln>
      </dgm:spPr>
    </dgm:pt>
    <dgm:pt modelId="{5E5B7A98-213D-4E6F-BC6A-1992FF37AE7B}" type="pres">
      <dgm:prSet presAssocID="{F5AD7E83-3FE2-4903-8D47-F914062D47F9}" presName="text_4" presStyleLbl="node1" presStyleIdx="3" presStyleCnt="4">
        <dgm:presLayoutVars>
          <dgm:bulletEnabled val="1"/>
        </dgm:presLayoutVars>
      </dgm:prSet>
      <dgm:spPr/>
    </dgm:pt>
    <dgm:pt modelId="{225777DA-0028-43A2-891C-3715DE3230A8}" type="pres">
      <dgm:prSet presAssocID="{F5AD7E83-3FE2-4903-8D47-F914062D47F9}" presName="accent_4" presStyleCnt="0"/>
      <dgm:spPr/>
    </dgm:pt>
    <dgm:pt modelId="{A2032DED-F85F-46A9-B9A0-B8C98108DDB5}" type="pres">
      <dgm:prSet presAssocID="{F5AD7E83-3FE2-4903-8D47-F914062D47F9}" presName="accentRepeatNode" presStyleLbl="solidFgAcc1" presStyleIdx="3" presStyleCnt="4"/>
      <dgm:spPr>
        <a:ln>
          <a:solidFill>
            <a:srgbClr val="FFDD00"/>
          </a:solidFill>
        </a:ln>
      </dgm:spPr>
    </dgm:pt>
  </dgm:ptLst>
  <dgm:cxnLst>
    <dgm:cxn modelId="{D82CAA34-E1ED-4C2A-8909-0C0E750368CE}" srcId="{C91B4894-8D1D-4B6F-9222-19B68B5E4329}" destId="{F5AD7E83-3FE2-4903-8D47-F914062D47F9}" srcOrd="3" destOrd="0" parTransId="{BC30B943-72F0-4C2E-882E-92E25D8A989E}" sibTransId="{E451EA8F-083B-48D4-BDDB-D91732C1BED3}"/>
    <dgm:cxn modelId="{3B951040-2AA7-4099-BA1E-785DAFC6254C}" type="presOf" srcId="{6CC5FE73-4869-45DD-87B6-994EA5C68E81}" destId="{A130C8C5-0F6F-49A8-8A9D-B8A7D1E2B234}" srcOrd="0" destOrd="0" presId="urn:microsoft.com/office/officeart/2008/layout/VerticalCurvedList"/>
    <dgm:cxn modelId="{E07EF85E-66A2-49C2-8B36-1BC46F3E2F1F}" type="presOf" srcId="{339495CF-D49E-46FD-A437-FC69DA6D3768}" destId="{4D7BB047-2771-42FB-9912-A38C67761BFD}" srcOrd="0" destOrd="0" presId="urn:microsoft.com/office/officeart/2008/layout/VerticalCurvedList"/>
    <dgm:cxn modelId="{5932CF56-C3FB-48CB-8113-80AFB0331999}" type="presOf" srcId="{F5AD7E83-3FE2-4903-8D47-F914062D47F9}" destId="{5E5B7A98-213D-4E6F-BC6A-1992FF37AE7B}" srcOrd="0" destOrd="0" presId="urn:microsoft.com/office/officeart/2008/layout/VerticalCurvedList"/>
    <dgm:cxn modelId="{FE5CEC8D-398A-44E4-9A98-1E89455AC457}" srcId="{C91B4894-8D1D-4B6F-9222-19B68B5E4329}" destId="{59473A0B-8345-4CC1-9EBF-DD397753D5DD}" srcOrd="2" destOrd="0" parTransId="{02A99245-670A-4E77-8F48-5332C6E76D0E}" sibTransId="{1A0C4612-C8A0-418B-8439-9A5242C3AF7B}"/>
    <dgm:cxn modelId="{CC65868E-A6E4-4F9A-A642-AADBB531760F}" type="presOf" srcId="{59473A0B-8345-4CC1-9EBF-DD397753D5DD}" destId="{D96BC924-1BA7-4FFA-932C-78888355AC2F}" srcOrd="0" destOrd="0" presId="urn:microsoft.com/office/officeart/2008/layout/VerticalCurvedList"/>
    <dgm:cxn modelId="{53A6E0B2-5460-4C55-B442-65C70AAC45D9}" type="presOf" srcId="{C91B4894-8D1D-4B6F-9222-19B68B5E4329}" destId="{CEE2269D-D21E-4E20-9EE5-35FE73C31FB8}" srcOrd="0" destOrd="0" presId="urn:microsoft.com/office/officeart/2008/layout/VerticalCurvedList"/>
    <dgm:cxn modelId="{596897BF-A7CA-4F04-B31F-9EC5B0DC8BC1}" srcId="{C91B4894-8D1D-4B6F-9222-19B68B5E4329}" destId="{6CC5FE73-4869-45DD-87B6-994EA5C68E81}" srcOrd="1" destOrd="0" parTransId="{25921BFA-9666-4EA1-BA50-38A194C4D10A}" sibTransId="{D1DB1C2D-2435-4297-98D8-092964CA5634}"/>
    <dgm:cxn modelId="{59F6F2DB-15B2-49C1-BED6-D532008B1C90}" type="presOf" srcId="{61BECE5F-8BC3-468C-8656-489312F96E7F}" destId="{CBCF624E-87F4-438A-B407-B6E4318B2BCF}" srcOrd="0" destOrd="0" presId="urn:microsoft.com/office/officeart/2008/layout/VerticalCurvedList"/>
    <dgm:cxn modelId="{2574B2E9-DA65-41A9-AAED-AE1BFA724BF8}" srcId="{C91B4894-8D1D-4B6F-9222-19B68B5E4329}" destId="{339495CF-D49E-46FD-A437-FC69DA6D3768}" srcOrd="0" destOrd="0" parTransId="{D6C081DF-B451-4199-9E85-32CB3C79E18C}" sibTransId="{61BECE5F-8BC3-468C-8656-489312F96E7F}"/>
    <dgm:cxn modelId="{709692B0-696B-4621-9EA4-B22ACCFE9501}" type="presParOf" srcId="{CEE2269D-D21E-4E20-9EE5-35FE73C31FB8}" destId="{760794DF-4696-4726-A594-B33253B2C479}" srcOrd="0" destOrd="0" presId="urn:microsoft.com/office/officeart/2008/layout/VerticalCurvedList"/>
    <dgm:cxn modelId="{EDAD8147-4B60-4C8A-87E9-9B09C7293C3F}" type="presParOf" srcId="{760794DF-4696-4726-A594-B33253B2C479}" destId="{EA095959-CA50-446B-9D5D-A28850FEC952}" srcOrd="0" destOrd="0" presId="urn:microsoft.com/office/officeart/2008/layout/VerticalCurvedList"/>
    <dgm:cxn modelId="{17A56B54-1FF9-4283-9407-07A6AA44399B}" type="presParOf" srcId="{EA095959-CA50-446B-9D5D-A28850FEC952}" destId="{6BAACCB1-9CAB-4AB4-BF89-1A83B1308FD6}" srcOrd="0" destOrd="0" presId="urn:microsoft.com/office/officeart/2008/layout/VerticalCurvedList"/>
    <dgm:cxn modelId="{28CA04FD-4CAA-4648-92B1-94C382B3829D}" type="presParOf" srcId="{EA095959-CA50-446B-9D5D-A28850FEC952}" destId="{CBCF624E-87F4-438A-B407-B6E4318B2BCF}" srcOrd="1" destOrd="0" presId="urn:microsoft.com/office/officeart/2008/layout/VerticalCurvedList"/>
    <dgm:cxn modelId="{483E147B-3440-4DBB-B5EC-07FC97BEF5B9}" type="presParOf" srcId="{EA095959-CA50-446B-9D5D-A28850FEC952}" destId="{A5924F57-8185-449D-9A7A-A21C10562A84}" srcOrd="2" destOrd="0" presId="urn:microsoft.com/office/officeart/2008/layout/VerticalCurvedList"/>
    <dgm:cxn modelId="{2A5CA146-3F87-4412-9606-6AEC26B7CE69}" type="presParOf" srcId="{EA095959-CA50-446B-9D5D-A28850FEC952}" destId="{5426F375-2E31-4185-A876-49390ABB0E52}" srcOrd="3" destOrd="0" presId="urn:microsoft.com/office/officeart/2008/layout/VerticalCurvedList"/>
    <dgm:cxn modelId="{CDBA4EB5-F61D-4ACD-A6FD-4FC94CA4F948}" type="presParOf" srcId="{760794DF-4696-4726-A594-B33253B2C479}" destId="{4D7BB047-2771-42FB-9912-A38C67761BFD}" srcOrd="1" destOrd="0" presId="urn:microsoft.com/office/officeart/2008/layout/VerticalCurvedList"/>
    <dgm:cxn modelId="{FC4C498C-495E-4F30-A48F-438A88FFB1FF}" type="presParOf" srcId="{760794DF-4696-4726-A594-B33253B2C479}" destId="{EA2A7344-9BCC-48B5-AA7A-9F948888AA68}" srcOrd="2" destOrd="0" presId="urn:microsoft.com/office/officeart/2008/layout/VerticalCurvedList"/>
    <dgm:cxn modelId="{9130577A-4032-4402-8596-733EE889C6EB}" type="presParOf" srcId="{EA2A7344-9BCC-48B5-AA7A-9F948888AA68}" destId="{C103EF4C-AA56-45C1-ACDB-A218892BA689}" srcOrd="0" destOrd="0" presId="urn:microsoft.com/office/officeart/2008/layout/VerticalCurvedList"/>
    <dgm:cxn modelId="{513B7625-EE65-4340-8611-C7E024AE7E58}" type="presParOf" srcId="{760794DF-4696-4726-A594-B33253B2C479}" destId="{A130C8C5-0F6F-49A8-8A9D-B8A7D1E2B234}" srcOrd="3" destOrd="0" presId="urn:microsoft.com/office/officeart/2008/layout/VerticalCurvedList"/>
    <dgm:cxn modelId="{60EA0A42-D603-4A6C-8854-0B892313B60D}" type="presParOf" srcId="{760794DF-4696-4726-A594-B33253B2C479}" destId="{6C78B790-C85A-4ABC-AEE7-CC0757EFEC31}" srcOrd="4" destOrd="0" presId="urn:microsoft.com/office/officeart/2008/layout/VerticalCurvedList"/>
    <dgm:cxn modelId="{83BB2E8A-EB2E-4C4F-8AB7-20C85F50B8E1}" type="presParOf" srcId="{6C78B790-C85A-4ABC-AEE7-CC0757EFEC31}" destId="{0D48066B-5EF7-4A83-87DA-96599673F68E}" srcOrd="0" destOrd="0" presId="urn:microsoft.com/office/officeart/2008/layout/VerticalCurvedList"/>
    <dgm:cxn modelId="{3C90AAB7-1584-41B4-965D-5F31272AD52F}" type="presParOf" srcId="{760794DF-4696-4726-A594-B33253B2C479}" destId="{D96BC924-1BA7-4FFA-932C-78888355AC2F}" srcOrd="5" destOrd="0" presId="urn:microsoft.com/office/officeart/2008/layout/VerticalCurvedList"/>
    <dgm:cxn modelId="{419E39C4-78A1-460D-A577-08D28ECE5F6E}" type="presParOf" srcId="{760794DF-4696-4726-A594-B33253B2C479}" destId="{409A98C3-5E27-4BCE-9E27-8CFAD5C2A70F}" srcOrd="6" destOrd="0" presId="urn:microsoft.com/office/officeart/2008/layout/VerticalCurvedList"/>
    <dgm:cxn modelId="{9B70A7D8-78AC-4945-941A-C021F5BD2039}" type="presParOf" srcId="{409A98C3-5E27-4BCE-9E27-8CFAD5C2A70F}" destId="{6390C63A-51C6-40DE-A05E-8ED53B4357A4}" srcOrd="0" destOrd="0" presId="urn:microsoft.com/office/officeart/2008/layout/VerticalCurvedList"/>
    <dgm:cxn modelId="{3141CF6C-85B1-4FC6-A11C-9928DAD56A22}" type="presParOf" srcId="{760794DF-4696-4726-A594-B33253B2C479}" destId="{5E5B7A98-213D-4E6F-BC6A-1992FF37AE7B}" srcOrd="7" destOrd="0" presId="urn:microsoft.com/office/officeart/2008/layout/VerticalCurvedList"/>
    <dgm:cxn modelId="{A08BF692-1067-4205-9F67-03C5147B0DF9}" type="presParOf" srcId="{760794DF-4696-4726-A594-B33253B2C479}" destId="{225777DA-0028-43A2-891C-3715DE3230A8}" srcOrd="8" destOrd="0" presId="urn:microsoft.com/office/officeart/2008/layout/VerticalCurvedList"/>
    <dgm:cxn modelId="{07F6DA4C-1789-4E5A-948C-7CB44F032FAE}" type="presParOf" srcId="{225777DA-0028-43A2-891C-3715DE3230A8}" destId="{A2032DED-F85F-46A9-B9A0-B8C98108DDB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F624E-87F4-438A-B407-B6E4318B2BCF}">
      <dsp:nvSpPr>
        <dsp:cNvPr id="0" name=""/>
        <dsp:cNvSpPr/>
      </dsp:nvSpPr>
      <dsp:spPr>
        <a:xfrm>
          <a:off x="-5368510" y="-822103"/>
          <a:ext cx="6392480" cy="6392480"/>
        </a:xfrm>
        <a:prstGeom prst="blockArc">
          <a:avLst>
            <a:gd name="adj1" fmla="val 18900000"/>
            <a:gd name="adj2" fmla="val 2700000"/>
            <a:gd name="adj3" fmla="val 338"/>
          </a:avLst>
        </a:prstGeom>
        <a:noFill/>
        <a:ln w="25400" cap="flat" cmpd="sng" algn="ctr">
          <a:solidFill>
            <a:srgbClr val="FFD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BB047-2771-42FB-9912-A38C67761BFD}">
      <dsp:nvSpPr>
        <dsp:cNvPr id="0" name=""/>
        <dsp:cNvSpPr/>
      </dsp:nvSpPr>
      <dsp:spPr>
        <a:xfrm>
          <a:off x="536087" y="365047"/>
          <a:ext cx="9540294" cy="730474"/>
        </a:xfrm>
        <a:prstGeom prst="rect">
          <a:avLst/>
        </a:prstGeom>
        <a:solidFill>
          <a:srgbClr val="FFDD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1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>
              <a:solidFill>
                <a:schemeClr val="tx1"/>
              </a:solidFill>
            </a:rPr>
            <a:t>užtikrinti saugų užminuotų vietų ar vietovių sausumoje ir/ar sekliuose vandenyse identifikavimą ir saugiai atlikti užminuotos vietovės žvalgybą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536087" y="365047"/>
        <a:ext cx="9540294" cy="730474"/>
      </dsp:txXfrm>
    </dsp:sp>
    <dsp:sp modelId="{C103EF4C-AA56-45C1-ACDB-A218892BA689}">
      <dsp:nvSpPr>
        <dsp:cNvPr id="0" name=""/>
        <dsp:cNvSpPr/>
      </dsp:nvSpPr>
      <dsp:spPr>
        <a:xfrm>
          <a:off x="79540" y="273737"/>
          <a:ext cx="913093" cy="913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DD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0C8C5-0F6F-49A8-8A9D-B8A7D1E2B234}">
      <dsp:nvSpPr>
        <dsp:cNvPr id="0" name=""/>
        <dsp:cNvSpPr/>
      </dsp:nvSpPr>
      <dsp:spPr>
        <a:xfrm>
          <a:off x="954884" y="1460948"/>
          <a:ext cx="9121497" cy="730474"/>
        </a:xfrm>
        <a:prstGeom prst="rect">
          <a:avLst/>
        </a:prstGeom>
        <a:solidFill>
          <a:srgbClr val="FFDD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1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>
              <a:solidFill>
                <a:schemeClr val="tx1"/>
              </a:solidFill>
            </a:rPr>
            <a:t>identifikuoti įvairių tipų minas bei nustatyti užminuotos vietovės ribas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954884" y="1460948"/>
        <a:ext cx="9121497" cy="730474"/>
      </dsp:txXfrm>
    </dsp:sp>
    <dsp:sp modelId="{0D48066B-5EF7-4A83-87DA-96599673F68E}">
      <dsp:nvSpPr>
        <dsp:cNvPr id="0" name=""/>
        <dsp:cNvSpPr/>
      </dsp:nvSpPr>
      <dsp:spPr>
        <a:xfrm>
          <a:off x="498338" y="1369639"/>
          <a:ext cx="913093" cy="913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DD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BC924-1BA7-4FFA-932C-78888355AC2F}">
      <dsp:nvSpPr>
        <dsp:cNvPr id="0" name=""/>
        <dsp:cNvSpPr/>
      </dsp:nvSpPr>
      <dsp:spPr>
        <a:xfrm>
          <a:off x="954884" y="2556850"/>
          <a:ext cx="9121497" cy="730474"/>
        </a:xfrm>
        <a:prstGeom prst="rect">
          <a:avLst/>
        </a:prstGeom>
        <a:solidFill>
          <a:srgbClr val="FFDD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1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>
              <a:solidFill>
                <a:schemeClr val="tx1"/>
              </a:solidFill>
            </a:rPr>
            <a:t>padėti  sprendimų priėmimui dėl išminavimo darbų atlikimo technikos bei metodų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954884" y="2556850"/>
        <a:ext cx="9121497" cy="730474"/>
      </dsp:txXfrm>
    </dsp:sp>
    <dsp:sp modelId="{6390C63A-51C6-40DE-A05E-8ED53B4357A4}">
      <dsp:nvSpPr>
        <dsp:cNvPr id="0" name=""/>
        <dsp:cNvSpPr/>
      </dsp:nvSpPr>
      <dsp:spPr>
        <a:xfrm>
          <a:off x="498338" y="2465541"/>
          <a:ext cx="913093" cy="913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DD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B7A98-213D-4E6F-BC6A-1992FF37AE7B}">
      <dsp:nvSpPr>
        <dsp:cNvPr id="0" name=""/>
        <dsp:cNvSpPr/>
      </dsp:nvSpPr>
      <dsp:spPr>
        <a:xfrm>
          <a:off x="536087" y="3652752"/>
          <a:ext cx="9540294" cy="730474"/>
        </a:xfrm>
        <a:prstGeom prst="rect">
          <a:avLst/>
        </a:prstGeom>
        <a:solidFill>
          <a:srgbClr val="FFDD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81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200" kern="1200" dirty="0">
              <a:solidFill>
                <a:schemeClr val="tx1"/>
              </a:solidFill>
            </a:rPr>
            <a:t>sumažinti personalo kiekį atliekant pavojingų vietovių žvalgybą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536087" y="3652752"/>
        <a:ext cx="9540294" cy="730474"/>
      </dsp:txXfrm>
    </dsp:sp>
    <dsp:sp modelId="{A2032DED-F85F-46A9-B9A0-B8C98108DDB5}">
      <dsp:nvSpPr>
        <dsp:cNvPr id="0" name=""/>
        <dsp:cNvSpPr/>
      </dsp:nvSpPr>
      <dsp:spPr>
        <a:xfrm>
          <a:off x="79540" y="3561442"/>
          <a:ext cx="913093" cy="913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DD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D2F1B-4E08-43F1-81FE-97F4EAFC09AA}" type="datetimeFigureOut">
              <a:rPr lang="lt-LT" smtClean="0"/>
              <a:t>2024-04-10</a:t>
            </a:fld>
            <a:endParaRPr lang="lt-L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2230A-4C76-46AA-96FD-0B02AB0EC85B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2199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2230A-4C76-46AA-96FD-0B02AB0EC85B}" type="slidenum">
              <a:rPr lang="lt-LT" smtClean="0"/>
              <a:t>5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5202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2230A-4C76-46AA-96FD-0B02AB0EC85B}" type="slidenum">
              <a:rPr lang="lt-LT" smtClean="0"/>
              <a:t>6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88663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2230A-4C76-46AA-96FD-0B02AB0EC85B}" type="slidenum">
              <a:rPr lang="lt-LT" smtClean="0"/>
              <a:t>7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0004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11334"/>
            <a:ext cx="12192000" cy="8466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021288"/>
            <a:ext cx="2844800" cy="365125"/>
          </a:xfrm>
        </p:spPr>
        <p:txBody>
          <a:bodyPr/>
          <a:lstStyle/>
          <a:p>
            <a:fld id="{7F6B90CB-52FC-4273-A911-6854AC584CA6}" type="datetime1">
              <a:rPr lang="lt-LT" smtClean="0"/>
              <a:t>2024-04-10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021288"/>
            <a:ext cx="3860800" cy="365125"/>
          </a:xfrm>
        </p:spPr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021288"/>
            <a:ext cx="2844800" cy="365125"/>
          </a:xfrm>
        </p:spPr>
        <p:txBody>
          <a:bodyPr/>
          <a:lstStyle/>
          <a:p>
            <a:fld id="{94375474-8B73-49B1-A1B2-52CE3E63A069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884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77082-638B-46A0-91CE-E9B195866260}" type="datetime1">
              <a:rPr lang="lt-LT" smtClean="0"/>
              <a:t>2024-04-10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75474-8B73-49B1-A1B2-52CE3E63A069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0710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gra@kam.l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73600" y="5959067"/>
            <a:ext cx="2844800" cy="365125"/>
          </a:xfrm>
        </p:spPr>
        <p:txBody>
          <a:bodyPr/>
          <a:lstStyle/>
          <a:p>
            <a:pPr algn="ctr"/>
            <a:fld id="{8FDE14B8-F49D-4595-B709-36911438F565}" type="datetime1">
              <a:rPr lang="lt-LT" smtClean="0"/>
              <a:pPr algn="ctr"/>
              <a:t>2024-04-10</a:t>
            </a:fld>
            <a:endParaRPr lang="lt-LT" dirty="0"/>
          </a:p>
        </p:txBody>
      </p:sp>
      <p:sp>
        <p:nvSpPr>
          <p:cNvPr id="7" name="Rectangle 6"/>
          <p:cNvSpPr/>
          <p:nvPr/>
        </p:nvSpPr>
        <p:spPr>
          <a:xfrm>
            <a:off x="5381625" y="0"/>
            <a:ext cx="1495425" cy="723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00" y="262619"/>
            <a:ext cx="2447774" cy="244777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4245" y="3125688"/>
            <a:ext cx="108235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dirty="0"/>
              <a:t>Mokslinių tyrimų ir eksperimentinės plėtros (MTEP) </a:t>
            </a:r>
            <a:r>
              <a:rPr lang="lt-LT" sz="3200" dirty="0" err="1"/>
              <a:t>projekt</a:t>
            </a:r>
            <a:r>
              <a:rPr lang="en-US" sz="3200" dirty="0"/>
              <a:t>as</a:t>
            </a:r>
            <a:endParaRPr lang="lt-LT" sz="3200" dirty="0"/>
          </a:p>
        </p:txBody>
      </p:sp>
      <p:sp>
        <p:nvSpPr>
          <p:cNvPr id="9" name="Rectangle 8"/>
          <p:cNvSpPr/>
          <p:nvPr/>
        </p:nvSpPr>
        <p:spPr>
          <a:xfrm>
            <a:off x="1" y="6407944"/>
            <a:ext cx="2438400" cy="45005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" y="5893118"/>
            <a:ext cx="2438400" cy="514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04398" y="4008889"/>
            <a:ext cx="11849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b="1" dirty="0">
                <a:latin typeface="+mj-lt"/>
              </a:rPr>
              <a:t>DIRBTINIO INTELEKTO PAGRINDU</a:t>
            </a:r>
          </a:p>
          <a:p>
            <a:pPr algn="ctr"/>
            <a:r>
              <a:rPr lang="lt-LT" sz="3200" b="1" dirty="0">
                <a:latin typeface="+mj-lt"/>
              </a:rPr>
              <a:t>VEIKIANČIOS AUTONOMINĖS PRIEŠTANKINIŲ / PRIEŠPĖSTINIŲ MINŲ APTIKIMO, IDENTIFIKAVIMO PLATFORMOS (APPMAIP) SUKŪRIMAS</a:t>
            </a:r>
          </a:p>
        </p:txBody>
      </p:sp>
    </p:spTree>
    <p:extLst>
      <p:ext uri="{BB962C8B-B14F-4D97-AF65-F5344CB8AC3E}">
        <p14:creationId xmlns:p14="http://schemas.microsoft.com/office/powerpoint/2010/main" val="20158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2</a:t>
            </a:fld>
            <a:endParaRPr lang="lt-LT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2988" y="151426"/>
            <a:ext cx="10972800" cy="11756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>
                <a:solidFill>
                  <a:schemeClr val="tx1"/>
                </a:solidFill>
              </a:rPr>
              <a:t>MTEP projekto pagrindimas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735495"/>
            <a:ext cx="10972800" cy="3769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400" dirty="0">
                <a:solidFill>
                  <a:schemeClr val="tx1"/>
                </a:solidFill>
              </a:rPr>
              <a:t>Dirbtinio intelekto pagrindu veikianti autonominė prieštankinių / </a:t>
            </a:r>
            <a:r>
              <a:rPr lang="lt-LT" sz="2400" dirty="0" err="1">
                <a:solidFill>
                  <a:schemeClr val="tx1"/>
                </a:solidFill>
              </a:rPr>
              <a:t>priešpėstinių</a:t>
            </a:r>
            <a:r>
              <a:rPr lang="lt-LT" sz="2400" dirty="0">
                <a:solidFill>
                  <a:schemeClr val="tx1"/>
                </a:solidFill>
              </a:rPr>
              <a:t> minų aptikimo, identifikavimo platforma (toliau – APPMAIP), skirta </a:t>
            </a:r>
            <a:r>
              <a:rPr lang="lt-LT" sz="2400" b="1" dirty="0">
                <a:solidFill>
                  <a:schemeClr val="tx1"/>
                </a:solidFill>
              </a:rPr>
              <a:t>humanitarinių (ne kovinių) </a:t>
            </a:r>
            <a:r>
              <a:rPr lang="lt-LT" sz="2400" dirty="0">
                <a:solidFill>
                  <a:schemeClr val="tx1"/>
                </a:solidFill>
              </a:rPr>
              <a:t>išminavimo operacijų vykdymui.</a:t>
            </a:r>
          </a:p>
          <a:p>
            <a:pPr algn="l"/>
            <a:endParaRPr lang="lt-LT" sz="2400" dirty="0">
              <a:solidFill>
                <a:schemeClr val="tx1"/>
              </a:solidFill>
            </a:endParaRPr>
          </a:p>
          <a:p>
            <a:pPr algn="l"/>
            <a:r>
              <a:rPr lang="lt-LT" sz="2400" dirty="0">
                <a:solidFill>
                  <a:schemeClr val="tx1"/>
                </a:solidFill>
              </a:rPr>
              <a:t>Tokie ir panašūs sprendimai: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chemeClr val="tx1"/>
                </a:solidFill>
              </a:rPr>
              <a:t>aktualūs atsižvelgiant į identifikuotas Ukrainos karo pamokas;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chemeClr val="tx1"/>
                </a:solidFill>
              </a:rPr>
              <a:t>svarbūs Lietuvos buriamai „</a:t>
            </a:r>
            <a:r>
              <a:rPr lang="lt-LT" sz="2400" b="1" dirty="0">
                <a:solidFill>
                  <a:schemeClr val="tx1"/>
                </a:solidFill>
              </a:rPr>
              <a:t>Išminavimo koalicijai</a:t>
            </a:r>
            <a:r>
              <a:rPr lang="lt-LT" sz="2400" dirty="0">
                <a:solidFill>
                  <a:schemeClr val="tx1"/>
                </a:solidFill>
              </a:rPr>
              <a:t>“;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chemeClr val="tx1"/>
                </a:solidFill>
              </a:rPr>
              <a:t>padeda aprūpinant karius reikiama ir pažangia įranga.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7043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947" y="236888"/>
            <a:ext cx="10848392" cy="1073149"/>
          </a:xfrm>
        </p:spPr>
        <p:txBody>
          <a:bodyPr>
            <a:normAutofit/>
          </a:bodyPr>
          <a:lstStyle/>
          <a:p>
            <a:r>
              <a:rPr lang="lt-LT" sz="4000" b="1" dirty="0">
                <a:solidFill>
                  <a:schemeClr val="tx1"/>
                </a:solidFill>
              </a:rPr>
              <a:t>APPMAIP įgalintų</a:t>
            </a:r>
            <a:endParaRPr lang="lt-LT" sz="3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3</a:t>
            </a:fld>
            <a:endParaRPr lang="lt-LT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882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lt-LT" dirty="0">
              <a:solidFill>
                <a:schemeClr val="tx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465748214"/>
              </p:ext>
            </p:extLst>
          </p:nvPr>
        </p:nvGraphicFramePr>
        <p:xfrm>
          <a:off x="933061" y="1455577"/>
          <a:ext cx="10142376" cy="4748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5379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4</a:t>
            </a:fld>
            <a:endParaRPr lang="lt-LT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2988" y="151426"/>
            <a:ext cx="10972800" cy="11756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>
                <a:solidFill>
                  <a:schemeClr val="tx1"/>
                </a:solidFill>
              </a:rPr>
              <a:t>Projekto tikslas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860450"/>
            <a:ext cx="10972800" cy="3094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t-LT" sz="2400" dirty="0">
                <a:solidFill>
                  <a:schemeClr val="tx1"/>
                </a:solidFill>
              </a:rPr>
              <a:t>Sukurti ir išbandyti dirbtinio intelekto pagrindu veikiančią autonominę platformą, gebančią aptikti ir identifikuoti prieštankines / </a:t>
            </a:r>
            <a:r>
              <a:rPr lang="lt-LT" sz="2400" dirty="0" err="1">
                <a:solidFill>
                  <a:schemeClr val="tx1"/>
                </a:solidFill>
              </a:rPr>
              <a:t>priešpėstines</a:t>
            </a:r>
            <a:r>
              <a:rPr lang="lt-LT" sz="2400" dirty="0">
                <a:solidFill>
                  <a:schemeClr val="tx1"/>
                </a:solidFill>
              </a:rPr>
              <a:t> minas, padėtas įvairiais minavimo būdais, bei suformuoti minų laukų skaitmeninius žemėlapius.</a:t>
            </a:r>
          </a:p>
          <a:p>
            <a:pPr algn="l"/>
            <a:endParaRPr lang="lt-LT" sz="2400" dirty="0">
              <a:solidFill>
                <a:schemeClr val="tx1"/>
              </a:solidFill>
            </a:endParaRPr>
          </a:p>
          <a:p>
            <a:pPr algn="l"/>
            <a:r>
              <a:rPr lang="lt-LT" sz="2400" dirty="0">
                <a:solidFill>
                  <a:schemeClr val="tx1"/>
                </a:solidFill>
              </a:rPr>
              <a:t>Produkto išbaigtumas turėtų būti ne mažesnis kaip </a:t>
            </a:r>
            <a:r>
              <a:rPr lang="lt-LT" sz="2400" b="1" dirty="0">
                <a:solidFill>
                  <a:schemeClr val="tx1"/>
                </a:solidFill>
              </a:rPr>
              <a:t>TRL 7 </a:t>
            </a:r>
            <a:r>
              <a:rPr lang="lt-LT" sz="2400" dirty="0">
                <a:solidFill>
                  <a:schemeClr val="tx1"/>
                </a:solidFill>
              </a:rPr>
              <a:t>– </a:t>
            </a:r>
            <a:r>
              <a:rPr lang="lt-LT" sz="2400" b="1" dirty="0">
                <a:solidFill>
                  <a:schemeClr val="tx1"/>
                </a:solidFill>
              </a:rPr>
              <a:t>prototipo</a:t>
            </a:r>
            <a:r>
              <a:rPr lang="lt-LT" sz="2400" dirty="0">
                <a:solidFill>
                  <a:schemeClr val="tx1"/>
                </a:solidFill>
              </a:rPr>
              <a:t> demonstracinė versija.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2474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3440" y="99933"/>
            <a:ext cx="10363200" cy="685567"/>
          </a:xfrm>
        </p:spPr>
        <p:txBody>
          <a:bodyPr>
            <a:noAutofit/>
          </a:bodyPr>
          <a:lstStyle/>
          <a:p>
            <a:r>
              <a:rPr lang="lt-LT" sz="4000" b="1" dirty="0">
                <a:solidFill>
                  <a:schemeClr val="tx1"/>
                </a:solidFill>
              </a:rPr>
              <a:t>Projekto įgyvendinimo etapai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5</a:t>
            </a:fld>
            <a:endParaRPr lang="lt-LT" dirty="0"/>
          </a:p>
        </p:txBody>
      </p:sp>
      <p:sp>
        <p:nvSpPr>
          <p:cNvPr id="5" name="Freeform 4"/>
          <p:cNvSpPr/>
          <p:nvPr/>
        </p:nvSpPr>
        <p:spPr>
          <a:xfrm>
            <a:off x="623888" y="961496"/>
            <a:ext cx="10958512" cy="2180600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endParaRPr lang="lt-LT" sz="2000" dirty="0">
              <a:solidFill>
                <a:srgbClr val="FFDD00"/>
              </a:solidFill>
              <a:cs typeface="Arial" panose="020B060402020202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23888" y="3287464"/>
            <a:ext cx="10958512" cy="2102104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rgbClr val="FFDD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b="1" kern="12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9214" y="3415646"/>
            <a:ext cx="108278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II etapas</a:t>
            </a:r>
          </a:p>
          <a:p>
            <a:endParaRPr lang="lt-LT" b="1" dirty="0"/>
          </a:p>
          <a:p>
            <a:pPr lvl="0"/>
            <a:r>
              <a:rPr lang="lt-LT" dirty="0"/>
              <a:t>Sukurti </a:t>
            </a:r>
            <a:r>
              <a:rPr lang="en-GB" dirty="0"/>
              <a:t>APPMAIP </a:t>
            </a:r>
            <a:r>
              <a:rPr lang="lt-LT" b="1" dirty="0"/>
              <a:t>prototipą</a:t>
            </a:r>
            <a:r>
              <a:rPr lang="lt-LT" dirty="0"/>
              <a:t> pagal I etapo rezultatus.</a:t>
            </a:r>
          </a:p>
          <a:p>
            <a:pPr lvl="0"/>
            <a:r>
              <a:rPr lang="en-GB" dirty="0"/>
              <a:t>APPMAIP </a:t>
            </a:r>
            <a:r>
              <a:rPr lang="lt-LT" dirty="0"/>
              <a:t>prototipo veikimą </a:t>
            </a:r>
            <a:r>
              <a:rPr lang="lt-LT" b="1" dirty="0"/>
              <a:t>išbandyti</a:t>
            </a:r>
            <a:r>
              <a:rPr lang="lt-LT" dirty="0"/>
              <a:t> realioje veikimo aplinkoje.</a:t>
            </a:r>
          </a:p>
          <a:p>
            <a:pPr lvl="0"/>
            <a:r>
              <a:rPr lang="lt-LT" dirty="0"/>
              <a:t>Uždavinio atlikimo trukmė – </a:t>
            </a:r>
            <a:r>
              <a:rPr lang="lt-LT" b="1" dirty="0"/>
              <a:t>iki 12 mėn.</a:t>
            </a:r>
          </a:p>
          <a:p>
            <a:pPr lvl="0"/>
            <a:r>
              <a:rPr lang="lt-LT" dirty="0"/>
              <a:t>Pasiektas </a:t>
            </a:r>
            <a:r>
              <a:rPr lang="lt-LT" b="1" dirty="0"/>
              <a:t>MTEP etapas – 7 </a:t>
            </a:r>
            <a:r>
              <a:rPr lang="lt-LT" dirty="0"/>
              <a:t>(prototipo (bandomosios versijos) demonstravimas).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4636" y="1110771"/>
            <a:ext cx="10842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rgbClr val="FFDD00"/>
                </a:solidFill>
              </a:rPr>
              <a:t>I etapas</a:t>
            </a:r>
          </a:p>
          <a:p>
            <a:endParaRPr lang="lt-LT" b="1" dirty="0">
              <a:solidFill>
                <a:srgbClr val="FFDD00"/>
              </a:solidFill>
            </a:endParaRPr>
          </a:p>
          <a:p>
            <a:pPr lvl="0"/>
            <a:r>
              <a:rPr lang="lt-LT" dirty="0">
                <a:solidFill>
                  <a:srgbClr val="FFDD00"/>
                </a:solidFill>
              </a:rPr>
              <a:t>Atlikti techninių </a:t>
            </a:r>
            <a:r>
              <a:rPr lang="lt-LT" b="1" dirty="0">
                <a:solidFill>
                  <a:srgbClr val="FFDD00"/>
                </a:solidFill>
              </a:rPr>
              <a:t>galimybių studiją </a:t>
            </a:r>
            <a:r>
              <a:rPr lang="lt-LT" dirty="0">
                <a:solidFill>
                  <a:srgbClr val="FFDD00"/>
                </a:solidFill>
              </a:rPr>
              <a:t>ir detaliai aprašyti APPMAIP </a:t>
            </a:r>
            <a:r>
              <a:rPr lang="lt-LT" b="1" dirty="0">
                <a:solidFill>
                  <a:srgbClr val="FFDD00"/>
                </a:solidFill>
              </a:rPr>
              <a:t>koncepciją</a:t>
            </a:r>
            <a:r>
              <a:rPr lang="lt-LT" dirty="0">
                <a:solidFill>
                  <a:srgbClr val="FFDD00"/>
                </a:solidFill>
              </a:rPr>
              <a:t> (parametrai, technologijos, tiekėjai, gamybos Lietuvoje galimybės ir resursai, kt.), atsižvelgiant į minimalius reikalavimus.</a:t>
            </a:r>
          </a:p>
          <a:p>
            <a:pPr lvl="0"/>
            <a:r>
              <a:rPr lang="lt-LT" dirty="0">
                <a:solidFill>
                  <a:srgbClr val="FFDD00"/>
                </a:solidFill>
              </a:rPr>
              <a:t>Uždavinio atlikimo trukmė – </a:t>
            </a:r>
            <a:r>
              <a:rPr lang="lt-LT" b="1" dirty="0">
                <a:solidFill>
                  <a:srgbClr val="FFDD00"/>
                </a:solidFill>
              </a:rPr>
              <a:t>iki 3 mėn.</a:t>
            </a:r>
          </a:p>
          <a:p>
            <a:pPr lvl="0"/>
            <a:r>
              <a:rPr lang="lt-LT" dirty="0">
                <a:solidFill>
                  <a:srgbClr val="FFDD00"/>
                </a:solidFill>
              </a:rPr>
              <a:t>Pasiektas </a:t>
            </a:r>
            <a:r>
              <a:rPr lang="lt-LT" b="1" dirty="0">
                <a:solidFill>
                  <a:srgbClr val="FFDD00"/>
                </a:solidFill>
              </a:rPr>
              <a:t>MTEP etapas – 3</a:t>
            </a:r>
            <a:r>
              <a:rPr lang="lt-LT" dirty="0">
                <a:solidFill>
                  <a:srgbClr val="FFDD00"/>
                </a:solidFill>
              </a:rPr>
              <a:t> (koncepcijos įgyvendinamumo įrodymas / patvirtinimas).</a:t>
            </a:r>
          </a:p>
          <a:p>
            <a:endParaRPr lang="lt-LT" b="1" dirty="0">
              <a:solidFill>
                <a:srgbClr val="FFDD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09467" y="5453744"/>
            <a:ext cx="10972800" cy="78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2000" dirty="0">
                <a:solidFill>
                  <a:schemeClr val="tx1"/>
                </a:solidFill>
              </a:rPr>
              <a:t>Viso mokslo tiriamojo darbo atlikimo trukmė - </a:t>
            </a:r>
            <a:r>
              <a:rPr lang="lt-LT" sz="2000" b="1" dirty="0">
                <a:solidFill>
                  <a:schemeClr val="tx1"/>
                </a:solidFill>
              </a:rPr>
              <a:t>iki 15  mėn.</a:t>
            </a:r>
          </a:p>
          <a:p>
            <a:r>
              <a:rPr lang="lt-LT" sz="2000" dirty="0">
                <a:solidFill>
                  <a:schemeClr val="tx1"/>
                </a:solidFill>
              </a:rPr>
              <a:t>Kiekvienam etapui pasibaigus vertinami rezultatai ir sprendžiama dėl tolesnio projekto finansavimo.</a:t>
            </a:r>
          </a:p>
        </p:txBody>
      </p:sp>
    </p:spTree>
    <p:extLst>
      <p:ext uri="{BB962C8B-B14F-4D97-AF65-F5344CB8AC3E}">
        <p14:creationId xmlns:p14="http://schemas.microsoft.com/office/powerpoint/2010/main" val="280220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1544" y="246562"/>
            <a:ext cx="10363200" cy="685567"/>
          </a:xfrm>
        </p:spPr>
        <p:txBody>
          <a:bodyPr>
            <a:noAutofit/>
          </a:bodyPr>
          <a:lstStyle/>
          <a:p>
            <a:r>
              <a:rPr lang="lt-LT" sz="4000" b="1" dirty="0">
                <a:solidFill>
                  <a:schemeClr val="tx1"/>
                </a:solidFill>
              </a:rPr>
              <a:t>Minimalūs funkciniai reikalavimai 1/2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6</a:t>
            </a:fld>
            <a:endParaRPr lang="lt-LT" dirty="0"/>
          </a:p>
        </p:txBody>
      </p:sp>
      <p:sp>
        <p:nvSpPr>
          <p:cNvPr id="5" name="Freeform 4"/>
          <p:cNvSpPr/>
          <p:nvPr/>
        </p:nvSpPr>
        <p:spPr>
          <a:xfrm>
            <a:off x="623888" y="1381373"/>
            <a:ext cx="10958512" cy="920825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endParaRPr lang="lt-LT" sz="2000" dirty="0">
              <a:solidFill>
                <a:srgbClr val="FFDD00"/>
              </a:solidFill>
              <a:cs typeface="Arial" panose="020B060402020202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23888" y="2385034"/>
            <a:ext cx="10958512" cy="784204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rgbClr val="FFDD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b="1" kern="1200" dirty="0">
              <a:solidFill>
                <a:schemeClr val="tx1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23888" y="3285207"/>
            <a:ext cx="10958512" cy="784495"/>
          </a:xfrm>
          <a:custGeom>
            <a:avLst/>
            <a:gdLst>
              <a:gd name="connsiteX0" fmla="*/ 0 w 10958512"/>
              <a:gd name="connsiteY0" fmla="*/ 130522 h 1305222"/>
              <a:gd name="connsiteX1" fmla="*/ 130522 w 10958512"/>
              <a:gd name="connsiteY1" fmla="*/ 0 h 1305222"/>
              <a:gd name="connsiteX2" fmla="*/ 10827990 w 10958512"/>
              <a:gd name="connsiteY2" fmla="*/ 0 h 1305222"/>
              <a:gd name="connsiteX3" fmla="*/ 10958512 w 10958512"/>
              <a:gd name="connsiteY3" fmla="*/ 130522 h 1305222"/>
              <a:gd name="connsiteX4" fmla="*/ 10958512 w 10958512"/>
              <a:gd name="connsiteY4" fmla="*/ 1174700 h 1305222"/>
              <a:gd name="connsiteX5" fmla="*/ 10827990 w 10958512"/>
              <a:gd name="connsiteY5" fmla="*/ 1305222 h 1305222"/>
              <a:gd name="connsiteX6" fmla="*/ 130522 w 10958512"/>
              <a:gd name="connsiteY6" fmla="*/ 1305222 h 1305222"/>
              <a:gd name="connsiteX7" fmla="*/ 0 w 10958512"/>
              <a:gd name="connsiteY7" fmla="*/ 1174700 h 1305222"/>
              <a:gd name="connsiteX8" fmla="*/ 0 w 10958512"/>
              <a:gd name="connsiteY8" fmla="*/ 130522 h 130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1305222">
                <a:moveTo>
                  <a:pt x="0" y="130522"/>
                </a:moveTo>
                <a:cubicBezTo>
                  <a:pt x="0" y="58437"/>
                  <a:pt x="58437" y="0"/>
                  <a:pt x="130522" y="0"/>
                </a:cubicBezTo>
                <a:lnTo>
                  <a:pt x="10827990" y="0"/>
                </a:lnTo>
                <a:cubicBezTo>
                  <a:pt x="10900075" y="0"/>
                  <a:pt x="10958512" y="58437"/>
                  <a:pt x="10958512" y="130522"/>
                </a:cubicBezTo>
                <a:lnTo>
                  <a:pt x="10958512" y="1174700"/>
                </a:lnTo>
                <a:cubicBezTo>
                  <a:pt x="10958512" y="1246785"/>
                  <a:pt x="10900075" y="1305222"/>
                  <a:pt x="10827990" y="1305222"/>
                </a:cubicBezTo>
                <a:lnTo>
                  <a:pt x="130522" y="1305222"/>
                </a:lnTo>
                <a:cubicBezTo>
                  <a:pt x="58437" y="1305222"/>
                  <a:pt x="0" y="1246785"/>
                  <a:pt x="0" y="1174700"/>
                </a:cubicBezTo>
                <a:lnTo>
                  <a:pt x="0" y="130522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02234" tIns="80010" rIns="80011" bIns="80010" numCol="1" spcCol="1270" anchor="ctr" anchorCtr="0">
            <a:noAutofit/>
          </a:bodyPr>
          <a:lstStyle/>
          <a:p>
            <a:pPr lvl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b="1" kern="1200" dirty="0">
              <a:solidFill>
                <a:srgbClr val="FFDD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623888" y="4261305"/>
            <a:ext cx="10958512" cy="784190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rgbClr val="FFDD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b="1" kern="12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2358" y="2511631"/>
            <a:ext cx="10648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2. Nustatyti tikslias minų </a:t>
            </a:r>
            <a:r>
              <a:rPr lang="lt-LT" dirty="0" err="1"/>
              <a:t>lokacijas</a:t>
            </a:r>
            <a:r>
              <a:rPr lang="lt-LT" dirty="0"/>
              <a:t> (identifikuojant minos geometrinį centrą) apibrėžtose teritorijos ribose.</a:t>
            </a:r>
          </a:p>
          <a:p>
            <a:pPr lvl="0"/>
            <a:endParaRPr lang="lt-LT" dirty="0"/>
          </a:p>
        </p:txBody>
      </p:sp>
      <p:sp>
        <p:nvSpPr>
          <p:cNvPr id="20" name="TextBox 19"/>
          <p:cNvSpPr txBox="1"/>
          <p:nvPr/>
        </p:nvSpPr>
        <p:spPr>
          <a:xfrm>
            <a:off x="772358" y="4289430"/>
            <a:ext cx="10648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/>
              <a:t>4. A</a:t>
            </a:r>
            <a:r>
              <a:rPr lang="en-GB" dirty="0" err="1"/>
              <a:t>tpažintų</a:t>
            </a:r>
            <a:r>
              <a:rPr lang="en-GB" dirty="0"/>
              <a:t> </a:t>
            </a:r>
            <a:r>
              <a:rPr lang="en-GB" dirty="0" err="1"/>
              <a:t>minų</a:t>
            </a:r>
            <a:r>
              <a:rPr lang="en-GB" dirty="0"/>
              <a:t> </a:t>
            </a:r>
            <a:r>
              <a:rPr lang="en-GB" dirty="0" err="1"/>
              <a:t>koordinatės</a:t>
            </a:r>
            <a:r>
              <a:rPr lang="en-GB" dirty="0"/>
              <a:t> ir </a:t>
            </a:r>
            <a:r>
              <a:rPr lang="en-GB" dirty="0" err="1"/>
              <a:t>kiti</a:t>
            </a:r>
            <a:r>
              <a:rPr lang="en-GB" dirty="0"/>
              <a:t> </a:t>
            </a:r>
            <a:r>
              <a:rPr lang="en-GB" dirty="0" err="1"/>
              <a:t>parametrai</a:t>
            </a:r>
            <a:r>
              <a:rPr lang="en-GB" dirty="0"/>
              <a:t> (</a:t>
            </a:r>
            <a:r>
              <a:rPr lang="en-GB" dirty="0" err="1"/>
              <a:t>tipas</a:t>
            </a:r>
            <a:r>
              <a:rPr lang="en-GB" dirty="0"/>
              <a:t>, </a:t>
            </a:r>
            <a:r>
              <a:rPr lang="en-GB" dirty="0" err="1"/>
              <a:t>dydis</a:t>
            </a:r>
            <a:r>
              <a:rPr lang="en-GB" dirty="0"/>
              <a:t>, forma, </a:t>
            </a:r>
            <a:r>
              <a:rPr lang="en-GB" dirty="0" err="1"/>
              <a:t>užminavimo</a:t>
            </a:r>
            <a:r>
              <a:rPr lang="en-GB" dirty="0"/>
              <a:t> </a:t>
            </a:r>
            <a:r>
              <a:rPr lang="en-GB" dirty="0" err="1"/>
              <a:t>gylis</a:t>
            </a:r>
            <a:r>
              <a:rPr lang="en-GB" dirty="0"/>
              <a:t>) </a:t>
            </a:r>
            <a:r>
              <a:rPr lang="en-GB" dirty="0" err="1"/>
              <a:t>turi</a:t>
            </a:r>
            <a:r>
              <a:rPr lang="en-GB" dirty="0"/>
              <a:t> </a:t>
            </a:r>
            <a:r>
              <a:rPr lang="en-GB" dirty="0" err="1"/>
              <a:t>būti</a:t>
            </a:r>
            <a:r>
              <a:rPr lang="en-GB" dirty="0"/>
              <a:t> </a:t>
            </a:r>
            <a:r>
              <a:rPr lang="en-GB" dirty="0" err="1"/>
              <a:t>sukeliami</a:t>
            </a:r>
            <a:r>
              <a:rPr lang="en-GB" dirty="0"/>
              <a:t> ant </a:t>
            </a:r>
            <a:r>
              <a:rPr lang="en-GB" dirty="0" err="1"/>
              <a:t>plačiai</a:t>
            </a:r>
            <a:r>
              <a:rPr lang="en-GB" dirty="0"/>
              <a:t> </a:t>
            </a:r>
            <a:r>
              <a:rPr lang="en-GB" dirty="0" err="1"/>
              <a:t>naudojamo</a:t>
            </a:r>
            <a:r>
              <a:rPr lang="en-GB" dirty="0"/>
              <a:t> (</a:t>
            </a:r>
            <a:r>
              <a:rPr lang="en-GB" dirty="0" err="1"/>
              <a:t>atvirų</a:t>
            </a:r>
            <a:r>
              <a:rPr lang="en-GB" dirty="0"/>
              <a:t> </a:t>
            </a:r>
            <a:r>
              <a:rPr lang="en-GB" dirty="0" err="1"/>
              <a:t>šaltinių</a:t>
            </a:r>
            <a:r>
              <a:rPr lang="en-GB" dirty="0"/>
              <a:t>) </a:t>
            </a:r>
            <a:r>
              <a:rPr lang="en-GB" dirty="0" err="1"/>
              <a:t>žemėlapio</a:t>
            </a:r>
            <a:r>
              <a:rPr lang="en-GB" dirty="0"/>
              <a:t>, </a:t>
            </a:r>
            <a:r>
              <a:rPr lang="en-GB" dirty="0" err="1"/>
              <a:t>garantuojant</a:t>
            </a:r>
            <a:r>
              <a:rPr lang="en-GB" dirty="0"/>
              <a:t> </a:t>
            </a:r>
            <a:r>
              <a:rPr lang="en-GB" dirty="0" err="1"/>
              <a:t>duomenų</a:t>
            </a:r>
            <a:r>
              <a:rPr lang="en-GB" dirty="0"/>
              <a:t> </a:t>
            </a:r>
            <a:r>
              <a:rPr lang="en-GB" dirty="0" err="1"/>
              <a:t>saugumą</a:t>
            </a:r>
            <a:r>
              <a:rPr lang="lt-LT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169" y="1498366"/>
            <a:ext cx="10544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>
                <a:solidFill>
                  <a:srgbClr val="FFDD00"/>
                </a:solidFill>
              </a:rPr>
              <a:t>1. Identifikuoti įvairių tipų </a:t>
            </a:r>
            <a:r>
              <a:rPr lang="en-GB" dirty="0" err="1">
                <a:solidFill>
                  <a:srgbClr val="FFDD00"/>
                </a:solidFill>
              </a:rPr>
              <a:t>prieštankines</a:t>
            </a:r>
            <a:r>
              <a:rPr lang="en-GB" dirty="0">
                <a:solidFill>
                  <a:srgbClr val="FFDD00"/>
                </a:solidFill>
              </a:rPr>
              <a:t>/</a:t>
            </a:r>
            <a:r>
              <a:rPr lang="en-GB" dirty="0" err="1">
                <a:solidFill>
                  <a:srgbClr val="FFDD00"/>
                </a:solidFill>
              </a:rPr>
              <a:t>priešpėstines</a:t>
            </a:r>
            <a:r>
              <a:rPr lang="en-GB" dirty="0">
                <a:solidFill>
                  <a:srgbClr val="FFDD00"/>
                </a:solidFill>
              </a:rPr>
              <a:t> minas (</a:t>
            </a:r>
            <a:r>
              <a:rPr lang="en-GB" dirty="0" err="1">
                <a:solidFill>
                  <a:srgbClr val="FFDD00"/>
                </a:solidFill>
              </a:rPr>
              <a:t>metaliniu</a:t>
            </a:r>
            <a:r>
              <a:rPr lang="en-GB" dirty="0">
                <a:solidFill>
                  <a:srgbClr val="FFDD00"/>
                </a:solidFill>
              </a:rPr>
              <a:t> ir/</a:t>
            </a:r>
            <a:r>
              <a:rPr lang="en-GB" dirty="0" err="1">
                <a:solidFill>
                  <a:srgbClr val="FFDD00"/>
                </a:solidFill>
              </a:rPr>
              <a:t>ar</a:t>
            </a:r>
            <a:r>
              <a:rPr lang="en-GB" dirty="0">
                <a:solidFill>
                  <a:srgbClr val="FFDD00"/>
                </a:solidFill>
              </a:rPr>
              <a:t>  </a:t>
            </a:r>
            <a:r>
              <a:rPr lang="en-GB" dirty="0" err="1">
                <a:solidFill>
                  <a:srgbClr val="FFDD00"/>
                </a:solidFill>
              </a:rPr>
              <a:t>plastikiniu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korpusu</a:t>
            </a:r>
            <a:r>
              <a:rPr lang="en-GB" dirty="0">
                <a:solidFill>
                  <a:srgbClr val="FFDD00"/>
                </a:solidFill>
              </a:rPr>
              <a:t>, be </a:t>
            </a:r>
            <a:r>
              <a:rPr lang="en-GB" dirty="0" err="1">
                <a:solidFill>
                  <a:srgbClr val="FFDD00"/>
                </a:solidFill>
              </a:rPr>
              <a:t>korpuso</a:t>
            </a:r>
            <a:r>
              <a:rPr lang="en-GB" dirty="0">
                <a:solidFill>
                  <a:srgbClr val="FFDD00"/>
                </a:solidFill>
              </a:rPr>
              <a:t>, kt.) </a:t>
            </a:r>
            <a:r>
              <a:rPr lang="en-GB" dirty="0" err="1">
                <a:solidFill>
                  <a:srgbClr val="FFDD00"/>
                </a:solidFill>
              </a:rPr>
              <a:t>grunte</a:t>
            </a:r>
            <a:r>
              <a:rPr lang="en-GB" dirty="0">
                <a:solidFill>
                  <a:srgbClr val="FFDD00"/>
                </a:solidFill>
              </a:rPr>
              <a:t> ir/</a:t>
            </a:r>
            <a:r>
              <a:rPr lang="en-GB" dirty="0" err="1">
                <a:solidFill>
                  <a:srgbClr val="FFDD00"/>
                </a:solidFill>
              </a:rPr>
              <a:t>ar</a:t>
            </a:r>
            <a:r>
              <a:rPr lang="en-GB" dirty="0">
                <a:solidFill>
                  <a:srgbClr val="FFDD00"/>
                </a:solidFill>
              </a:rPr>
              <a:t> ant </a:t>
            </a:r>
            <a:r>
              <a:rPr lang="en-GB" dirty="0" err="1">
                <a:solidFill>
                  <a:srgbClr val="FFDD00"/>
                </a:solidFill>
              </a:rPr>
              <a:t>grunto</a:t>
            </a:r>
            <a:r>
              <a:rPr lang="en-GB" dirty="0">
                <a:solidFill>
                  <a:srgbClr val="FFDD00"/>
                </a:solidFill>
              </a:rPr>
              <a:t>, </a:t>
            </a:r>
            <a:r>
              <a:rPr lang="en-GB" dirty="0" err="1">
                <a:solidFill>
                  <a:srgbClr val="FFDD00"/>
                </a:solidFill>
              </a:rPr>
              <a:t>sausumoje</a:t>
            </a:r>
            <a:r>
              <a:rPr lang="en-GB" dirty="0">
                <a:solidFill>
                  <a:srgbClr val="FFDD00"/>
                </a:solidFill>
              </a:rPr>
              <a:t> ir/</a:t>
            </a:r>
            <a:r>
              <a:rPr lang="en-GB" dirty="0" err="1">
                <a:solidFill>
                  <a:srgbClr val="FFDD00"/>
                </a:solidFill>
              </a:rPr>
              <a:t>ar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sekliuose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vandenyse</a:t>
            </a:r>
            <a:r>
              <a:rPr lang="lt-LT" dirty="0">
                <a:solidFill>
                  <a:srgbClr val="FFDD00"/>
                </a:solidFill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2358" y="3354288"/>
            <a:ext cx="10648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>
                <a:solidFill>
                  <a:srgbClr val="FFDD00"/>
                </a:solidFill>
              </a:rPr>
              <a:t>3. A</a:t>
            </a:r>
            <a:r>
              <a:rPr lang="en-GB" dirty="0" err="1">
                <a:solidFill>
                  <a:srgbClr val="FFDD00"/>
                </a:solidFill>
              </a:rPr>
              <a:t>pimti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kelias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paieškos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technologijas</a:t>
            </a:r>
            <a:r>
              <a:rPr lang="en-GB" dirty="0">
                <a:solidFill>
                  <a:srgbClr val="FFDD00"/>
                </a:solidFill>
              </a:rPr>
              <a:t> (</a:t>
            </a:r>
            <a:r>
              <a:rPr lang="en-GB" dirty="0" err="1">
                <a:solidFill>
                  <a:srgbClr val="FFDD00"/>
                </a:solidFill>
              </a:rPr>
              <a:t>pvz</a:t>
            </a:r>
            <a:r>
              <a:rPr lang="en-GB" dirty="0">
                <a:solidFill>
                  <a:srgbClr val="FFDD00"/>
                </a:solidFill>
              </a:rPr>
              <a:t>. </a:t>
            </a:r>
            <a:r>
              <a:rPr lang="en-GB" dirty="0" err="1">
                <a:solidFill>
                  <a:srgbClr val="FFDD00"/>
                </a:solidFill>
              </a:rPr>
              <a:t>optinė</a:t>
            </a:r>
            <a:r>
              <a:rPr lang="en-GB" dirty="0">
                <a:solidFill>
                  <a:srgbClr val="FFDD00"/>
                </a:solidFill>
              </a:rPr>
              <a:t>, </a:t>
            </a:r>
            <a:r>
              <a:rPr lang="en-GB" dirty="0" err="1">
                <a:solidFill>
                  <a:srgbClr val="FFDD00"/>
                </a:solidFill>
              </a:rPr>
              <a:t>magnetometrija</a:t>
            </a:r>
            <a:r>
              <a:rPr lang="en-GB" dirty="0">
                <a:solidFill>
                  <a:srgbClr val="FFDD00"/>
                </a:solidFill>
              </a:rPr>
              <a:t>, kt.), </a:t>
            </a:r>
            <a:r>
              <a:rPr lang="en-GB" dirty="0" err="1">
                <a:solidFill>
                  <a:srgbClr val="FFDD00"/>
                </a:solidFill>
              </a:rPr>
              <a:t>pritaikant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duomenų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sujungimo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metodiką</a:t>
            </a:r>
            <a:r>
              <a:rPr lang="lt-LT" dirty="0">
                <a:solidFill>
                  <a:srgbClr val="FFDD00"/>
                </a:solidFill>
              </a:rPr>
              <a:t>.</a:t>
            </a:r>
          </a:p>
        </p:txBody>
      </p:sp>
      <p:sp>
        <p:nvSpPr>
          <p:cNvPr id="16" name="Freeform 15"/>
          <p:cNvSpPr/>
          <p:nvPr/>
        </p:nvSpPr>
        <p:spPr>
          <a:xfrm>
            <a:off x="617257" y="5202176"/>
            <a:ext cx="10958512" cy="890714"/>
          </a:xfrm>
          <a:custGeom>
            <a:avLst/>
            <a:gdLst>
              <a:gd name="connsiteX0" fmla="*/ 0 w 10958512"/>
              <a:gd name="connsiteY0" fmla="*/ 130522 h 1305222"/>
              <a:gd name="connsiteX1" fmla="*/ 130522 w 10958512"/>
              <a:gd name="connsiteY1" fmla="*/ 0 h 1305222"/>
              <a:gd name="connsiteX2" fmla="*/ 10827990 w 10958512"/>
              <a:gd name="connsiteY2" fmla="*/ 0 h 1305222"/>
              <a:gd name="connsiteX3" fmla="*/ 10958512 w 10958512"/>
              <a:gd name="connsiteY3" fmla="*/ 130522 h 1305222"/>
              <a:gd name="connsiteX4" fmla="*/ 10958512 w 10958512"/>
              <a:gd name="connsiteY4" fmla="*/ 1174700 h 1305222"/>
              <a:gd name="connsiteX5" fmla="*/ 10827990 w 10958512"/>
              <a:gd name="connsiteY5" fmla="*/ 1305222 h 1305222"/>
              <a:gd name="connsiteX6" fmla="*/ 130522 w 10958512"/>
              <a:gd name="connsiteY6" fmla="*/ 1305222 h 1305222"/>
              <a:gd name="connsiteX7" fmla="*/ 0 w 10958512"/>
              <a:gd name="connsiteY7" fmla="*/ 1174700 h 1305222"/>
              <a:gd name="connsiteX8" fmla="*/ 0 w 10958512"/>
              <a:gd name="connsiteY8" fmla="*/ 130522 h 130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1305222">
                <a:moveTo>
                  <a:pt x="0" y="130522"/>
                </a:moveTo>
                <a:cubicBezTo>
                  <a:pt x="0" y="58437"/>
                  <a:pt x="58437" y="0"/>
                  <a:pt x="130522" y="0"/>
                </a:cubicBezTo>
                <a:lnTo>
                  <a:pt x="10827990" y="0"/>
                </a:lnTo>
                <a:cubicBezTo>
                  <a:pt x="10900075" y="0"/>
                  <a:pt x="10958512" y="58437"/>
                  <a:pt x="10958512" y="130522"/>
                </a:cubicBezTo>
                <a:lnTo>
                  <a:pt x="10958512" y="1174700"/>
                </a:lnTo>
                <a:cubicBezTo>
                  <a:pt x="10958512" y="1246785"/>
                  <a:pt x="10900075" y="1305222"/>
                  <a:pt x="10827990" y="1305222"/>
                </a:cubicBezTo>
                <a:lnTo>
                  <a:pt x="130522" y="1305222"/>
                </a:lnTo>
                <a:cubicBezTo>
                  <a:pt x="58437" y="1305222"/>
                  <a:pt x="0" y="1246785"/>
                  <a:pt x="0" y="1174700"/>
                </a:cubicBezTo>
                <a:lnTo>
                  <a:pt x="0" y="130522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02234" tIns="80010" rIns="80011" bIns="80010" numCol="1" spcCol="1270" anchor="ctr" anchorCtr="0">
            <a:noAutofit/>
          </a:bodyPr>
          <a:lstStyle/>
          <a:p>
            <a:pPr lvl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b="1" kern="1200" dirty="0">
              <a:solidFill>
                <a:srgbClr val="FFDD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2358" y="5324367"/>
            <a:ext cx="10742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>
                <a:solidFill>
                  <a:srgbClr val="FFDD00"/>
                </a:solidFill>
              </a:rPr>
              <a:t>5. A</a:t>
            </a:r>
            <a:r>
              <a:rPr lang="en-GB" dirty="0" err="1">
                <a:solidFill>
                  <a:srgbClr val="FFDD00"/>
                </a:solidFill>
              </a:rPr>
              <a:t>ptikti</a:t>
            </a:r>
            <a:r>
              <a:rPr lang="en-GB" dirty="0">
                <a:solidFill>
                  <a:srgbClr val="FFDD00"/>
                </a:solidFill>
              </a:rPr>
              <a:t> minas </a:t>
            </a:r>
            <a:r>
              <a:rPr lang="en-GB" dirty="0" err="1">
                <a:solidFill>
                  <a:srgbClr val="FFDD00"/>
                </a:solidFill>
              </a:rPr>
              <a:t>grunte</a:t>
            </a:r>
            <a:r>
              <a:rPr lang="en-GB" dirty="0">
                <a:solidFill>
                  <a:srgbClr val="FFDD00"/>
                </a:solidFill>
              </a:rPr>
              <a:t> ne </a:t>
            </a:r>
            <a:r>
              <a:rPr lang="en-GB" dirty="0" err="1">
                <a:solidFill>
                  <a:srgbClr val="FFDD00"/>
                </a:solidFill>
              </a:rPr>
              <a:t>mažiau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kaip</a:t>
            </a:r>
            <a:r>
              <a:rPr lang="en-GB" dirty="0">
                <a:solidFill>
                  <a:srgbClr val="FFDD00"/>
                </a:solidFill>
              </a:rPr>
              <a:t> 30 cm </a:t>
            </a:r>
            <a:r>
              <a:rPr lang="en-GB" dirty="0" err="1">
                <a:solidFill>
                  <a:srgbClr val="FFDD00"/>
                </a:solidFill>
              </a:rPr>
              <a:t>gylyje</a:t>
            </a:r>
            <a:r>
              <a:rPr lang="en-GB" dirty="0">
                <a:solidFill>
                  <a:srgbClr val="FFDD00"/>
                </a:solidFill>
              </a:rPr>
              <a:t> (</a:t>
            </a:r>
            <a:r>
              <a:rPr lang="en-GB" dirty="0" err="1">
                <a:solidFill>
                  <a:srgbClr val="FFDD00"/>
                </a:solidFill>
              </a:rPr>
              <a:t>sausumoje</a:t>
            </a:r>
            <a:r>
              <a:rPr lang="en-GB" dirty="0">
                <a:solidFill>
                  <a:srgbClr val="FFDD00"/>
                </a:solidFill>
              </a:rPr>
              <a:t>) ir ne </a:t>
            </a:r>
            <a:r>
              <a:rPr lang="en-GB" dirty="0" err="1">
                <a:solidFill>
                  <a:srgbClr val="FFDD00"/>
                </a:solidFill>
              </a:rPr>
              <a:t>mažiau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kaip</a:t>
            </a:r>
            <a:r>
              <a:rPr lang="en-GB" dirty="0">
                <a:solidFill>
                  <a:srgbClr val="FFDD00"/>
                </a:solidFill>
              </a:rPr>
              <a:t> 1 m </a:t>
            </a:r>
            <a:r>
              <a:rPr lang="en-GB" dirty="0" err="1">
                <a:solidFill>
                  <a:srgbClr val="FFDD00"/>
                </a:solidFill>
              </a:rPr>
              <a:t>gylyje</a:t>
            </a:r>
            <a:r>
              <a:rPr lang="en-GB" dirty="0">
                <a:solidFill>
                  <a:srgbClr val="FFDD00"/>
                </a:solidFill>
              </a:rPr>
              <a:t> (</a:t>
            </a:r>
            <a:r>
              <a:rPr lang="en-GB" dirty="0" err="1">
                <a:solidFill>
                  <a:srgbClr val="FFDD00"/>
                </a:solidFill>
              </a:rPr>
              <a:t>sekliuose</a:t>
            </a:r>
            <a:r>
              <a:rPr lang="lt-LT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vandenyse</a:t>
            </a:r>
            <a:r>
              <a:rPr lang="en-GB" dirty="0">
                <a:solidFill>
                  <a:srgbClr val="FFDD00"/>
                </a:solidFill>
              </a:rPr>
              <a:t>)</a:t>
            </a:r>
            <a:r>
              <a:rPr lang="lt-LT" dirty="0">
                <a:solidFill>
                  <a:srgbClr val="FFDD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085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913" y="228892"/>
            <a:ext cx="10363200" cy="685567"/>
          </a:xfrm>
        </p:spPr>
        <p:txBody>
          <a:bodyPr>
            <a:noAutofit/>
          </a:bodyPr>
          <a:lstStyle/>
          <a:p>
            <a:r>
              <a:rPr lang="lt-LT" sz="4000" b="1" dirty="0">
                <a:solidFill>
                  <a:schemeClr val="tx1"/>
                </a:solidFill>
              </a:rPr>
              <a:t>Minimalūs funkciniai reikalavimai 2/2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5474-8B73-49B1-A1B2-52CE3E63A069}" type="slidenum">
              <a:rPr lang="lt-LT" smtClean="0"/>
              <a:t>7</a:t>
            </a:fld>
            <a:endParaRPr lang="lt-LT" dirty="0"/>
          </a:p>
        </p:txBody>
      </p:sp>
      <p:sp>
        <p:nvSpPr>
          <p:cNvPr id="5" name="Freeform 4"/>
          <p:cNvSpPr/>
          <p:nvPr/>
        </p:nvSpPr>
        <p:spPr>
          <a:xfrm>
            <a:off x="623888" y="1353044"/>
            <a:ext cx="10958512" cy="920825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endParaRPr lang="lt-LT" sz="2000" dirty="0">
              <a:solidFill>
                <a:srgbClr val="FFDD00"/>
              </a:solidFill>
              <a:cs typeface="Arial" panose="020B060402020202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23888" y="2356705"/>
            <a:ext cx="10958512" cy="784204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rgbClr val="FFDD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b="1" kern="1200" dirty="0">
              <a:solidFill>
                <a:schemeClr val="tx1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23888" y="3256878"/>
            <a:ext cx="10958512" cy="784495"/>
          </a:xfrm>
          <a:custGeom>
            <a:avLst/>
            <a:gdLst>
              <a:gd name="connsiteX0" fmla="*/ 0 w 10958512"/>
              <a:gd name="connsiteY0" fmla="*/ 130522 h 1305222"/>
              <a:gd name="connsiteX1" fmla="*/ 130522 w 10958512"/>
              <a:gd name="connsiteY1" fmla="*/ 0 h 1305222"/>
              <a:gd name="connsiteX2" fmla="*/ 10827990 w 10958512"/>
              <a:gd name="connsiteY2" fmla="*/ 0 h 1305222"/>
              <a:gd name="connsiteX3" fmla="*/ 10958512 w 10958512"/>
              <a:gd name="connsiteY3" fmla="*/ 130522 h 1305222"/>
              <a:gd name="connsiteX4" fmla="*/ 10958512 w 10958512"/>
              <a:gd name="connsiteY4" fmla="*/ 1174700 h 1305222"/>
              <a:gd name="connsiteX5" fmla="*/ 10827990 w 10958512"/>
              <a:gd name="connsiteY5" fmla="*/ 1305222 h 1305222"/>
              <a:gd name="connsiteX6" fmla="*/ 130522 w 10958512"/>
              <a:gd name="connsiteY6" fmla="*/ 1305222 h 1305222"/>
              <a:gd name="connsiteX7" fmla="*/ 0 w 10958512"/>
              <a:gd name="connsiteY7" fmla="*/ 1174700 h 1305222"/>
              <a:gd name="connsiteX8" fmla="*/ 0 w 10958512"/>
              <a:gd name="connsiteY8" fmla="*/ 130522 h 130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1305222">
                <a:moveTo>
                  <a:pt x="0" y="130522"/>
                </a:moveTo>
                <a:cubicBezTo>
                  <a:pt x="0" y="58437"/>
                  <a:pt x="58437" y="0"/>
                  <a:pt x="130522" y="0"/>
                </a:cubicBezTo>
                <a:lnTo>
                  <a:pt x="10827990" y="0"/>
                </a:lnTo>
                <a:cubicBezTo>
                  <a:pt x="10900075" y="0"/>
                  <a:pt x="10958512" y="58437"/>
                  <a:pt x="10958512" y="130522"/>
                </a:cubicBezTo>
                <a:lnTo>
                  <a:pt x="10958512" y="1174700"/>
                </a:lnTo>
                <a:cubicBezTo>
                  <a:pt x="10958512" y="1246785"/>
                  <a:pt x="10900075" y="1305222"/>
                  <a:pt x="10827990" y="1305222"/>
                </a:cubicBezTo>
                <a:lnTo>
                  <a:pt x="130522" y="1305222"/>
                </a:lnTo>
                <a:cubicBezTo>
                  <a:pt x="58437" y="1305222"/>
                  <a:pt x="0" y="1246785"/>
                  <a:pt x="0" y="1174700"/>
                </a:cubicBezTo>
                <a:lnTo>
                  <a:pt x="0" y="130522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02234" tIns="80010" rIns="80011" bIns="80010" numCol="1" spcCol="1270" anchor="ctr" anchorCtr="0">
            <a:noAutofit/>
          </a:bodyPr>
          <a:lstStyle/>
          <a:p>
            <a:pPr lvl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100" b="1" kern="1200" dirty="0">
              <a:solidFill>
                <a:srgbClr val="FFDD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623888" y="4232976"/>
            <a:ext cx="10958512" cy="784190"/>
          </a:xfrm>
          <a:custGeom>
            <a:avLst/>
            <a:gdLst>
              <a:gd name="connsiteX0" fmla="*/ 0 w 10958512"/>
              <a:gd name="connsiteY0" fmla="*/ 97076 h 970759"/>
              <a:gd name="connsiteX1" fmla="*/ 97076 w 10958512"/>
              <a:gd name="connsiteY1" fmla="*/ 0 h 970759"/>
              <a:gd name="connsiteX2" fmla="*/ 10861436 w 10958512"/>
              <a:gd name="connsiteY2" fmla="*/ 0 h 970759"/>
              <a:gd name="connsiteX3" fmla="*/ 10958512 w 10958512"/>
              <a:gd name="connsiteY3" fmla="*/ 97076 h 970759"/>
              <a:gd name="connsiteX4" fmla="*/ 10958512 w 10958512"/>
              <a:gd name="connsiteY4" fmla="*/ 873683 h 970759"/>
              <a:gd name="connsiteX5" fmla="*/ 10861436 w 10958512"/>
              <a:gd name="connsiteY5" fmla="*/ 970759 h 970759"/>
              <a:gd name="connsiteX6" fmla="*/ 97076 w 10958512"/>
              <a:gd name="connsiteY6" fmla="*/ 970759 h 970759"/>
              <a:gd name="connsiteX7" fmla="*/ 0 w 10958512"/>
              <a:gd name="connsiteY7" fmla="*/ 873683 h 970759"/>
              <a:gd name="connsiteX8" fmla="*/ 0 w 10958512"/>
              <a:gd name="connsiteY8" fmla="*/ 97076 h 970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512" h="970759">
                <a:moveTo>
                  <a:pt x="0" y="97076"/>
                </a:moveTo>
                <a:cubicBezTo>
                  <a:pt x="0" y="43462"/>
                  <a:pt x="43462" y="0"/>
                  <a:pt x="97076" y="0"/>
                </a:cubicBezTo>
                <a:lnTo>
                  <a:pt x="10861436" y="0"/>
                </a:lnTo>
                <a:cubicBezTo>
                  <a:pt x="10915050" y="0"/>
                  <a:pt x="10958512" y="43462"/>
                  <a:pt x="10958512" y="97076"/>
                </a:cubicBezTo>
                <a:lnTo>
                  <a:pt x="10958512" y="873683"/>
                </a:lnTo>
                <a:cubicBezTo>
                  <a:pt x="10958512" y="927297"/>
                  <a:pt x="10915050" y="970759"/>
                  <a:pt x="10861436" y="970759"/>
                </a:cubicBezTo>
                <a:lnTo>
                  <a:pt x="97076" y="970759"/>
                </a:lnTo>
                <a:cubicBezTo>
                  <a:pt x="43462" y="970759"/>
                  <a:pt x="0" y="927297"/>
                  <a:pt x="0" y="873683"/>
                </a:cubicBezTo>
                <a:lnTo>
                  <a:pt x="0" y="97076"/>
                </a:lnTo>
                <a:close/>
              </a:path>
            </a:pathLst>
          </a:custGeom>
          <a:solidFill>
            <a:srgbClr val="FFDD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76408" tIns="87630" rIns="87631" bIns="8763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300" b="1" kern="12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2358" y="2509336"/>
            <a:ext cx="1064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/>
              <a:t>7. Gebėti išžvalgyti ne mažesnį kaip 1 ha plotą per 1 val. arba trumpesnį laiko tarpą.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2358" y="4261101"/>
            <a:ext cx="10648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/>
              <a:t>9. Gebėti (dirbtinio intelekto pagalba) atpažinti minų tipus (</a:t>
            </a:r>
            <a:r>
              <a:rPr lang="lt-LT" dirty="0" err="1"/>
              <a:t>priešpėstinės</a:t>
            </a:r>
            <a:r>
              <a:rPr lang="lt-LT" dirty="0"/>
              <a:t> / prieštankinės) bei identifikuoti tipinius minų laukus, pagal poreikį papildant algoritmą naujais duomenimis.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169" y="1470037"/>
            <a:ext cx="10544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rgbClr val="FFDD00"/>
                </a:solidFill>
              </a:rPr>
              <a:t>6. A</a:t>
            </a:r>
            <a:r>
              <a:rPr lang="en-GB" dirty="0" err="1">
                <a:solidFill>
                  <a:srgbClr val="FFDD00"/>
                </a:solidFill>
              </a:rPr>
              <a:t>tlikti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užduotis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įvairioje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landšaftinėje</a:t>
            </a:r>
            <a:r>
              <a:rPr lang="en-GB" dirty="0">
                <a:solidFill>
                  <a:srgbClr val="FFDD00"/>
                </a:solidFill>
              </a:rPr>
              <a:t> </a:t>
            </a:r>
            <a:r>
              <a:rPr lang="en-GB" dirty="0" err="1">
                <a:solidFill>
                  <a:srgbClr val="FFDD00"/>
                </a:solidFill>
              </a:rPr>
              <a:t>aplinkoje</a:t>
            </a:r>
            <a:r>
              <a:rPr lang="en-GB" dirty="0">
                <a:solidFill>
                  <a:srgbClr val="FFDD00"/>
                </a:solidFill>
              </a:rPr>
              <a:t> ir </a:t>
            </a:r>
            <a:r>
              <a:rPr lang="lt-LT" dirty="0">
                <a:solidFill>
                  <a:srgbClr val="FFDD00"/>
                </a:solidFill>
              </a:rPr>
              <a:t>įvairiomis oro sąlygomis (aplinkoje A3, C0-C1, kaip apibrėžta LKS STANAG 4370 AECTP-230).</a:t>
            </a:r>
          </a:p>
          <a:p>
            <a:pPr lvl="0"/>
            <a:r>
              <a:rPr lang="lt-LT" dirty="0">
                <a:solidFill>
                  <a:srgbClr val="FFDD00"/>
                </a:solidFill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2358" y="3437194"/>
            <a:ext cx="1064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lt-LT" dirty="0">
                <a:solidFill>
                  <a:srgbClr val="FFDD00"/>
                </a:solidFill>
              </a:rPr>
              <a:t>8. Gebėti veikti autonomiškai ir automatizuotai.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47868" y="5537720"/>
            <a:ext cx="10972800" cy="567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2000" b="1" dirty="0">
                <a:solidFill>
                  <a:schemeClr val="tx1"/>
                </a:solidFill>
              </a:rPr>
              <a:t>Pareiškėjai kviečiami siūlyti papildomas ar geresnes funkcijas.</a:t>
            </a:r>
          </a:p>
        </p:txBody>
      </p:sp>
    </p:spTree>
    <p:extLst>
      <p:ext uri="{BB962C8B-B14F-4D97-AF65-F5344CB8AC3E}">
        <p14:creationId xmlns:p14="http://schemas.microsoft.com/office/powerpoint/2010/main" val="285729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176362"/>
            <a:ext cx="8534400" cy="1003300"/>
          </a:xfrm>
        </p:spPr>
        <p:txBody>
          <a:bodyPr>
            <a:normAutofit/>
          </a:bodyPr>
          <a:lstStyle/>
          <a:p>
            <a:r>
              <a:rPr lang="lt-LT" sz="2400" dirty="0">
                <a:solidFill>
                  <a:schemeClr val="tx1"/>
                </a:solidFill>
              </a:rPr>
              <a:t>Giedraičių g. 41-101, 09303 Vilnius</a:t>
            </a:r>
          </a:p>
          <a:p>
            <a:r>
              <a:rPr lang="lt-LT" sz="2400" dirty="0">
                <a:solidFill>
                  <a:schemeClr val="tx1"/>
                </a:solidFill>
              </a:rPr>
              <a:t>Tel. +370 5 278 50 02, El. paštas: </a:t>
            </a:r>
            <a:r>
              <a:rPr lang="lt-LT" sz="2400" u="sng" dirty="0">
                <a:solidFill>
                  <a:schemeClr val="tx1"/>
                </a:solidFill>
                <a:hlinkClick r:id="rId2"/>
              </a:rPr>
              <a:t>gra@kam.lt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50" y="523875"/>
            <a:ext cx="3771900" cy="37719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" y="6407944"/>
            <a:ext cx="2438400" cy="45005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5893118"/>
            <a:ext cx="2438400" cy="514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018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KAM stilius">
      <a:dk1>
        <a:sysClr val="windowText" lastClr="000000"/>
      </a:dk1>
      <a:lt1>
        <a:sysClr val="window" lastClr="FFFFFF"/>
      </a:lt1>
      <a:dk2>
        <a:srgbClr val="A5A5A5"/>
      </a:dk2>
      <a:lt2>
        <a:srgbClr val="EEECE1"/>
      </a:lt2>
      <a:accent1>
        <a:srgbClr val="0084B6"/>
      </a:accent1>
      <a:accent2>
        <a:srgbClr val="96152A"/>
      </a:accent2>
      <a:accent3>
        <a:srgbClr val="DCAF27"/>
      </a:accent3>
      <a:accent4>
        <a:srgbClr val="7F7F7F"/>
      </a:accent4>
      <a:accent5>
        <a:srgbClr val="938953"/>
      </a:accent5>
      <a:accent6>
        <a:srgbClr val="17365D"/>
      </a:accent6>
      <a:hlink>
        <a:srgbClr val="C00000"/>
      </a:hlink>
      <a:folHlink>
        <a:srgbClr val="0085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3041</TotalTime>
  <Words>564</Words>
  <Application>Microsoft Office PowerPoint</Application>
  <PresentationFormat>Plačiaekranė</PresentationFormat>
  <Paragraphs>58</Paragraphs>
  <Slides>8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 Theme</vt:lpstr>
      <vt:lpstr>„PowerPoint“ pateiktis</vt:lpstr>
      <vt:lpstr>„PowerPoint“ pateiktis</vt:lpstr>
      <vt:lpstr>APPMAIP įgalintų</vt:lpstr>
      <vt:lpstr>„PowerPoint“ pateiktis</vt:lpstr>
      <vt:lpstr>Projekto įgyvendinimo etapai</vt:lpstr>
      <vt:lpstr>Minimalūs funkciniai reikalavimai 1/2</vt:lpstr>
      <vt:lpstr>Minimalūs funkciniai reikalavimai 2/2</vt:lpstr>
      <vt:lpstr>„PowerPoint“ pateiktis</vt:lpstr>
    </vt:vector>
  </TitlesOfParts>
  <Company>ITT prie KAM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Daiva Keršienė</cp:lastModifiedBy>
  <cp:revision>240</cp:revision>
  <dcterms:created xsi:type="dcterms:W3CDTF">2023-04-12T11:49:46Z</dcterms:created>
  <dcterms:modified xsi:type="dcterms:W3CDTF">2024-04-10T05:43:31Z</dcterms:modified>
</cp:coreProperties>
</file>