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8" r:id="rId3"/>
    <p:sldId id="287" r:id="rId4"/>
    <p:sldId id="288" r:id="rId5"/>
    <p:sldId id="289" r:id="rId6"/>
    <p:sldId id="290" r:id="rId7"/>
    <p:sldId id="262" r:id="rId8"/>
  </p:sldIdLst>
  <p:sldSz cx="9144000" cy="6858000" type="screen4x3"/>
  <p:notesSz cx="6794500" cy="9982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atas Palavenis" initials="DP" lastIdx="2" clrIdx="0">
    <p:extLst>
      <p:ext uri="{19B8F6BF-5375-455C-9EA6-DF929625EA0E}">
        <p15:presenceInfo xmlns:p15="http://schemas.microsoft.com/office/powerpoint/2012/main" userId="S-1-5-21-1644491937-1202660629-1060284298-155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 stiliaus, lentelės tinkleli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2" autoAdjust="0"/>
    <p:restoredTop sz="69045" autoAdjust="0"/>
  </p:normalViewPr>
  <p:slideViewPr>
    <p:cSldViewPr>
      <p:cViewPr varScale="1">
        <p:scale>
          <a:sx n="106" d="100"/>
          <a:sy n="106" d="100"/>
        </p:scale>
        <p:origin x="366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44283" cy="499110"/>
          </a:xfrm>
          <a:prstGeom prst="rect">
            <a:avLst/>
          </a:prstGeom>
        </p:spPr>
        <p:txBody>
          <a:bodyPr vert="horz" lIns="91440" tIns="45720" rIns="91440" bIns="45720" rtlCol="0"/>
          <a:lstStyle>
            <a:lvl1pPr algn="l">
              <a:defRPr sz="1200"/>
            </a:lvl1pPr>
          </a:lstStyle>
          <a:p>
            <a:endParaRPr lang="en-US"/>
          </a:p>
        </p:txBody>
      </p:sp>
      <p:sp>
        <p:nvSpPr>
          <p:cNvPr id="3" name="Datos vietos rezervavimo ženklas 2"/>
          <p:cNvSpPr>
            <a:spLocks noGrp="1"/>
          </p:cNvSpPr>
          <p:nvPr>
            <p:ph type="dt" idx="1"/>
          </p:nvPr>
        </p:nvSpPr>
        <p:spPr>
          <a:xfrm>
            <a:off x="3848645" y="0"/>
            <a:ext cx="2944283" cy="499110"/>
          </a:xfrm>
          <a:prstGeom prst="rect">
            <a:avLst/>
          </a:prstGeom>
        </p:spPr>
        <p:txBody>
          <a:bodyPr vert="horz" lIns="91440" tIns="45720" rIns="91440" bIns="45720" rtlCol="0"/>
          <a:lstStyle>
            <a:lvl1pPr algn="r">
              <a:defRPr sz="1200"/>
            </a:lvl1pPr>
          </a:lstStyle>
          <a:p>
            <a:fld id="{24B19202-BE71-4444-8376-165DD6EF2017}" type="datetimeFigureOut">
              <a:rPr lang="en-US" smtClean="0"/>
              <a:t>4/10/2024</a:t>
            </a:fld>
            <a:endParaRPr lang="en-US"/>
          </a:p>
        </p:txBody>
      </p:sp>
      <p:sp>
        <p:nvSpPr>
          <p:cNvPr id="4" name="Skaidrės vaizdo vietos rezervavimo ženklas 3"/>
          <p:cNvSpPr>
            <a:spLocks noGrp="1" noRot="1" noChangeAspect="1"/>
          </p:cNvSpPr>
          <p:nvPr>
            <p:ph type="sldImg" idx="2"/>
          </p:nvPr>
        </p:nvSpPr>
        <p:spPr>
          <a:xfrm>
            <a:off x="901700" y="749300"/>
            <a:ext cx="4991100" cy="3743325"/>
          </a:xfrm>
          <a:prstGeom prst="rect">
            <a:avLst/>
          </a:prstGeom>
          <a:noFill/>
          <a:ln w="12700">
            <a:solidFill>
              <a:prstClr val="black"/>
            </a:solidFill>
          </a:ln>
        </p:spPr>
        <p:txBody>
          <a:bodyPr vert="horz" lIns="91440" tIns="45720" rIns="91440" bIns="45720" rtlCol="0" anchor="ctr"/>
          <a:lstStyle/>
          <a:p>
            <a:endParaRPr lang="en-US"/>
          </a:p>
        </p:txBody>
      </p:sp>
      <p:sp>
        <p:nvSpPr>
          <p:cNvPr id="5" name="Pastabų vietos rezervavimo ženklas 4"/>
          <p:cNvSpPr>
            <a:spLocks noGrp="1"/>
          </p:cNvSpPr>
          <p:nvPr>
            <p:ph type="body" sz="quarter" idx="3"/>
          </p:nvPr>
        </p:nvSpPr>
        <p:spPr>
          <a:xfrm>
            <a:off x="679450" y="4741545"/>
            <a:ext cx="5435600" cy="4491990"/>
          </a:xfrm>
          <a:prstGeom prst="rect">
            <a:avLst/>
          </a:prstGeom>
        </p:spPr>
        <p:txBody>
          <a:bodyPr vert="horz" lIns="91440" tIns="45720" rIns="91440" bIns="45720" rtlCol="0"/>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6" name="Poraštės vietos rezervavimo ženklas 5"/>
          <p:cNvSpPr>
            <a:spLocks noGrp="1"/>
          </p:cNvSpPr>
          <p:nvPr>
            <p:ph type="ftr" sz="quarter" idx="4"/>
          </p:nvPr>
        </p:nvSpPr>
        <p:spPr>
          <a:xfrm>
            <a:off x="0" y="9481358"/>
            <a:ext cx="2944283" cy="499110"/>
          </a:xfrm>
          <a:prstGeom prst="rect">
            <a:avLst/>
          </a:prstGeom>
        </p:spPr>
        <p:txBody>
          <a:bodyPr vert="horz" lIns="91440" tIns="45720" rIns="91440" bIns="45720" rtlCol="0" anchor="b"/>
          <a:lstStyle>
            <a:lvl1pPr algn="l">
              <a:defRPr sz="1200"/>
            </a:lvl1pPr>
          </a:lstStyle>
          <a:p>
            <a:endParaRPr lang="en-US"/>
          </a:p>
        </p:txBody>
      </p:sp>
      <p:sp>
        <p:nvSpPr>
          <p:cNvPr id="7" name="Skaidrės numerio vietos rezervavimo ženklas 6"/>
          <p:cNvSpPr>
            <a:spLocks noGrp="1"/>
          </p:cNvSpPr>
          <p:nvPr>
            <p:ph type="sldNum" sz="quarter" idx="5"/>
          </p:nvPr>
        </p:nvSpPr>
        <p:spPr>
          <a:xfrm>
            <a:off x="3848645" y="9481358"/>
            <a:ext cx="2944283" cy="499110"/>
          </a:xfrm>
          <a:prstGeom prst="rect">
            <a:avLst/>
          </a:prstGeom>
        </p:spPr>
        <p:txBody>
          <a:bodyPr vert="horz" lIns="91440" tIns="45720" rIns="91440" bIns="45720" rtlCol="0" anchor="b"/>
          <a:lstStyle>
            <a:lvl1pPr algn="r">
              <a:defRPr sz="1200"/>
            </a:lvl1pPr>
          </a:lstStyle>
          <a:p>
            <a:fld id="{21AC7659-01B6-4AC6-BFA2-2AC4348FDF83}" type="slidenum">
              <a:rPr lang="en-US" smtClean="0"/>
              <a:t>‹#›</a:t>
            </a:fld>
            <a:endParaRPr lang="en-US"/>
          </a:p>
        </p:txBody>
      </p:sp>
    </p:spTree>
    <p:extLst>
      <p:ext uri="{BB962C8B-B14F-4D97-AF65-F5344CB8AC3E}">
        <p14:creationId xmlns:p14="http://schemas.microsoft.com/office/powerpoint/2010/main" val="1394984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10"/>
          </p:nvPr>
        </p:nvSpPr>
        <p:spPr/>
        <p:txBody>
          <a:bodyPr/>
          <a:lstStyle/>
          <a:p>
            <a:fld id="{21AC7659-01B6-4AC6-BFA2-2AC4348FDF83}" type="slidenum">
              <a:rPr lang="en-US" smtClean="0"/>
              <a:t>1</a:t>
            </a:fld>
            <a:endParaRPr lang="en-US"/>
          </a:p>
        </p:txBody>
      </p:sp>
    </p:spTree>
    <p:extLst>
      <p:ext uri="{BB962C8B-B14F-4D97-AF65-F5344CB8AC3E}">
        <p14:creationId xmlns:p14="http://schemas.microsoft.com/office/powerpoint/2010/main" val="2742073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kaidrės numerio vietos rezervavimo ženklas 3"/>
          <p:cNvSpPr>
            <a:spLocks noGrp="1"/>
          </p:cNvSpPr>
          <p:nvPr>
            <p:ph type="sldNum" sz="quarter" idx="10"/>
          </p:nvPr>
        </p:nvSpPr>
        <p:spPr/>
        <p:txBody>
          <a:bodyPr/>
          <a:lstStyle/>
          <a:p>
            <a:fld id="{21AC7659-01B6-4AC6-BFA2-2AC4348FDF83}" type="slidenum">
              <a:rPr lang="en-US" smtClean="0"/>
              <a:t>2</a:t>
            </a:fld>
            <a:endParaRPr lang="en-US"/>
          </a:p>
        </p:txBody>
      </p:sp>
    </p:spTree>
    <p:extLst>
      <p:ext uri="{BB962C8B-B14F-4D97-AF65-F5344CB8AC3E}">
        <p14:creationId xmlns:p14="http://schemas.microsoft.com/office/powerpoint/2010/main" val="291195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kaidrės numerio vietos rezervavimo ženklas 3"/>
          <p:cNvSpPr>
            <a:spLocks noGrp="1"/>
          </p:cNvSpPr>
          <p:nvPr>
            <p:ph type="sldNum" sz="quarter" idx="10"/>
          </p:nvPr>
        </p:nvSpPr>
        <p:spPr/>
        <p:txBody>
          <a:bodyPr/>
          <a:lstStyle/>
          <a:p>
            <a:fld id="{21AC7659-01B6-4AC6-BFA2-2AC4348FDF83}" type="slidenum">
              <a:rPr lang="en-US" smtClean="0"/>
              <a:t>3</a:t>
            </a:fld>
            <a:endParaRPr lang="en-US"/>
          </a:p>
        </p:txBody>
      </p:sp>
    </p:spTree>
    <p:extLst>
      <p:ext uri="{BB962C8B-B14F-4D97-AF65-F5344CB8AC3E}">
        <p14:creationId xmlns:p14="http://schemas.microsoft.com/office/powerpoint/2010/main" val="2447904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kaidrės numerio vietos rezervavimo ženklas 3"/>
          <p:cNvSpPr>
            <a:spLocks noGrp="1"/>
          </p:cNvSpPr>
          <p:nvPr>
            <p:ph type="sldNum" sz="quarter" idx="10"/>
          </p:nvPr>
        </p:nvSpPr>
        <p:spPr/>
        <p:txBody>
          <a:bodyPr/>
          <a:lstStyle/>
          <a:p>
            <a:fld id="{21AC7659-01B6-4AC6-BFA2-2AC4348FDF83}" type="slidenum">
              <a:rPr lang="en-US" smtClean="0"/>
              <a:t>4</a:t>
            </a:fld>
            <a:endParaRPr lang="en-US"/>
          </a:p>
        </p:txBody>
      </p:sp>
    </p:spTree>
    <p:extLst>
      <p:ext uri="{BB962C8B-B14F-4D97-AF65-F5344CB8AC3E}">
        <p14:creationId xmlns:p14="http://schemas.microsoft.com/office/powerpoint/2010/main" val="518600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kaidrės numerio vietos rezervavimo ženklas 3"/>
          <p:cNvSpPr>
            <a:spLocks noGrp="1"/>
          </p:cNvSpPr>
          <p:nvPr>
            <p:ph type="sldNum" sz="quarter" idx="10"/>
          </p:nvPr>
        </p:nvSpPr>
        <p:spPr/>
        <p:txBody>
          <a:bodyPr/>
          <a:lstStyle/>
          <a:p>
            <a:fld id="{21AC7659-01B6-4AC6-BFA2-2AC4348FDF83}" type="slidenum">
              <a:rPr lang="en-US" smtClean="0"/>
              <a:t>5</a:t>
            </a:fld>
            <a:endParaRPr lang="en-US"/>
          </a:p>
        </p:txBody>
      </p:sp>
    </p:spTree>
    <p:extLst>
      <p:ext uri="{BB962C8B-B14F-4D97-AF65-F5344CB8AC3E}">
        <p14:creationId xmlns:p14="http://schemas.microsoft.com/office/powerpoint/2010/main" val="1515499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kaidrės numerio vietos rezervavimo ženklas 3"/>
          <p:cNvSpPr>
            <a:spLocks noGrp="1"/>
          </p:cNvSpPr>
          <p:nvPr>
            <p:ph type="sldNum" sz="quarter" idx="10"/>
          </p:nvPr>
        </p:nvSpPr>
        <p:spPr/>
        <p:txBody>
          <a:bodyPr/>
          <a:lstStyle/>
          <a:p>
            <a:fld id="{21AC7659-01B6-4AC6-BFA2-2AC4348FDF83}" type="slidenum">
              <a:rPr lang="en-US" smtClean="0"/>
              <a:t>6</a:t>
            </a:fld>
            <a:endParaRPr lang="en-US"/>
          </a:p>
        </p:txBody>
      </p:sp>
    </p:spTree>
    <p:extLst>
      <p:ext uri="{BB962C8B-B14F-4D97-AF65-F5344CB8AC3E}">
        <p14:creationId xmlns:p14="http://schemas.microsoft.com/office/powerpoint/2010/main" val="3197261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10"/>
          </p:nvPr>
        </p:nvSpPr>
        <p:spPr/>
        <p:txBody>
          <a:bodyPr/>
          <a:lstStyle/>
          <a:p>
            <a:fld id="{21AC7659-01B6-4AC6-BFA2-2AC4348FDF83}" type="slidenum">
              <a:rPr lang="en-US" smtClean="0"/>
              <a:t>7</a:t>
            </a:fld>
            <a:endParaRPr lang="en-US"/>
          </a:p>
        </p:txBody>
      </p:sp>
    </p:spTree>
    <p:extLst>
      <p:ext uri="{BB962C8B-B14F-4D97-AF65-F5344CB8AC3E}">
        <p14:creationId xmlns:p14="http://schemas.microsoft.com/office/powerpoint/2010/main" val="243550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a:t>Spustelėję redag. ruoš. pavad. stilių</a:t>
            </a:r>
            <a:endParaRPr lang="en-US"/>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C728997C-2808-41D6-A306-42B8E3990166}" type="datetime1">
              <a:rPr lang="en-US" smtClean="0"/>
              <a:t>4/10/2024</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ACF54DE7-02C2-4476-816B-EBF9F29EC039}" type="slidenum">
              <a:rPr lang="en-US" smtClean="0"/>
              <a:t>‹#›</a:t>
            </a:fld>
            <a:endParaRPr lang="en-US"/>
          </a:p>
        </p:txBody>
      </p:sp>
    </p:spTree>
    <p:extLst>
      <p:ext uri="{BB962C8B-B14F-4D97-AF65-F5344CB8AC3E}">
        <p14:creationId xmlns:p14="http://schemas.microsoft.com/office/powerpoint/2010/main" val="3587987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173C68E9-513D-4876-8AB3-226213B96A5B}" type="datetime1">
              <a:rPr lang="en-US" smtClean="0"/>
              <a:t>4/10/2024</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ACF54DE7-02C2-4476-816B-EBF9F29EC039}" type="slidenum">
              <a:rPr lang="en-US" smtClean="0"/>
              <a:t>‹#›</a:t>
            </a:fld>
            <a:endParaRPr lang="en-US"/>
          </a:p>
        </p:txBody>
      </p:sp>
    </p:spTree>
    <p:extLst>
      <p:ext uri="{BB962C8B-B14F-4D97-AF65-F5344CB8AC3E}">
        <p14:creationId xmlns:p14="http://schemas.microsoft.com/office/powerpoint/2010/main" val="3461886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7FC281C0-D44D-42C7-853E-69D9F449B76B}" type="datetime1">
              <a:rPr lang="en-US" smtClean="0"/>
              <a:t>4/10/2024</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ACF54DE7-02C2-4476-816B-EBF9F29EC039}" type="slidenum">
              <a:rPr lang="en-US" smtClean="0"/>
              <a:t>‹#›</a:t>
            </a:fld>
            <a:endParaRPr lang="en-US"/>
          </a:p>
        </p:txBody>
      </p:sp>
    </p:spTree>
    <p:extLst>
      <p:ext uri="{BB962C8B-B14F-4D97-AF65-F5344CB8AC3E}">
        <p14:creationId xmlns:p14="http://schemas.microsoft.com/office/powerpoint/2010/main" val="1280485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BBCF3165-5442-4664-BBC2-D60110BDC66E}" type="datetime1">
              <a:rPr lang="en-US" smtClean="0"/>
              <a:t>4/10/2024</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ACF54DE7-02C2-4476-816B-EBF9F29EC039}" type="slidenum">
              <a:rPr lang="en-US" smtClean="0"/>
              <a:t>‹#›</a:t>
            </a:fld>
            <a:endParaRPr lang="en-US"/>
          </a:p>
        </p:txBody>
      </p:sp>
    </p:spTree>
    <p:extLst>
      <p:ext uri="{BB962C8B-B14F-4D97-AF65-F5344CB8AC3E}">
        <p14:creationId xmlns:p14="http://schemas.microsoft.com/office/powerpoint/2010/main" val="3765589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Spustelėję redag. ruoš. pavad. stilių</a:t>
            </a:r>
            <a:endParaRPr lang="en-US"/>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DB83F1E6-18D8-4A28-8B9D-E1A4772D5261}" type="datetime1">
              <a:rPr lang="en-US" smtClean="0"/>
              <a:t>4/10/2024</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ACF54DE7-02C2-4476-816B-EBF9F29EC039}" type="slidenum">
              <a:rPr lang="en-US" smtClean="0"/>
              <a:t>‹#›</a:t>
            </a:fld>
            <a:endParaRPr lang="en-US"/>
          </a:p>
        </p:txBody>
      </p:sp>
    </p:spTree>
    <p:extLst>
      <p:ext uri="{BB962C8B-B14F-4D97-AF65-F5344CB8AC3E}">
        <p14:creationId xmlns:p14="http://schemas.microsoft.com/office/powerpoint/2010/main" val="1073463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F4D75AA0-D97B-47BA-91E8-E41758ABBA59}" type="datetime1">
              <a:rPr lang="en-US" smtClean="0"/>
              <a:t>4/10/2024</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ACF54DE7-02C2-4476-816B-EBF9F29EC039}" type="slidenum">
              <a:rPr lang="en-US" smtClean="0"/>
              <a:t>‹#›</a:t>
            </a:fld>
            <a:endParaRPr lang="en-US"/>
          </a:p>
        </p:txBody>
      </p:sp>
    </p:spTree>
    <p:extLst>
      <p:ext uri="{BB962C8B-B14F-4D97-AF65-F5344CB8AC3E}">
        <p14:creationId xmlns:p14="http://schemas.microsoft.com/office/powerpoint/2010/main" val="3869941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Spustelėję redag. ruoš. pavad. stilių</a:t>
            </a:r>
            <a:endParaRPr lang="en-US"/>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B40D6692-823A-46CD-9875-28AF13F9F24A}" type="datetime1">
              <a:rPr lang="en-US" smtClean="0"/>
              <a:t>4/10/2024</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ACF54DE7-02C2-4476-816B-EBF9F29EC039}" type="slidenum">
              <a:rPr lang="en-US" smtClean="0"/>
              <a:t>‹#›</a:t>
            </a:fld>
            <a:endParaRPr lang="en-US"/>
          </a:p>
        </p:txBody>
      </p:sp>
    </p:spTree>
    <p:extLst>
      <p:ext uri="{BB962C8B-B14F-4D97-AF65-F5344CB8AC3E}">
        <p14:creationId xmlns:p14="http://schemas.microsoft.com/office/powerpoint/2010/main" val="50263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29BC8D4A-842A-4FA7-9A46-2CC22216FDFA}" type="datetime1">
              <a:rPr lang="en-US" smtClean="0"/>
              <a:t>4/10/2024</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ACF54DE7-02C2-4476-816B-EBF9F29EC039}" type="slidenum">
              <a:rPr lang="en-US" smtClean="0"/>
              <a:t>‹#›</a:t>
            </a:fld>
            <a:endParaRPr lang="en-US"/>
          </a:p>
        </p:txBody>
      </p:sp>
    </p:spTree>
    <p:extLst>
      <p:ext uri="{BB962C8B-B14F-4D97-AF65-F5344CB8AC3E}">
        <p14:creationId xmlns:p14="http://schemas.microsoft.com/office/powerpoint/2010/main" val="2669047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6D580373-A54A-4223-ABBC-7AAF94A7B91C}" type="datetime1">
              <a:rPr lang="en-US" smtClean="0"/>
              <a:t>4/10/2024</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ACF54DE7-02C2-4476-816B-EBF9F29EC039}" type="slidenum">
              <a:rPr lang="en-US" smtClean="0"/>
              <a:t>‹#›</a:t>
            </a:fld>
            <a:endParaRPr lang="en-US"/>
          </a:p>
        </p:txBody>
      </p:sp>
    </p:spTree>
    <p:extLst>
      <p:ext uri="{BB962C8B-B14F-4D97-AF65-F5344CB8AC3E}">
        <p14:creationId xmlns:p14="http://schemas.microsoft.com/office/powerpoint/2010/main" val="1338819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Spustelėję redag. ruoš. pavad. stilių</a:t>
            </a:r>
            <a:endParaRPr lang="en-US"/>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882F286B-5C4F-4FD0-8697-FAA285F7BD44}" type="datetime1">
              <a:rPr lang="en-US" smtClean="0"/>
              <a:t>4/10/2024</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ACF54DE7-02C2-4476-816B-EBF9F29EC039}" type="slidenum">
              <a:rPr lang="en-US" smtClean="0"/>
              <a:t>‹#›</a:t>
            </a:fld>
            <a:endParaRPr lang="en-US"/>
          </a:p>
        </p:txBody>
      </p:sp>
    </p:spTree>
    <p:extLst>
      <p:ext uri="{BB962C8B-B14F-4D97-AF65-F5344CB8AC3E}">
        <p14:creationId xmlns:p14="http://schemas.microsoft.com/office/powerpoint/2010/main" val="176319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E3AC1C1B-B162-4997-9BE5-7442DFAEB38C}" type="datetime1">
              <a:rPr lang="en-US" smtClean="0"/>
              <a:t>4/10/2024</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ACF54DE7-02C2-4476-816B-EBF9F29EC039}" type="slidenum">
              <a:rPr lang="en-US" smtClean="0"/>
              <a:t>‹#›</a:t>
            </a:fld>
            <a:endParaRPr lang="en-US"/>
          </a:p>
        </p:txBody>
      </p:sp>
    </p:spTree>
    <p:extLst>
      <p:ext uri="{BB962C8B-B14F-4D97-AF65-F5344CB8AC3E}">
        <p14:creationId xmlns:p14="http://schemas.microsoft.com/office/powerpoint/2010/main" val="1052174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C1B41-6666-479D-9744-BCF0F5092005}" type="datetime1">
              <a:rPr lang="en-US" smtClean="0"/>
              <a:t>4/10/2024</a:t>
            </a:fld>
            <a:endParaRPr lang="en-US"/>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54DE7-02C2-4476-816B-EBF9F29EC039}" type="slidenum">
              <a:rPr lang="en-US" smtClean="0"/>
              <a:t>‹#›</a:t>
            </a:fld>
            <a:endParaRPr lang="en-US"/>
          </a:p>
        </p:txBody>
      </p:sp>
    </p:spTree>
    <p:extLst>
      <p:ext uri="{BB962C8B-B14F-4D97-AF65-F5344CB8AC3E}">
        <p14:creationId xmlns:p14="http://schemas.microsoft.com/office/powerpoint/2010/main" val="3549826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onatas.palavenis@mil.l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eibelradars.com/" TargetMode="External"/><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hyperlink" Target="mailto:donatas.palavenis@mil.lt"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304800" y="2949575"/>
            <a:ext cx="8603631" cy="1470025"/>
          </a:xfrm>
        </p:spPr>
        <p:txBody>
          <a:bodyPr>
            <a:noAutofit/>
          </a:bodyPr>
          <a:lstStyle/>
          <a:p>
            <a:r>
              <a:rPr lang="en-US" sz="2200" b="1" dirty="0" err="1">
                <a:cs typeface="Arial" panose="020B0604020202020204" pitchFamily="34" charset="0"/>
              </a:rPr>
              <a:t>Sunkiojo</a:t>
            </a:r>
            <a:r>
              <a:rPr lang="en-US" sz="2200" b="1" dirty="0">
                <a:cs typeface="Arial" panose="020B0604020202020204" pitchFamily="34" charset="0"/>
              </a:rPr>
              <a:t>, 120 mm </a:t>
            </a:r>
            <a:r>
              <a:rPr lang="en-US" sz="2200" b="1" dirty="0" err="1">
                <a:cs typeface="Arial" panose="020B0604020202020204" pitchFamily="34" charset="0"/>
              </a:rPr>
              <a:t>minosvaidžio</a:t>
            </a:r>
            <a:r>
              <a:rPr lang="en-US" sz="2200" b="1" dirty="0">
                <a:cs typeface="Arial" panose="020B0604020202020204" pitchFamily="34" charset="0"/>
              </a:rPr>
              <a:t> </a:t>
            </a:r>
            <a:r>
              <a:rPr lang="en-US" sz="2200" b="1" dirty="0" err="1">
                <a:cs typeface="Arial" panose="020B0604020202020204" pitchFamily="34" charset="0"/>
              </a:rPr>
              <a:t>minos</a:t>
            </a:r>
            <a:r>
              <a:rPr lang="en-US" sz="2200" b="1" dirty="0">
                <a:cs typeface="Arial" panose="020B0604020202020204" pitchFamily="34" charset="0"/>
              </a:rPr>
              <a:t> </a:t>
            </a:r>
            <a:r>
              <a:rPr lang="en-US" sz="2200" b="1" dirty="0" err="1">
                <a:cs typeface="Arial" panose="020B0604020202020204" pitchFamily="34" charset="0"/>
              </a:rPr>
              <a:t>greičio</a:t>
            </a:r>
            <a:r>
              <a:rPr lang="en-US" sz="2200" b="1" dirty="0">
                <a:cs typeface="Arial" panose="020B0604020202020204" pitchFamily="34" charset="0"/>
              </a:rPr>
              <a:t> </a:t>
            </a:r>
            <a:r>
              <a:rPr lang="en-US" sz="2200" b="1" dirty="0" err="1">
                <a:cs typeface="Arial" panose="020B0604020202020204" pitchFamily="34" charset="0"/>
              </a:rPr>
              <a:t>matuokli</a:t>
            </a:r>
            <a:r>
              <a:rPr lang="lt-LT" sz="2200" b="1" dirty="0">
                <a:cs typeface="Arial" panose="020B0604020202020204" pitchFamily="34" charset="0"/>
              </a:rPr>
              <a:t>o sukūrimas</a:t>
            </a:r>
            <a:endParaRPr lang="en-US" sz="2200" b="1" dirty="0">
              <a:cs typeface="Arial" panose="020B0604020202020204" pitchFamily="34" charset="0"/>
            </a:endParaRPr>
          </a:p>
        </p:txBody>
      </p:sp>
      <p:sp>
        <p:nvSpPr>
          <p:cNvPr id="4" name="AutoShape 2" descr="Centre for Stabilis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latin typeface="+mj-lt"/>
              <a:cs typeface="Arial" panose="020B0604020202020204" pitchFamily="34" charset="0"/>
            </a:endParaRPr>
          </a:p>
        </p:txBody>
      </p:sp>
      <p:sp>
        <p:nvSpPr>
          <p:cNvPr id="8" name="Rectangle 2"/>
          <p:cNvSpPr/>
          <p:nvPr/>
        </p:nvSpPr>
        <p:spPr>
          <a:xfrm>
            <a:off x="177552" y="5874603"/>
            <a:ext cx="5004048" cy="830997"/>
          </a:xfrm>
          <a:prstGeom prst="rect">
            <a:avLst/>
          </a:prstGeom>
        </p:spPr>
        <p:txBody>
          <a:bodyPr wrap="square">
            <a:spAutoFit/>
          </a:bodyPr>
          <a:lstStyle/>
          <a:p>
            <a:r>
              <a:rPr lang="lt-LT" sz="1600" dirty="0">
                <a:latin typeface="+mj-lt"/>
              </a:rPr>
              <a:t>Mjr. Donatas PALAVENIS </a:t>
            </a:r>
            <a:endParaRPr lang="en-US" sz="1600" dirty="0">
              <a:latin typeface="+mj-lt"/>
            </a:endParaRPr>
          </a:p>
          <a:p>
            <a:r>
              <a:rPr lang="lt-LT" sz="1600" dirty="0">
                <a:latin typeface="+mj-lt"/>
              </a:rPr>
              <a:t>KI Karo teorijos skyriaus vyriausiasis specialistas </a:t>
            </a:r>
          </a:p>
          <a:p>
            <a:r>
              <a:rPr lang="lt-LT" sz="1600" dirty="0">
                <a:latin typeface="+mj-lt"/>
              </a:rPr>
              <a:t>KATT: 24 897, +370 706 84897 </a:t>
            </a:r>
            <a:r>
              <a:rPr lang="lt-LT" sz="1600" u="sng" dirty="0" err="1">
                <a:latin typeface="+mj-lt"/>
                <a:hlinkClick r:id="rId3"/>
              </a:rPr>
              <a:t>donatas.palavenis@mil.lt</a:t>
            </a:r>
            <a:r>
              <a:rPr lang="lt-LT" sz="1600" dirty="0">
                <a:latin typeface="+mj-lt"/>
              </a:rPr>
              <a:t> </a:t>
            </a:r>
            <a:endParaRPr lang="en-US" sz="1600" dirty="0">
              <a:latin typeface="+mj-lt"/>
            </a:endParaRPr>
          </a:p>
        </p:txBody>
      </p:sp>
      <p:pic>
        <p:nvPicPr>
          <p:cNvPr id="9" name="Picture 7" descr="D:\Maketavimas\LKM\Skaidriu pavyzdziai\MDV pataisytas zenklas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10"/>
          <a:stretch/>
        </p:blipFill>
        <p:spPr bwMode="auto">
          <a:xfrm>
            <a:off x="3766478" y="974341"/>
            <a:ext cx="1620180" cy="1845059"/>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0" y="38237"/>
            <a:ext cx="9144000" cy="884101"/>
          </a:xfrm>
          <a:prstGeom prst="rect">
            <a:avLst/>
          </a:prstGeom>
        </p:spPr>
        <p:txBody>
          <a:bodyPr vert="horz" lIns="91440" tIns="45720" rIns="91440" bIns="45720" rtlCol="0" anchor="ctr">
            <a:noAutofit/>
          </a:bodyPr>
          <a:lstStyle>
            <a:lvl1pPr algn="ctr">
              <a:spcBef>
                <a:spcPct val="0"/>
              </a:spcBef>
              <a:buNone/>
              <a:defRPr sz="2000">
                <a:latin typeface="Arial" panose="020B0604020202020204" pitchFamily="34" charset="0"/>
                <a:ea typeface="+mj-ea"/>
                <a:cs typeface="Arial" panose="020B0604020202020204" pitchFamily="34" charset="0"/>
              </a:defRPr>
            </a:lvl1pPr>
          </a:lstStyle>
          <a:p>
            <a:r>
              <a:rPr lang="en-US" sz="2200" b="1" dirty="0">
                <a:latin typeface="+mj-lt"/>
              </a:rPr>
              <a:t>LIETUVOS KARIUOMENĖS MOKYMO IR DOKTRINŲ VALDYBOS VADOVYBĖS KARYBOS INSTITUTAS</a:t>
            </a:r>
          </a:p>
        </p:txBody>
      </p:sp>
      <p:sp>
        <p:nvSpPr>
          <p:cNvPr id="3" name="Slide Number Placeholder 2"/>
          <p:cNvSpPr>
            <a:spLocks noGrp="1"/>
          </p:cNvSpPr>
          <p:nvPr>
            <p:ph type="sldNum" sz="quarter" idx="12"/>
          </p:nvPr>
        </p:nvSpPr>
        <p:spPr/>
        <p:txBody>
          <a:bodyPr/>
          <a:lstStyle/>
          <a:p>
            <a:fld id="{ACF54DE7-02C2-4476-816B-EBF9F29EC039}" type="slidenum">
              <a:rPr lang="en-US" smtClean="0"/>
              <a:t>1</a:t>
            </a:fld>
            <a:endParaRPr lang="en-US"/>
          </a:p>
        </p:txBody>
      </p:sp>
    </p:spTree>
    <p:extLst>
      <p:ext uri="{BB962C8B-B14F-4D97-AF65-F5344CB8AC3E}">
        <p14:creationId xmlns:p14="http://schemas.microsoft.com/office/powerpoint/2010/main" val="3976301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57200" y="990600"/>
            <a:ext cx="8229600" cy="3200400"/>
          </a:xfrm>
        </p:spPr>
        <p:txBody>
          <a:bodyPr>
            <a:noAutofit/>
          </a:bodyPr>
          <a:lstStyle/>
          <a:p>
            <a:r>
              <a:rPr lang="lt-LT" sz="2200" dirty="0"/>
              <a:t>Sunkieji 120 mm minosvaidžiai (toliau – SM) turi didelę reikšmę kariuomenės padalinių veiksmams.</a:t>
            </a:r>
          </a:p>
          <a:p>
            <a:r>
              <a:rPr lang="lt-LT" sz="2200" dirty="0"/>
              <a:t>SM minos maksimalaus greičio matavimas vamzdžio žiotyse gali ženkliai padidinti SM efektyvumą t. y. šūvio tikslumą ir sumažinti reikiamos amunicijos kiekį tikslui pasiekti.</a:t>
            </a:r>
          </a:p>
          <a:p>
            <a:r>
              <a:rPr lang="lt-LT" sz="2200" dirty="0"/>
              <a:t>Didelis kiekis rinkoje „seniai pagamintų“ 120 mm. platformų. Poreikis modernizuoti skaičiavimų sistemas, kad pagerinti taiklumą.</a:t>
            </a:r>
          </a:p>
          <a:p>
            <a:r>
              <a:rPr lang="lt-LT" sz="2200" dirty="0"/>
              <a:t>Didelis </a:t>
            </a:r>
            <a:r>
              <a:rPr lang="lt-LT" sz="2200" dirty="0" err="1"/>
              <a:t>komercializavimo</a:t>
            </a:r>
            <a:r>
              <a:rPr lang="lt-LT" sz="2200" dirty="0"/>
              <a:t> potencialas.  </a:t>
            </a:r>
          </a:p>
        </p:txBody>
      </p:sp>
      <p:cxnSp>
        <p:nvCxnSpPr>
          <p:cNvPr id="9" name="Straight Connector 10"/>
          <p:cNvCxnSpPr/>
          <p:nvPr/>
        </p:nvCxnSpPr>
        <p:spPr>
          <a:xfrm>
            <a:off x="2195736" y="837233"/>
            <a:ext cx="4757514" cy="967"/>
          </a:xfrm>
          <a:prstGeom prst="line">
            <a:avLst/>
          </a:prstGeom>
          <a:ln>
            <a:gradFill>
              <a:gsLst>
                <a:gs pos="14000">
                  <a:schemeClr val="accent1">
                    <a:lumMod val="5000"/>
                    <a:lumOff val="95000"/>
                  </a:schemeClr>
                </a:gs>
                <a:gs pos="100000">
                  <a:srgbClr val="C00000"/>
                </a:gs>
              </a:gsLst>
              <a:lin ang="5400000" scaled="1"/>
            </a:gradFill>
          </a:ln>
        </p:spPr>
        <p:style>
          <a:lnRef idx="1">
            <a:schemeClr val="accent2"/>
          </a:lnRef>
          <a:fillRef idx="0">
            <a:schemeClr val="accent2"/>
          </a:fillRef>
          <a:effectRef idx="0">
            <a:schemeClr val="accent2"/>
          </a:effectRef>
          <a:fontRef idx="minor">
            <a:schemeClr val="tx1"/>
          </a:fontRef>
        </p:style>
      </p:cxnSp>
      <p:sp>
        <p:nvSpPr>
          <p:cNvPr id="11" name="Rectangle 8"/>
          <p:cNvSpPr/>
          <p:nvPr/>
        </p:nvSpPr>
        <p:spPr>
          <a:xfrm rot="10800000">
            <a:off x="775034" y="235875"/>
            <a:ext cx="2428814" cy="597988"/>
          </a:xfrm>
          <a:prstGeom prst="rect">
            <a:avLst/>
          </a:prstGeom>
          <a:gradFill flip="none" rotWithShape="1">
            <a:gsLst>
              <a:gs pos="54000">
                <a:schemeClr val="accent2">
                  <a:alpha val="75000"/>
                  <a:lumMod val="2000"/>
                  <a:lumOff val="98000"/>
                </a:schemeClr>
              </a:gs>
              <a:gs pos="100000">
                <a:schemeClr val="accent2">
                  <a:lumMod val="45000"/>
                  <a:lumOff val="55000"/>
                </a:schemeClr>
              </a:gs>
              <a:gs pos="100000">
                <a:schemeClr val="accent2">
                  <a:lumMod val="30000"/>
                  <a:lumOff val="7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2000">
              <a:solidFill>
                <a:prstClr val="white"/>
              </a:solidFill>
              <a:latin typeface="+mj-lt"/>
            </a:endParaRPr>
          </a:p>
        </p:txBody>
      </p:sp>
      <p:pic>
        <p:nvPicPr>
          <p:cNvPr id="13" name="Picture 2" descr="http://kariuomene.kam.lt/public/uploads/pictures/rs140x160_19304_mpv_zenklas1.jpg.jpe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0714" y1="44375" x2="50714" y2="44375"/>
                        <a14:foregroundMark x1="41429" y1="37500" x2="41429" y2="37500"/>
                        <a14:foregroundMark x1="30714" y1="30000" x2="30714" y2="30000"/>
                        <a14:foregroundMark x1="71429" y1="34375" x2="71429" y2="34375"/>
                        <a14:foregroundMark x1="79286" y1="27500" x2="79286" y2="27500"/>
                        <a14:foregroundMark x1="79286" y1="25000" x2="79286" y2="25000"/>
                        <a14:foregroundMark x1="34286" y1="54375" x2="34286" y2="54375"/>
                        <a14:foregroundMark x1="60000" y1="54375" x2="60000" y2="54375"/>
                        <a14:foregroundMark x1="65714" y1="45625" x2="65714" y2="45625"/>
                        <a14:foregroundMark x1="58571" y1="41250" x2="58571" y2="41250"/>
                        <a14:foregroundMark x1="49286" y1="37500" x2="49286" y2="37500"/>
                        <a14:foregroundMark x1="41429" y1="33125" x2="41429" y2="33125"/>
                        <a14:foregroundMark x1="70000" y1="29375" x2="70000" y2="29375"/>
                        <a14:foregroundMark x1="40000" y1="28125" x2="40000" y2="28125"/>
                        <a14:foregroundMark x1="35714" y1="27500" x2="35714" y2="27500"/>
                        <a14:foregroundMark x1="29286" y1="23750" x2="29286" y2="23750"/>
                        <a14:foregroundMark x1="22857" y1="22500" x2="22857" y2="22500"/>
                        <a14:foregroundMark x1="17857" y1="21250" x2="17857" y2="21250"/>
                        <a14:foregroundMark x1="20714" y1="26250" x2="20714" y2="26250"/>
                        <a14:foregroundMark x1="26429" y1="30000" x2="26429" y2="30000"/>
                        <a14:foregroundMark x1="36429" y1="37500" x2="36429" y2="37500"/>
                        <a14:foregroundMark x1="43571" y1="41875" x2="43571" y2="41875"/>
                        <a14:backgroundMark x1="13571" y1="85625" x2="13571" y2="85625"/>
                        <a14:backgroundMark x1="7143" y1="74375" x2="7143" y2="74375"/>
                        <a14:backgroundMark x1="70000" y1="95000" x2="70000" y2="95000"/>
                        <a14:backgroundMark x1="88571" y1="93125" x2="88571" y2="93125"/>
                        <a14:backgroundMark x1="92143" y1="83125" x2="92143" y2="83125"/>
                        <a14:backgroundMark x1="95714" y1="71250" x2="95714" y2="71250"/>
                      </a14:backgroundRemoval>
                    </a14:imgEffect>
                  </a14:imgLayer>
                </a14:imgProps>
              </a:ext>
              <a:ext uri="{28A0092B-C50C-407E-A947-70E740481C1C}">
                <a14:useLocalDpi xmlns:a14="http://schemas.microsoft.com/office/drawing/2010/main" val="0"/>
              </a:ext>
            </a:extLst>
          </a:blip>
          <a:srcRect/>
          <a:stretch>
            <a:fillRect/>
          </a:stretch>
        </p:blipFill>
        <p:spPr bwMode="auto">
          <a:xfrm>
            <a:off x="422299" y="235876"/>
            <a:ext cx="537641" cy="614447"/>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Placeholder 1"/>
          <p:cNvSpPr txBox="1">
            <a:spLocks/>
          </p:cNvSpPr>
          <p:nvPr/>
        </p:nvSpPr>
        <p:spPr>
          <a:xfrm>
            <a:off x="1016000" y="286082"/>
            <a:ext cx="5376785" cy="5271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t-LT" sz="3200" b="1" dirty="0">
                <a:cs typeface="Arial" panose="020B0604020202020204" pitchFamily="34" charset="0"/>
              </a:rPr>
              <a:t>Kam to reikia?</a:t>
            </a:r>
            <a:endParaRPr lang="en-US" sz="3200" b="1" dirty="0">
              <a:cs typeface="Arial" panose="020B0604020202020204" pitchFamily="34" charset="0"/>
            </a:endParaRPr>
          </a:p>
        </p:txBody>
      </p:sp>
      <p:sp>
        <p:nvSpPr>
          <p:cNvPr id="12" name="Slide Number Placeholder 11"/>
          <p:cNvSpPr>
            <a:spLocks noGrp="1"/>
          </p:cNvSpPr>
          <p:nvPr>
            <p:ph type="sldNum" sz="quarter" idx="12"/>
          </p:nvPr>
        </p:nvSpPr>
        <p:spPr/>
        <p:txBody>
          <a:bodyPr/>
          <a:lstStyle/>
          <a:p>
            <a:fld id="{ACF54DE7-02C2-4476-816B-EBF9F29EC039}" type="slidenum">
              <a:rPr lang="en-US" smtClean="0"/>
              <a:t>2</a:t>
            </a:fld>
            <a:endParaRPr lang="en-US"/>
          </a:p>
        </p:txBody>
      </p:sp>
    </p:spTree>
    <p:extLst>
      <p:ext uri="{BB962C8B-B14F-4D97-AF65-F5344CB8AC3E}">
        <p14:creationId xmlns:p14="http://schemas.microsoft.com/office/powerpoint/2010/main" val="1904372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57200" y="990600"/>
            <a:ext cx="8229600" cy="3200400"/>
          </a:xfrm>
        </p:spPr>
        <p:txBody>
          <a:bodyPr>
            <a:noAutofit/>
          </a:bodyPr>
          <a:lstStyle/>
          <a:p>
            <a:r>
              <a:rPr lang="lt-LT" sz="2200" dirty="0"/>
              <a:t>Sunkiojo (120 mm kalibro) minosvaidžio minos greičio matuoklio, kurio paskirtis būtų operatyviai (kiekvieno šūvio metu) išmatuoti maksimalų minos greitį vamzdžio žiotyse (angl. </a:t>
            </a:r>
            <a:r>
              <a:rPr lang="lt-LT" sz="2200" i="1" dirty="0" err="1"/>
              <a:t>muzzle</a:t>
            </a:r>
            <a:r>
              <a:rPr lang="lt-LT" sz="2200" i="1" dirty="0"/>
              <a:t> </a:t>
            </a:r>
            <a:r>
              <a:rPr lang="lt-LT" sz="2200" i="1" dirty="0" err="1"/>
              <a:t>velocity</a:t>
            </a:r>
            <a:r>
              <a:rPr lang="lt-LT" sz="2200" dirty="0"/>
              <a:t>), sukūrimas.</a:t>
            </a:r>
          </a:p>
        </p:txBody>
      </p:sp>
      <p:cxnSp>
        <p:nvCxnSpPr>
          <p:cNvPr id="9" name="Straight Connector 10"/>
          <p:cNvCxnSpPr/>
          <p:nvPr/>
        </p:nvCxnSpPr>
        <p:spPr>
          <a:xfrm>
            <a:off x="2195736" y="837233"/>
            <a:ext cx="4757514" cy="967"/>
          </a:xfrm>
          <a:prstGeom prst="line">
            <a:avLst/>
          </a:prstGeom>
          <a:ln>
            <a:gradFill>
              <a:gsLst>
                <a:gs pos="14000">
                  <a:schemeClr val="accent1">
                    <a:lumMod val="5000"/>
                    <a:lumOff val="95000"/>
                  </a:schemeClr>
                </a:gs>
                <a:gs pos="100000">
                  <a:srgbClr val="C00000"/>
                </a:gs>
              </a:gsLst>
              <a:lin ang="5400000" scaled="1"/>
            </a:gradFill>
          </a:ln>
        </p:spPr>
        <p:style>
          <a:lnRef idx="1">
            <a:schemeClr val="accent2"/>
          </a:lnRef>
          <a:fillRef idx="0">
            <a:schemeClr val="accent2"/>
          </a:fillRef>
          <a:effectRef idx="0">
            <a:schemeClr val="accent2"/>
          </a:effectRef>
          <a:fontRef idx="minor">
            <a:schemeClr val="tx1"/>
          </a:fontRef>
        </p:style>
      </p:cxnSp>
      <p:sp>
        <p:nvSpPr>
          <p:cNvPr id="11" name="Rectangle 8"/>
          <p:cNvSpPr/>
          <p:nvPr/>
        </p:nvSpPr>
        <p:spPr>
          <a:xfrm rot="10800000">
            <a:off x="775034" y="235875"/>
            <a:ext cx="2428814" cy="597988"/>
          </a:xfrm>
          <a:prstGeom prst="rect">
            <a:avLst/>
          </a:prstGeom>
          <a:gradFill flip="none" rotWithShape="1">
            <a:gsLst>
              <a:gs pos="54000">
                <a:schemeClr val="accent2">
                  <a:alpha val="75000"/>
                  <a:lumMod val="2000"/>
                  <a:lumOff val="98000"/>
                </a:schemeClr>
              </a:gs>
              <a:gs pos="100000">
                <a:schemeClr val="accent2">
                  <a:lumMod val="45000"/>
                  <a:lumOff val="55000"/>
                </a:schemeClr>
              </a:gs>
              <a:gs pos="100000">
                <a:schemeClr val="accent2">
                  <a:lumMod val="30000"/>
                  <a:lumOff val="7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2000">
              <a:solidFill>
                <a:prstClr val="white"/>
              </a:solidFill>
              <a:latin typeface="+mj-lt"/>
            </a:endParaRPr>
          </a:p>
        </p:txBody>
      </p:sp>
      <p:pic>
        <p:nvPicPr>
          <p:cNvPr id="13" name="Picture 2" descr="http://kariuomene.kam.lt/public/uploads/pictures/rs140x160_19304_mpv_zenklas1.jpg.jpe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0714" y1="44375" x2="50714" y2="44375"/>
                        <a14:foregroundMark x1="41429" y1="37500" x2="41429" y2="37500"/>
                        <a14:foregroundMark x1="30714" y1="30000" x2="30714" y2="30000"/>
                        <a14:foregroundMark x1="71429" y1="34375" x2="71429" y2="34375"/>
                        <a14:foregroundMark x1="79286" y1="27500" x2="79286" y2="27500"/>
                        <a14:foregroundMark x1="79286" y1="25000" x2="79286" y2="25000"/>
                        <a14:foregroundMark x1="34286" y1="54375" x2="34286" y2="54375"/>
                        <a14:foregroundMark x1="60000" y1="54375" x2="60000" y2="54375"/>
                        <a14:foregroundMark x1="65714" y1="45625" x2="65714" y2="45625"/>
                        <a14:foregroundMark x1="58571" y1="41250" x2="58571" y2="41250"/>
                        <a14:foregroundMark x1="49286" y1="37500" x2="49286" y2="37500"/>
                        <a14:foregroundMark x1="41429" y1="33125" x2="41429" y2="33125"/>
                        <a14:foregroundMark x1="70000" y1="29375" x2="70000" y2="29375"/>
                        <a14:foregroundMark x1="40000" y1="28125" x2="40000" y2="28125"/>
                        <a14:foregroundMark x1="35714" y1="27500" x2="35714" y2="27500"/>
                        <a14:foregroundMark x1="29286" y1="23750" x2="29286" y2="23750"/>
                        <a14:foregroundMark x1="22857" y1="22500" x2="22857" y2="22500"/>
                        <a14:foregroundMark x1="17857" y1="21250" x2="17857" y2="21250"/>
                        <a14:foregroundMark x1="20714" y1="26250" x2="20714" y2="26250"/>
                        <a14:foregroundMark x1="26429" y1="30000" x2="26429" y2="30000"/>
                        <a14:foregroundMark x1="36429" y1="37500" x2="36429" y2="37500"/>
                        <a14:foregroundMark x1="43571" y1="41875" x2="43571" y2="41875"/>
                        <a14:backgroundMark x1="13571" y1="85625" x2="13571" y2="85625"/>
                        <a14:backgroundMark x1="7143" y1="74375" x2="7143" y2="74375"/>
                        <a14:backgroundMark x1="70000" y1="95000" x2="70000" y2="95000"/>
                        <a14:backgroundMark x1="88571" y1="93125" x2="88571" y2="93125"/>
                        <a14:backgroundMark x1="92143" y1="83125" x2="92143" y2="83125"/>
                        <a14:backgroundMark x1="95714" y1="71250" x2="95714" y2="71250"/>
                      </a14:backgroundRemoval>
                    </a14:imgEffect>
                  </a14:imgLayer>
                </a14:imgProps>
              </a:ext>
              <a:ext uri="{28A0092B-C50C-407E-A947-70E740481C1C}">
                <a14:useLocalDpi xmlns:a14="http://schemas.microsoft.com/office/drawing/2010/main" val="0"/>
              </a:ext>
            </a:extLst>
          </a:blip>
          <a:srcRect/>
          <a:stretch>
            <a:fillRect/>
          </a:stretch>
        </p:blipFill>
        <p:spPr bwMode="auto">
          <a:xfrm>
            <a:off x="422299" y="235876"/>
            <a:ext cx="537641" cy="614447"/>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Placeholder 1"/>
          <p:cNvSpPr txBox="1">
            <a:spLocks/>
          </p:cNvSpPr>
          <p:nvPr/>
        </p:nvSpPr>
        <p:spPr>
          <a:xfrm>
            <a:off x="1016000" y="286082"/>
            <a:ext cx="5376785" cy="5271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t-LT" sz="3200" b="1" dirty="0">
                <a:cs typeface="Arial" panose="020B0604020202020204" pitchFamily="34" charset="0"/>
              </a:rPr>
              <a:t>Tikslas</a:t>
            </a:r>
            <a:endParaRPr lang="en-US" sz="3200" b="1" dirty="0">
              <a:cs typeface="Arial" panose="020B0604020202020204" pitchFamily="34" charset="0"/>
            </a:endParaRPr>
          </a:p>
        </p:txBody>
      </p:sp>
      <p:sp>
        <p:nvSpPr>
          <p:cNvPr id="12" name="Slide Number Placeholder 11"/>
          <p:cNvSpPr>
            <a:spLocks noGrp="1"/>
          </p:cNvSpPr>
          <p:nvPr>
            <p:ph type="sldNum" sz="quarter" idx="12"/>
          </p:nvPr>
        </p:nvSpPr>
        <p:spPr/>
        <p:txBody>
          <a:bodyPr/>
          <a:lstStyle/>
          <a:p>
            <a:fld id="{ACF54DE7-02C2-4476-816B-EBF9F29EC039}" type="slidenum">
              <a:rPr lang="en-US" smtClean="0"/>
              <a:t>3</a:t>
            </a:fld>
            <a:endParaRPr lang="en-US"/>
          </a:p>
        </p:txBody>
      </p:sp>
      <p:pic>
        <p:nvPicPr>
          <p:cNvPr id="2" name="Picture 1"/>
          <p:cNvPicPr>
            <a:picLocks noChangeAspect="1"/>
          </p:cNvPicPr>
          <p:nvPr/>
        </p:nvPicPr>
        <p:blipFill>
          <a:blip r:embed="rId5"/>
          <a:stretch>
            <a:fillRect/>
          </a:stretch>
        </p:blipFill>
        <p:spPr>
          <a:xfrm>
            <a:off x="869722" y="3644900"/>
            <a:ext cx="7404556" cy="2514600"/>
          </a:xfrm>
          <a:prstGeom prst="rect">
            <a:avLst/>
          </a:prstGeom>
        </p:spPr>
      </p:pic>
      <p:sp>
        <p:nvSpPr>
          <p:cNvPr id="4" name="TextBox 3"/>
          <p:cNvSpPr txBox="1"/>
          <p:nvPr/>
        </p:nvSpPr>
        <p:spPr>
          <a:xfrm>
            <a:off x="815646" y="6159500"/>
            <a:ext cx="2760179" cy="307777"/>
          </a:xfrm>
          <a:prstGeom prst="rect">
            <a:avLst/>
          </a:prstGeom>
          <a:noFill/>
        </p:spPr>
        <p:txBody>
          <a:bodyPr wrap="none" rtlCol="0">
            <a:spAutoFit/>
          </a:bodyPr>
          <a:lstStyle/>
          <a:p>
            <a:r>
              <a:rPr lang="lt-LT" sz="1400" dirty="0"/>
              <a:t>Šaltinis: </a:t>
            </a:r>
            <a:r>
              <a:rPr lang="lt-LT" sz="1400" dirty="0">
                <a:hlinkClick r:id="rId6"/>
              </a:rPr>
              <a:t>https://weibelradars.com/</a:t>
            </a:r>
            <a:r>
              <a:rPr lang="lt-LT" sz="1400" dirty="0"/>
              <a:t> </a:t>
            </a:r>
            <a:endParaRPr lang="en-US" sz="1400" dirty="0"/>
          </a:p>
        </p:txBody>
      </p:sp>
    </p:spTree>
    <p:extLst>
      <p:ext uri="{BB962C8B-B14F-4D97-AF65-F5344CB8AC3E}">
        <p14:creationId xmlns:p14="http://schemas.microsoft.com/office/powerpoint/2010/main" val="2947186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57200" y="990600"/>
            <a:ext cx="8305800" cy="3200400"/>
          </a:xfrm>
        </p:spPr>
        <p:txBody>
          <a:bodyPr vert="horz" lIns="91440" tIns="45720" rIns="91440" bIns="45720" rtlCol="0">
            <a:noAutofit/>
          </a:bodyPr>
          <a:lstStyle/>
          <a:p>
            <a:r>
              <a:rPr lang="lt-LT" sz="2200" dirty="0"/>
              <a:t>Matuoklis turi būti nešiojamas (1 žmogaus);</a:t>
            </a:r>
            <a:endParaRPr lang="en-US" sz="2200" dirty="0"/>
          </a:p>
          <a:p>
            <a:r>
              <a:rPr lang="lt-LT" sz="2200" dirty="0"/>
              <a:t>Matuoklio (įskaitant jutiklių montavimo įtaisą, elektroninę sistemą ir valdymo pultą) komplekto svoris – iki 10 kg., o komplekto transportavimo dėžės išmatavimai nedidesni kaip 20×20×60 cm;</a:t>
            </a:r>
            <a:endParaRPr lang="en-US" sz="2200" dirty="0"/>
          </a:p>
          <a:p>
            <a:r>
              <a:rPr lang="lt-LT" sz="2200" dirty="0"/>
              <a:t>Skirtas matuoti SM minos greitį nuo 80 m/s iki 350 m/s;</a:t>
            </a:r>
            <a:endParaRPr lang="en-US" sz="2200" dirty="0"/>
          </a:p>
          <a:p>
            <a:r>
              <a:rPr lang="lt-LT" sz="2200" dirty="0"/>
              <a:t>Nepertraukiamas įrangos veikimo laikas – ne mažiau kaip 30 min.;</a:t>
            </a:r>
            <a:endParaRPr lang="en-US" sz="2200" dirty="0"/>
          </a:p>
          <a:p>
            <a:r>
              <a:rPr lang="lt-LT" sz="2200" dirty="0"/>
              <a:t>Turi perduoti matavimo rezultatą į valdymo pulto vaizduoklį;</a:t>
            </a:r>
            <a:endParaRPr lang="en-US" sz="2200" dirty="0"/>
          </a:p>
          <a:p>
            <a:r>
              <a:rPr lang="lt-LT" sz="2200" dirty="0"/>
              <a:t>Turi turėti autonominį komercinių baterijų (pvz. AA ar AAA tipo) maitinimą ir / arba būti pakraunamas per USB Type C jungtį; </a:t>
            </a:r>
            <a:endParaRPr lang="en-US" sz="2200" dirty="0"/>
          </a:p>
          <a:p>
            <a:r>
              <a:rPr lang="en-US" sz="2200" dirty="0"/>
              <a:t>M</a:t>
            </a:r>
            <a:r>
              <a:rPr lang="lt-LT" sz="2200" dirty="0" err="1"/>
              <a:t>atuoklio</a:t>
            </a:r>
            <a:r>
              <a:rPr lang="lt-LT" sz="2200"/>
              <a:t>  montavimas bei </a:t>
            </a:r>
            <a:r>
              <a:rPr lang="lt-LT" sz="2200" dirty="0"/>
              <a:t>išmontavimas turi užtrukti ne ilgiau 1 min. ir būti atliekamas vieno asmens;</a:t>
            </a:r>
            <a:endParaRPr lang="en-US" sz="2200" dirty="0"/>
          </a:p>
          <a:p>
            <a:r>
              <a:rPr lang="en-US" sz="2200" dirty="0"/>
              <a:t>M</a:t>
            </a:r>
            <a:r>
              <a:rPr lang="lt-LT" sz="2200" dirty="0" err="1"/>
              <a:t>atuoklis</a:t>
            </a:r>
            <a:r>
              <a:rPr lang="lt-LT" sz="2200" dirty="0"/>
              <a:t> neturi spinduliuoti elektromagnetinių bangų didesniu nei 1 m. atstumu, lyginant su natūraliu aplinkos fonu;</a:t>
            </a:r>
            <a:endParaRPr lang="en-US" sz="2200" dirty="0"/>
          </a:p>
          <a:p>
            <a:r>
              <a:rPr lang="en-US" sz="2200" dirty="0"/>
              <a:t>M</a:t>
            </a:r>
            <a:r>
              <a:rPr lang="lt-LT" sz="2200" dirty="0" err="1"/>
              <a:t>atuoklis</a:t>
            </a:r>
            <a:r>
              <a:rPr lang="lt-LT" sz="2200" dirty="0"/>
              <a:t> turi būti </a:t>
            </a:r>
            <a:r>
              <a:rPr lang="lt-LT" sz="2200" dirty="0" err="1"/>
              <a:t>elektromagnetiškai</a:t>
            </a:r>
            <a:r>
              <a:rPr lang="lt-LT" sz="2200" dirty="0"/>
              <a:t> suderintas su artimoje aplinkoje naudojamais elektromagnetinių bangų šaltiniais</a:t>
            </a:r>
            <a:r>
              <a:rPr lang="en-US" sz="2200" dirty="0"/>
              <a:t>.</a:t>
            </a:r>
          </a:p>
        </p:txBody>
      </p:sp>
      <p:cxnSp>
        <p:nvCxnSpPr>
          <p:cNvPr id="9" name="Straight Connector 10"/>
          <p:cNvCxnSpPr/>
          <p:nvPr/>
        </p:nvCxnSpPr>
        <p:spPr>
          <a:xfrm>
            <a:off x="2195736" y="837233"/>
            <a:ext cx="4757514" cy="967"/>
          </a:xfrm>
          <a:prstGeom prst="line">
            <a:avLst/>
          </a:prstGeom>
          <a:ln>
            <a:gradFill>
              <a:gsLst>
                <a:gs pos="14000">
                  <a:schemeClr val="accent1">
                    <a:lumMod val="5000"/>
                    <a:lumOff val="95000"/>
                  </a:schemeClr>
                </a:gs>
                <a:gs pos="100000">
                  <a:srgbClr val="C00000"/>
                </a:gs>
              </a:gsLst>
              <a:lin ang="5400000" scaled="1"/>
            </a:gradFill>
          </a:ln>
        </p:spPr>
        <p:style>
          <a:lnRef idx="1">
            <a:schemeClr val="accent2"/>
          </a:lnRef>
          <a:fillRef idx="0">
            <a:schemeClr val="accent2"/>
          </a:fillRef>
          <a:effectRef idx="0">
            <a:schemeClr val="accent2"/>
          </a:effectRef>
          <a:fontRef idx="minor">
            <a:schemeClr val="tx1"/>
          </a:fontRef>
        </p:style>
      </p:cxnSp>
      <p:sp>
        <p:nvSpPr>
          <p:cNvPr id="11" name="Rectangle 8"/>
          <p:cNvSpPr/>
          <p:nvPr/>
        </p:nvSpPr>
        <p:spPr>
          <a:xfrm rot="10800000">
            <a:off x="775034" y="235875"/>
            <a:ext cx="2428814" cy="597988"/>
          </a:xfrm>
          <a:prstGeom prst="rect">
            <a:avLst/>
          </a:prstGeom>
          <a:gradFill flip="none" rotWithShape="1">
            <a:gsLst>
              <a:gs pos="54000">
                <a:schemeClr val="accent2">
                  <a:alpha val="75000"/>
                  <a:lumMod val="2000"/>
                  <a:lumOff val="98000"/>
                </a:schemeClr>
              </a:gs>
              <a:gs pos="100000">
                <a:schemeClr val="accent2">
                  <a:lumMod val="45000"/>
                  <a:lumOff val="55000"/>
                </a:schemeClr>
              </a:gs>
              <a:gs pos="100000">
                <a:schemeClr val="accent2">
                  <a:lumMod val="30000"/>
                  <a:lumOff val="7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2000">
              <a:solidFill>
                <a:prstClr val="white"/>
              </a:solidFill>
              <a:latin typeface="+mj-lt"/>
            </a:endParaRPr>
          </a:p>
        </p:txBody>
      </p:sp>
      <p:pic>
        <p:nvPicPr>
          <p:cNvPr id="13" name="Picture 2" descr="http://kariuomene.kam.lt/public/uploads/pictures/rs140x160_19304_mpv_zenklas1.jpg.jpe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0714" y1="44375" x2="50714" y2="44375"/>
                        <a14:foregroundMark x1="41429" y1="37500" x2="41429" y2="37500"/>
                        <a14:foregroundMark x1="30714" y1="30000" x2="30714" y2="30000"/>
                        <a14:foregroundMark x1="71429" y1="34375" x2="71429" y2="34375"/>
                        <a14:foregroundMark x1="79286" y1="27500" x2="79286" y2="27500"/>
                        <a14:foregroundMark x1="79286" y1="25000" x2="79286" y2="25000"/>
                        <a14:foregroundMark x1="34286" y1="54375" x2="34286" y2="54375"/>
                        <a14:foregroundMark x1="60000" y1="54375" x2="60000" y2="54375"/>
                        <a14:foregroundMark x1="65714" y1="45625" x2="65714" y2="45625"/>
                        <a14:foregroundMark x1="58571" y1="41250" x2="58571" y2="41250"/>
                        <a14:foregroundMark x1="49286" y1="37500" x2="49286" y2="37500"/>
                        <a14:foregroundMark x1="41429" y1="33125" x2="41429" y2="33125"/>
                        <a14:foregroundMark x1="70000" y1="29375" x2="70000" y2="29375"/>
                        <a14:foregroundMark x1="40000" y1="28125" x2="40000" y2="28125"/>
                        <a14:foregroundMark x1="35714" y1="27500" x2="35714" y2="27500"/>
                        <a14:foregroundMark x1="29286" y1="23750" x2="29286" y2="23750"/>
                        <a14:foregroundMark x1="22857" y1="22500" x2="22857" y2="22500"/>
                        <a14:foregroundMark x1="17857" y1="21250" x2="17857" y2="21250"/>
                        <a14:foregroundMark x1="20714" y1="26250" x2="20714" y2="26250"/>
                        <a14:foregroundMark x1="26429" y1="30000" x2="26429" y2="30000"/>
                        <a14:foregroundMark x1="36429" y1="37500" x2="36429" y2="37500"/>
                        <a14:foregroundMark x1="43571" y1="41875" x2="43571" y2="41875"/>
                        <a14:backgroundMark x1="13571" y1="85625" x2="13571" y2="85625"/>
                        <a14:backgroundMark x1="7143" y1="74375" x2="7143" y2="74375"/>
                        <a14:backgroundMark x1="70000" y1="95000" x2="70000" y2="95000"/>
                        <a14:backgroundMark x1="88571" y1="93125" x2="88571" y2="93125"/>
                        <a14:backgroundMark x1="92143" y1="83125" x2="92143" y2="83125"/>
                        <a14:backgroundMark x1="95714" y1="71250" x2="95714" y2="71250"/>
                      </a14:backgroundRemoval>
                    </a14:imgEffect>
                  </a14:imgLayer>
                </a14:imgProps>
              </a:ext>
              <a:ext uri="{28A0092B-C50C-407E-A947-70E740481C1C}">
                <a14:useLocalDpi xmlns:a14="http://schemas.microsoft.com/office/drawing/2010/main" val="0"/>
              </a:ext>
            </a:extLst>
          </a:blip>
          <a:srcRect/>
          <a:stretch>
            <a:fillRect/>
          </a:stretch>
        </p:blipFill>
        <p:spPr bwMode="auto">
          <a:xfrm>
            <a:off x="422299" y="235876"/>
            <a:ext cx="537641" cy="614447"/>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Placeholder 1"/>
          <p:cNvSpPr txBox="1">
            <a:spLocks/>
          </p:cNvSpPr>
          <p:nvPr/>
        </p:nvSpPr>
        <p:spPr>
          <a:xfrm>
            <a:off x="1016000" y="286082"/>
            <a:ext cx="7137400" cy="5271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t-LT" sz="3200" b="1" dirty="0">
                <a:cs typeface="Arial" panose="020B0604020202020204" pitchFamily="34" charset="0"/>
              </a:rPr>
              <a:t>Pagrindiniai funkciniai reikalavimai</a:t>
            </a:r>
            <a:r>
              <a:rPr lang="en-US" sz="3200" b="1" dirty="0">
                <a:cs typeface="Arial" panose="020B0604020202020204" pitchFamily="34" charset="0"/>
              </a:rPr>
              <a:t> (1/2)</a:t>
            </a:r>
          </a:p>
        </p:txBody>
      </p:sp>
      <p:sp>
        <p:nvSpPr>
          <p:cNvPr id="12" name="Slide Number Placeholder 11"/>
          <p:cNvSpPr>
            <a:spLocks noGrp="1"/>
          </p:cNvSpPr>
          <p:nvPr>
            <p:ph type="sldNum" sz="quarter" idx="12"/>
          </p:nvPr>
        </p:nvSpPr>
        <p:spPr/>
        <p:txBody>
          <a:bodyPr/>
          <a:lstStyle/>
          <a:p>
            <a:fld id="{ACF54DE7-02C2-4476-816B-EBF9F29EC039}" type="slidenum">
              <a:rPr lang="en-US" smtClean="0"/>
              <a:t>4</a:t>
            </a:fld>
            <a:endParaRPr lang="en-US"/>
          </a:p>
        </p:txBody>
      </p:sp>
    </p:spTree>
    <p:extLst>
      <p:ext uri="{BB962C8B-B14F-4D97-AF65-F5344CB8AC3E}">
        <p14:creationId xmlns:p14="http://schemas.microsoft.com/office/powerpoint/2010/main" val="1731826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57200" y="990600"/>
            <a:ext cx="8382000" cy="3200400"/>
          </a:xfrm>
        </p:spPr>
        <p:txBody>
          <a:bodyPr vert="horz" lIns="91440" tIns="45720" rIns="91440" bIns="45720" rtlCol="0">
            <a:noAutofit/>
          </a:bodyPr>
          <a:lstStyle/>
          <a:p>
            <a:r>
              <a:rPr lang="en-US" sz="2200" dirty="0"/>
              <a:t>M</a:t>
            </a:r>
            <a:r>
              <a:rPr lang="lt-LT" sz="2200" dirty="0" err="1"/>
              <a:t>atuoklis</a:t>
            </a:r>
            <a:r>
              <a:rPr lang="lt-LT" sz="2200" dirty="0"/>
              <a:t> turi veikti SM šaudant su slopintuvu ar be jo (gali turėti atskiras modifikacijas);</a:t>
            </a:r>
            <a:endParaRPr lang="en-US" sz="2200" dirty="0"/>
          </a:p>
          <a:p>
            <a:r>
              <a:rPr lang="en-US" sz="2200" dirty="0"/>
              <a:t>M</a:t>
            </a:r>
            <a:r>
              <a:rPr lang="lt-LT" sz="2200" dirty="0" err="1"/>
              <a:t>atuoklis</a:t>
            </a:r>
            <a:r>
              <a:rPr lang="lt-LT" sz="2200" dirty="0"/>
              <a:t> gali būti uždedamas arba nuimamas, tam kad būtų patogiau transportuoti ir naudojamas ne tik kalibravimui, bet ir operatyviniam naudojimui mūšio lauke;</a:t>
            </a:r>
            <a:endParaRPr lang="en-US" sz="2200" dirty="0"/>
          </a:p>
          <a:p>
            <a:r>
              <a:rPr lang="lt-LT" sz="2200" dirty="0"/>
              <a:t>Matuoklio jutikliai turi atlaikyti parako užtaiso slėgį (angl. </a:t>
            </a:r>
            <a:r>
              <a:rPr lang="lt-LT" sz="2200" dirty="0" err="1"/>
              <a:t>stress</a:t>
            </a:r>
            <a:r>
              <a:rPr lang="lt-LT" sz="2200" dirty="0"/>
              <a:t> </a:t>
            </a:r>
            <a:r>
              <a:rPr lang="lt-LT" sz="2200" dirty="0" err="1"/>
              <a:t>of</a:t>
            </a:r>
            <a:r>
              <a:rPr lang="lt-LT" sz="2200" dirty="0"/>
              <a:t> </a:t>
            </a:r>
            <a:r>
              <a:rPr lang="lt-LT" sz="2200" dirty="0" err="1"/>
              <a:t>the</a:t>
            </a:r>
            <a:r>
              <a:rPr lang="lt-LT" sz="2200" dirty="0"/>
              <a:t> </a:t>
            </a:r>
            <a:r>
              <a:rPr lang="lt-LT" sz="2200" dirty="0" err="1"/>
              <a:t>smoke</a:t>
            </a:r>
            <a:r>
              <a:rPr lang="lt-LT" sz="2200" dirty="0"/>
              <a:t> </a:t>
            </a:r>
            <a:r>
              <a:rPr lang="lt-LT" sz="2200" dirty="0" err="1"/>
              <a:t>charge</a:t>
            </a:r>
            <a:r>
              <a:rPr lang="lt-LT" sz="2200" dirty="0"/>
              <a:t>), veikti pastovios temperatūros ruože nuo -20 </a:t>
            </a:r>
            <a:r>
              <a:rPr lang="lt-LT" sz="2200" dirty="0" err="1"/>
              <a:t>C</a:t>
            </a:r>
            <a:r>
              <a:rPr lang="lt-LT" sz="2200" baseline="30000" dirty="0" err="1"/>
              <a:t>o</a:t>
            </a:r>
            <a:r>
              <a:rPr lang="lt-LT" sz="2200" dirty="0"/>
              <a:t> iki +85 </a:t>
            </a:r>
            <a:r>
              <a:rPr lang="lt-LT" sz="2200" dirty="0" err="1"/>
              <a:t>C</a:t>
            </a:r>
            <a:r>
              <a:rPr lang="lt-LT" sz="2200" baseline="30000" dirty="0" err="1"/>
              <a:t>o</a:t>
            </a:r>
            <a:r>
              <a:rPr lang="lt-LT" sz="2200" dirty="0"/>
              <a:t>. Jutiklių elektronika ir skaitmeninės analizės bei duomenų atvaizdavimo sistema turi būti atspari vandeniui, veikti  temperatūros ruože nuo -20 </a:t>
            </a:r>
            <a:r>
              <a:rPr lang="lt-LT" sz="2200" dirty="0" err="1"/>
              <a:t>C</a:t>
            </a:r>
            <a:r>
              <a:rPr lang="lt-LT" sz="2200" baseline="30000" dirty="0" err="1"/>
              <a:t>o</a:t>
            </a:r>
            <a:r>
              <a:rPr lang="lt-LT" sz="2200" dirty="0"/>
              <a:t> iki +85 </a:t>
            </a:r>
            <a:r>
              <a:rPr lang="lt-LT" sz="2200" dirty="0" err="1"/>
              <a:t>C</a:t>
            </a:r>
            <a:r>
              <a:rPr lang="lt-LT" sz="2200" baseline="30000" dirty="0" err="1"/>
              <a:t>o</a:t>
            </a:r>
            <a:r>
              <a:rPr lang="lt-LT" sz="2200" dirty="0"/>
              <a:t> ir atlaikyti 150dB </a:t>
            </a:r>
            <a:r>
              <a:rPr lang="lt-LT" sz="2200" dirty="0" err="1"/>
              <a:t>impulsinį</a:t>
            </a:r>
            <a:r>
              <a:rPr lang="lt-LT" sz="2200" dirty="0"/>
              <a:t> garso signalą;</a:t>
            </a:r>
            <a:endParaRPr lang="en-US" sz="2200" dirty="0"/>
          </a:p>
          <a:p>
            <a:r>
              <a:rPr lang="en-US" sz="2200" dirty="0"/>
              <a:t>M</a:t>
            </a:r>
            <a:r>
              <a:rPr lang="lt-LT" sz="2200" dirty="0" err="1"/>
              <a:t>atuoklio</a:t>
            </a:r>
            <a:r>
              <a:rPr lang="lt-LT" sz="2200" dirty="0"/>
              <a:t> tvirtinimo prie vamzdžio įtaisas turėtų būti pritaikytas konkrečiam kalibrui ir vamzdžio konstrukcijai, bet galimas ir universalus variantas. Jutiklių tipas ir elektroninė duomenų apdorojimo ir atvaizdavimo sistema visiems minosvaidžių tipams turėtų būti ta pati.</a:t>
            </a:r>
          </a:p>
          <a:p>
            <a:r>
              <a:rPr lang="lt-LT" sz="2200" dirty="0"/>
              <a:t>Pareiškėjai kviečiami siūlyti papildomas ar geresnes funkcijas.</a:t>
            </a:r>
          </a:p>
        </p:txBody>
      </p:sp>
      <p:cxnSp>
        <p:nvCxnSpPr>
          <p:cNvPr id="9" name="Straight Connector 10"/>
          <p:cNvCxnSpPr/>
          <p:nvPr/>
        </p:nvCxnSpPr>
        <p:spPr>
          <a:xfrm>
            <a:off x="2195736" y="837233"/>
            <a:ext cx="4757514" cy="967"/>
          </a:xfrm>
          <a:prstGeom prst="line">
            <a:avLst/>
          </a:prstGeom>
          <a:ln>
            <a:gradFill>
              <a:gsLst>
                <a:gs pos="14000">
                  <a:schemeClr val="accent1">
                    <a:lumMod val="5000"/>
                    <a:lumOff val="95000"/>
                  </a:schemeClr>
                </a:gs>
                <a:gs pos="100000">
                  <a:srgbClr val="C00000"/>
                </a:gs>
              </a:gsLst>
              <a:lin ang="5400000" scaled="1"/>
            </a:gradFill>
          </a:ln>
        </p:spPr>
        <p:style>
          <a:lnRef idx="1">
            <a:schemeClr val="accent2"/>
          </a:lnRef>
          <a:fillRef idx="0">
            <a:schemeClr val="accent2"/>
          </a:fillRef>
          <a:effectRef idx="0">
            <a:schemeClr val="accent2"/>
          </a:effectRef>
          <a:fontRef idx="minor">
            <a:schemeClr val="tx1"/>
          </a:fontRef>
        </p:style>
      </p:cxnSp>
      <p:sp>
        <p:nvSpPr>
          <p:cNvPr id="11" name="Rectangle 8"/>
          <p:cNvSpPr/>
          <p:nvPr/>
        </p:nvSpPr>
        <p:spPr>
          <a:xfrm rot="10800000">
            <a:off x="775034" y="235875"/>
            <a:ext cx="2428814" cy="597988"/>
          </a:xfrm>
          <a:prstGeom prst="rect">
            <a:avLst/>
          </a:prstGeom>
          <a:gradFill flip="none" rotWithShape="1">
            <a:gsLst>
              <a:gs pos="54000">
                <a:schemeClr val="accent2">
                  <a:alpha val="75000"/>
                  <a:lumMod val="2000"/>
                  <a:lumOff val="98000"/>
                </a:schemeClr>
              </a:gs>
              <a:gs pos="100000">
                <a:schemeClr val="accent2">
                  <a:lumMod val="45000"/>
                  <a:lumOff val="55000"/>
                </a:schemeClr>
              </a:gs>
              <a:gs pos="100000">
                <a:schemeClr val="accent2">
                  <a:lumMod val="30000"/>
                  <a:lumOff val="7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2000">
              <a:solidFill>
                <a:prstClr val="white"/>
              </a:solidFill>
              <a:latin typeface="+mj-lt"/>
            </a:endParaRPr>
          </a:p>
        </p:txBody>
      </p:sp>
      <p:pic>
        <p:nvPicPr>
          <p:cNvPr id="13" name="Picture 2" descr="http://kariuomene.kam.lt/public/uploads/pictures/rs140x160_19304_mpv_zenklas1.jpg.jpe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0714" y1="44375" x2="50714" y2="44375"/>
                        <a14:foregroundMark x1="41429" y1="37500" x2="41429" y2="37500"/>
                        <a14:foregroundMark x1="30714" y1="30000" x2="30714" y2="30000"/>
                        <a14:foregroundMark x1="71429" y1="34375" x2="71429" y2="34375"/>
                        <a14:foregroundMark x1="79286" y1="27500" x2="79286" y2="27500"/>
                        <a14:foregroundMark x1="79286" y1="25000" x2="79286" y2="25000"/>
                        <a14:foregroundMark x1="34286" y1="54375" x2="34286" y2="54375"/>
                        <a14:foregroundMark x1="60000" y1="54375" x2="60000" y2="54375"/>
                        <a14:foregroundMark x1="65714" y1="45625" x2="65714" y2="45625"/>
                        <a14:foregroundMark x1="58571" y1="41250" x2="58571" y2="41250"/>
                        <a14:foregroundMark x1="49286" y1="37500" x2="49286" y2="37500"/>
                        <a14:foregroundMark x1="41429" y1="33125" x2="41429" y2="33125"/>
                        <a14:foregroundMark x1="70000" y1="29375" x2="70000" y2="29375"/>
                        <a14:foregroundMark x1="40000" y1="28125" x2="40000" y2="28125"/>
                        <a14:foregroundMark x1="35714" y1="27500" x2="35714" y2="27500"/>
                        <a14:foregroundMark x1="29286" y1="23750" x2="29286" y2="23750"/>
                        <a14:foregroundMark x1="22857" y1="22500" x2="22857" y2="22500"/>
                        <a14:foregroundMark x1="17857" y1="21250" x2="17857" y2="21250"/>
                        <a14:foregroundMark x1="20714" y1="26250" x2="20714" y2="26250"/>
                        <a14:foregroundMark x1="26429" y1="30000" x2="26429" y2="30000"/>
                        <a14:foregroundMark x1="36429" y1="37500" x2="36429" y2="37500"/>
                        <a14:foregroundMark x1="43571" y1="41875" x2="43571" y2="41875"/>
                        <a14:backgroundMark x1="13571" y1="85625" x2="13571" y2="85625"/>
                        <a14:backgroundMark x1="7143" y1="74375" x2="7143" y2="74375"/>
                        <a14:backgroundMark x1="70000" y1="95000" x2="70000" y2="95000"/>
                        <a14:backgroundMark x1="88571" y1="93125" x2="88571" y2="93125"/>
                        <a14:backgroundMark x1="92143" y1="83125" x2="92143" y2="83125"/>
                        <a14:backgroundMark x1="95714" y1="71250" x2="95714" y2="71250"/>
                      </a14:backgroundRemoval>
                    </a14:imgEffect>
                  </a14:imgLayer>
                </a14:imgProps>
              </a:ext>
              <a:ext uri="{28A0092B-C50C-407E-A947-70E740481C1C}">
                <a14:useLocalDpi xmlns:a14="http://schemas.microsoft.com/office/drawing/2010/main" val="0"/>
              </a:ext>
            </a:extLst>
          </a:blip>
          <a:srcRect/>
          <a:stretch>
            <a:fillRect/>
          </a:stretch>
        </p:blipFill>
        <p:spPr bwMode="auto">
          <a:xfrm>
            <a:off x="422299" y="235876"/>
            <a:ext cx="537641" cy="614447"/>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Placeholder 1"/>
          <p:cNvSpPr txBox="1">
            <a:spLocks/>
          </p:cNvSpPr>
          <p:nvPr/>
        </p:nvSpPr>
        <p:spPr>
          <a:xfrm>
            <a:off x="1016000" y="286082"/>
            <a:ext cx="7137400" cy="5271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t-LT" sz="3200" b="1" dirty="0">
                <a:cs typeface="Arial" panose="020B0604020202020204" pitchFamily="34" charset="0"/>
              </a:rPr>
              <a:t>Pagrindiniai funkciniai reikalavimai</a:t>
            </a:r>
            <a:r>
              <a:rPr lang="en-US" sz="3200" b="1" dirty="0">
                <a:cs typeface="Arial" panose="020B0604020202020204" pitchFamily="34" charset="0"/>
              </a:rPr>
              <a:t> (2/2)</a:t>
            </a:r>
          </a:p>
        </p:txBody>
      </p:sp>
      <p:sp>
        <p:nvSpPr>
          <p:cNvPr id="12" name="Slide Number Placeholder 11"/>
          <p:cNvSpPr>
            <a:spLocks noGrp="1"/>
          </p:cNvSpPr>
          <p:nvPr>
            <p:ph type="sldNum" sz="quarter" idx="12"/>
          </p:nvPr>
        </p:nvSpPr>
        <p:spPr/>
        <p:txBody>
          <a:bodyPr/>
          <a:lstStyle/>
          <a:p>
            <a:fld id="{ACF54DE7-02C2-4476-816B-EBF9F29EC039}" type="slidenum">
              <a:rPr lang="en-US" smtClean="0"/>
              <a:t>5</a:t>
            </a:fld>
            <a:endParaRPr lang="en-US"/>
          </a:p>
        </p:txBody>
      </p:sp>
    </p:spTree>
    <p:extLst>
      <p:ext uri="{BB962C8B-B14F-4D97-AF65-F5344CB8AC3E}">
        <p14:creationId xmlns:p14="http://schemas.microsoft.com/office/powerpoint/2010/main" val="2024022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57200" y="990600"/>
            <a:ext cx="8382000" cy="3200400"/>
          </a:xfrm>
        </p:spPr>
        <p:txBody>
          <a:bodyPr vert="horz" lIns="91440" tIns="45720" rIns="91440" bIns="45720" rtlCol="0">
            <a:noAutofit/>
          </a:bodyPr>
          <a:lstStyle/>
          <a:p>
            <a:r>
              <a:rPr lang="lt-LT" sz="1800" b="1" dirty="0"/>
              <a:t>I etapas:</a:t>
            </a:r>
            <a:endParaRPr lang="en-US" sz="1800" b="1" dirty="0"/>
          </a:p>
          <a:p>
            <a:pPr lvl="1"/>
            <a:r>
              <a:rPr lang="lt-LT" sz="1800" dirty="0"/>
              <a:t>Atlikti techninių galimybių studiją ir detaliai aprašyti SM minos greičio matuoklio koncepciją (parametrai, elektroninė dalis, tiekėjai, įvertinti gamybai Lietuvoje reikalingų resursų poreikį, kt.), atsižvelgiant į šios techninės užduoties 5 punkte išvardintus minimalius reikalavimus;</a:t>
            </a:r>
            <a:endParaRPr lang="en-US" sz="1800" dirty="0"/>
          </a:p>
          <a:p>
            <a:pPr lvl="1"/>
            <a:r>
              <a:rPr lang="lt-LT" sz="1800" dirty="0"/>
              <a:t>Uždavinio atlikimo trukmė – iki 3 mėn.;</a:t>
            </a:r>
            <a:endParaRPr lang="en-US" sz="1800" dirty="0"/>
          </a:p>
          <a:p>
            <a:pPr lvl="1"/>
            <a:r>
              <a:rPr lang="lt-LT" sz="1800" dirty="0"/>
              <a:t>Pasiektas MTEP etapas – 3 (koncepcijos įgyvendinamumo įrodymas / patvirtinimas).</a:t>
            </a:r>
            <a:endParaRPr lang="en-US" sz="1800" dirty="0"/>
          </a:p>
          <a:p>
            <a:r>
              <a:rPr lang="lt-LT" sz="1800" b="1" dirty="0"/>
              <a:t>II etapas:</a:t>
            </a:r>
            <a:endParaRPr lang="en-US" sz="1800" b="1" dirty="0"/>
          </a:p>
          <a:p>
            <a:pPr lvl="1"/>
            <a:r>
              <a:rPr lang="lt-LT" sz="1800" dirty="0"/>
              <a:t>Pagaminti SM minos greičio matuoklio maketą pagal I etapo rezultatus;</a:t>
            </a:r>
            <a:endParaRPr lang="en-US" sz="1800" dirty="0"/>
          </a:p>
          <a:p>
            <a:pPr lvl="1"/>
            <a:r>
              <a:rPr lang="lt-LT" sz="1800" dirty="0"/>
              <a:t>Uždavinio atlikimo trukmė – iki 6 mėn.;</a:t>
            </a:r>
            <a:endParaRPr lang="en-US" sz="1800" dirty="0"/>
          </a:p>
          <a:p>
            <a:pPr lvl="1"/>
            <a:r>
              <a:rPr lang="lt-LT" sz="1800" dirty="0"/>
              <a:t>Pasiektas MTEP etapas – 5 (maketo patikrinimas imituojant realias sąlygas).</a:t>
            </a:r>
            <a:endParaRPr lang="en-US" sz="1800" dirty="0"/>
          </a:p>
          <a:p>
            <a:r>
              <a:rPr lang="lt-LT" sz="1800" b="1" dirty="0"/>
              <a:t>III etapas:</a:t>
            </a:r>
            <a:endParaRPr lang="en-US" sz="1800" b="1" dirty="0"/>
          </a:p>
          <a:p>
            <a:pPr lvl="1"/>
            <a:r>
              <a:rPr lang="lt-LT" sz="1800" dirty="0"/>
              <a:t>Sukurti SM minos greičio matuoklio prototipą pagal II etapo rezultatus;</a:t>
            </a:r>
            <a:endParaRPr lang="en-US" sz="1800" dirty="0"/>
          </a:p>
          <a:p>
            <a:pPr lvl="1"/>
            <a:r>
              <a:rPr lang="lt-LT" sz="1800" dirty="0"/>
              <a:t>SM minos greičio matuoklio prototipo veikimą išbandyti realioje veikimo aplinkoje;</a:t>
            </a:r>
            <a:endParaRPr lang="en-US" sz="1800" dirty="0"/>
          </a:p>
          <a:p>
            <a:pPr lvl="1"/>
            <a:r>
              <a:rPr lang="lt-LT" sz="1800" dirty="0"/>
              <a:t>Uždavinio atlikimo trukmė – iki 6 mėn.;</a:t>
            </a:r>
            <a:endParaRPr lang="en-US" sz="1800" dirty="0"/>
          </a:p>
          <a:p>
            <a:pPr lvl="1"/>
            <a:r>
              <a:rPr lang="lt-LT" sz="1800" dirty="0"/>
              <a:t>Pasiektas MTEP etapas – 7 (prototipo (bandomosios versijos) demonstravimas).</a:t>
            </a:r>
            <a:endParaRPr lang="en-US" sz="1800" dirty="0"/>
          </a:p>
        </p:txBody>
      </p:sp>
      <p:cxnSp>
        <p:nvCxnSpPr>
          <p:cNvPr id="9" name="Straight Connector 10"/>
          <p:cNvCxnSpPr/>
          <p:nvPr/>
        </p:nvCxnSpPr>
        <p:spPr>
          <a:xfrm>
            <a:off x="2195736" y="837233"/>
            <a:ext cx="4757514" cy="967"/>
          </a:xfrm>
          <a:prstGeom prst="line">
            <a:avLst/>
          </a:prstGeom>
          <a:ln>
            <a:gradFill>
              <a:gsLst>
                <a:gs pos="14000">
                  <a:schemeClr val="accent1">
                    <a:lumMod val="5000"/>
                    <a:lumOff val="95000"/>
                  </a:schemeClr>
                </a:gs>
                <a:gs pos="100000">
                  <a:srgbClr val="C00000"/>
                </a:gs>
              </a:gsLst>
              <a:lin ang="5400000" scaled="1"/>
            </a:gradFill>
          </a:ln>
        </p:spPr>
        <p:style>
          <a:lnRef idx="1">
            <a:schemeClr val="accent2"/>
          </a:lnRef>
          <a:fillRef idx="0">
            <a:schemeClr val="accent2"/>
          </a:fillRef>
          <a:effectRef idx="0">
            <a:schemeClr val="accent2"/>
          </a:effectRef>
          <a:fontRef idx="minor">
            <a:schemeClr val="tx1"/>
          </a:fontRef>
        </p:style>
      </p:cxnSp>
      <p:sp>
        <p:nvSpPr>
          <p:cNvPr id="11" name="Rectangle 8"/>
          <p:cNvSpPr/>
          <p:nvPr/>
        </p:nvSpPr>
        <p:spPr>
          <a:xfrm rot="10800000">
            <a:off x="775034" y="235875"/>
            <a:ext cx="2428814" cy="597988"/>
          </a:xfrm>
          <a:prstGeom prst="rect">
            <a:avLst/>
          </a:prstGeom>
          <a:gradFill flip="none" rotWithShape="1">
            <a:gsLst>
              <a:gs pos="54000">
                <a:schemeClr val="accent2">
                  <a:alpha val="75000"/>
                  <a:lumMod val="2000"/>
                  <a:lumOff val="98000"/>
                </a:schemeClr>
              </a:gs>
              <a:gs pos="100000">
                <a:schemeClr val="accent2">
                  <a:lumMod val="45000"/>
                  <a:lumOff val="55000"/>
                </a:schemeClr>
              </a:gs>
              <a:gs pos="100000">
                <a:schemeClr val="accent2">
                  <a:lumMod val="30000"/>
                  <a:lumOff val="7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2000">
              <a:solidFill>
                <a:prstClr val="white"/>
              </a:solidFill>
              <a:latin typeface="+mj-lt"/>
            </a:endParaRPr>
          </a:p>
        </p:txBody>
      </p:sp>
      <p:pic>
        <p:nvPicPr>
          <p:cNvPr id="13" name="Picture 2" descr="http://kariuomene.kam.lt/public/uploads/pictures/rs140x160_19304_mpv_zenklas1.jpg.jpe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0714" y1="44375" x2="50714" y2="44375"/>
                        <a14:foregroundMark x1="41429" y1="37500" x2="41429" y2="37500"/>
                        <a14:foregroundMark x1="30714" y1="30000" x2="30714" y2="30000"/>
                        <a14:foregroundMark x1="71429" y1="34375" x2="71429" y2="34375"/>
                        <a14:foregroundMark x1="79286" y1="27500" x2="79286" y2="27500"/>
                        <a14:foregroundMark x1="79286" y1="25000" x2="79286" y2="25000"/>
                        <a14:foregroundMark x1="34286" y1="54375" x2="34286" y2="54375"/>
                        <a14:foregroundMark x1="60000" y1="54375" x2="60000" y2="54375"/>
                        <a14:foregroundMark x1="65714" y1="45625" x2="65714" y2="45625"/>
                        <a14:foregroundMark x1="58571" y1="41250" x2="58571" y2="41250"/>
                        <a14:foregroundMark x1="49286" y1="37500" x2="49286" y2="37500"/>
                        <a14:foregroundMark x1="41429" y1="33125" x2="41429" y2="33125"/>
                        <a14:foregroundMark x1="70000" y1="29375" x2="70000" y2="29375"/>
                        <a14:foregroundMark x1="40000" y1="28125" x2="40000" y2="28125"/>
                        <a14:foregroundMark x1="35714" y1="27500" x2="35714" y2="27500"/>
                        <a14:foregroundMark x1="29286" y1="23750" x2="29286" y2="23750"/>
                        <a14:foregroundMark x1="22857" y1="22500" x2="22857" y2="22500"/>
                        <a14:foregroundMark x1="17857" y1="21250" x2="17857" y2="21250"/>
                        <a14:foregroundMark x1="20714" y1="26250" x2="20714" y2="26250"/>
                        <a14:foregroundMark x1="26429" y1="30000" x2="26429" y2="30000"/>
                        <a14:foregroundMark x1="36429" y1="37500" x2="36429" y2="37500"/>
                        <a14:foregroundMark x1="43571" y1="41875" x2="43571" y2="41875"/>
                        <a14:backgroundMark x1="13571" y1="85625" x2="13571" y2="85625"/>
                        <a14:backgroundMark x1="7143" y1="74375" x2="7143" y2="74375"/>
                        <a14:backgroundMark x1="70000" y1="95000" x2="70000" y2="95000"/>
                        <a14:backgroundMark x1="88571" y1="93125" x2="88571" y2="93125"/>
                        <a14:backgroundMark x1="92143" y1="83125" x2="92143" y2="83125"/>
                        <a14:backgroundMark x1="95714" y1="71250" x2="95714" y2="71250"/>
                      </a14:backgroundRemoval>
                    </a14:imgEffect>
                  </a14:imgLayer>
                </a14:imgProps>
              </a:ext>
              <a:ext uri="{28A0092B-C50C-407E-A947-70E740481C1C}">
                <a14:useLocalDpi xmlns:a14="http://schemas.microsoft.com/office/drawing/2010/main" val="0"/>
              </a:ext>
            </a:extLst>
          </a:blip>
          <a:srcRect/>
          <a:stretch>
            <a:fillRect/>
          </a:stretch>
        </p:blipFill>
        <p:spPr bwMode="auto">
          <a:xfrm>
            <a:off x="422299" y="235876"/>
            <a:ext cx="537641" cy="614447"/>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Placeholder 1"/>
          <p:cNvSpPr txBox="1">
            <a:spLocks/>
          </p:cNvSpPr>
          <p:nvPr/>
        </p:nvSpPr>
        <p:spPr>
          <a:xfrm>
            <a:off x="1016000" y="286082"/>
            <a:ext cx="7137400" cy="5271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t-LT" sz="3200" b="1" dirty="0">
                <a:cs typeface="Arial" panose="020B0604020202020204" pitchFamily="34" charset="0"/>
              </a:rPr>
              <a:t>Projekto įgyvendinimo etapai</a:t>
            </a:r>
            <a:endParaRPr lang="en-US" sz="3200" b="1" dirty="0">
              <a:cs typeface="Arial" panose="020B0604020202020204" pitchFamily="34" charset="0"/>
            </a:endParaRPr>
          </a:p>
        </p:txBody>
      </p:sp>
      <p:sp>
        <p:nvSpPr>
          <p:cNvPr id="12" name="Slide Number Placeholder 11"/>
          <p:cNvSpPr>
            <a:spLocks noGrp="1"/>
          </p:cNvSpPr>
          <p:nvPr>
            <p:ph type="sldNum" sz="quarter" idx="12"/>
          </p:nvPr>
        </p:nvSpPr>
        <p:spPr/>
        <p:txBody>
          <a:bodyPr/>
          <a:lstStyle/>
          <a:p>
            <a:fld id="{ACF54DE7-02C2-4476-816B-EBF9F29EC039}" type="slidenum">
              <a:rPr lang="en-US" smtClean="0"/>
              <a:t>6</a:t>
            </a:fld>
            <a:endParaRPr lang="en-US" dirty="0"/>
          </a:p>
        </p:txBody>
      </p:sp>
    </p:spTree>
    <p:extLst>
      <p:ext uri="{BB962C8B-B14F-4D97-AF65-F5344CB8AC3E}">
        <p14:creationId xmlns:p14="http://schemas.microsoft.com/office/powerpoint/2010/main" val="208906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304800" y="2949575"/>
            <a:ext cx="8603631" cy="1470025"/>
          </a:xfrm>
        </p:spPr>
        <p:txBody>
          <a:bodyPr>
            <a:noAutofit/>
          </a:bodyPr>
          <a:lstStyle/>
          <a:p>
            <a:r>
              <a:rPr lang="lt-LT" sz="2200" dirty="0">
                <a:cs typeface="Arial" panose="020B0604020202020204" pitchFamily="34" charset="0"/>
              </a:rPr>
              <a:t>Pristatymo pabaiga</a:t>
            </a:r>
            <a:br>
              <a:rPr lang="lt-LT" sz="2200" dirty="0">
                <a:cs typeface="Arial" panose="020B0604020202020204" pitchFamily="34" charset="0"/>
              </a:rPr>
            </a:br>
            <a:br>
              <a:rPr lang="lt-LT" sz="2200" dirty="0">
                <a:cs typeface="Arial" panose="020B0604020202020204" pitchFamily="34" charset="0"/>
              </a:rPr>
            </a:br>
            <a:r>
              <a:rPr lang="lt-LT" sz="2200" b="1" dirty="0">
                <a:cs typeface="Arial" panose="020B0604020202020204" pitchFamily="34" charset="0"/>
              </a:rPr>
              <a:t>Dėkui už dėmesį</a:t>
            </a:r>
            <a:endParaRPr lang="en-US" sz="2200" b="1" dirty="0">
              <a:cs typeface="Arial" panose="020B0604020202020204" pitchFamily="34" charset="0"/>
            </a:endParaRPr>
          </a:p>
        </p:txBody>
      </p:sp>
      <p:sp>
        <p:nvSpPr>
          <p:cNvPr id="4" name="AutoShape 2" descr="Centre for Stabilis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latin typeface="+mj-lt"/>
              <a:cs typeface="Arial" panose="020B0604020202020204" pitchFamily="34" charset="0"/>
            </a:endParaRPr>
          </a:p>
        </p:txBody>
      </p:sp>
      <p:sp>
        <p:nvSpPr>
          <p:cNvPr id="8" name="Rectangle 2"/>
          <p:cNvSpPr/>
          <p:nvPr/>
        </p:nvSpPr>
        <p:spPr>
          <a:xfrm>
            <a:off x="177552" y="5874603"/>
            <a:ext cx="5004048" cy="830997"/>
          </a:xfrm>
          <a:prstGeom prst="rect">
            <a:avLst/>
          </a:prstGeom>
        </p:spPr>
        <p:txBody>
          <a:bodyPr wrap="square">
            <a:spAutoFit/>
          </a:bodyPr>
          <a:lstStyle/>
          <a:p>
            <a:r>
              <a:rPr lang="lt-LT" sz="1600" dirty="0">
                <a:latin typeface="+mj-lt"/>
              </a:rPr>
              <a:t>Mjr. Donatas PALAVENIS </a:t>
            </a:r>
            <a:endParaRPr lang="en-US" sz="1600" dirty="0">
              <a:latin typeface="+mj-lt"/>
            </a:endParaRPr>
          </a:p>
          <a:p>
            <a:r>
              <a:rPr lang="lt-LT" sz="1600" dirty="0">
                <a:latin typeface="+mj-lt"/>
              </a:rPr>
              <a:t>KI Karo teorijos skyriaus vyriausiasis specialistas </a:t>
            </a:r>
          </a:p>
          <a:p>
            <a:r>
              <a:rPr lang="lt-LT" sz="1600" dirty="0">
                <a:latin typeface="+mj-lt"/>
              </a:rPr>
              <a:t>KATT: 24 897, +370 706 84897 </a:t>
            </a:r>
            <a:r>
              <a:rPr lang="lt-LT" sz="1600" u="sng" dirty="0" err="1">
                <a:latin typeface="+mj-lt"/>
                <a:hlinkClick r:id="rId3"/>
              </a:rPr>
              <a:t>donatas.palavenis@mil.lt</a:t>
            </a:r>
            <a:r>
              <a:rPr lang="lt-LT" sz="1600" dirty="0">
                <a:latin typeface="+mj-lt"/>
              </a:rPr>
              <a:t> </a:t>
            </a:r>
            <a:endParaRPr lang="en-US" sz="1600" dirty="0">
              <a:latin typeface="+mj-lt"/>
            </a:endParaRPr>
          </a:p>
        </p:txBody>
      </p:sp>
      <p:pic>
        <p:nvPicPr>
          <p:cNvPr id="9" name="Picture 7" descr="D:\Maketavimas\LKM\Skaidriu pavyzdziai\MDV pataisytas zenklas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10"/>
          <a:stretch/>
        </p:blipFill>
        <p:spPr bwMode="auto">
          <a:xfrm>
            <a:off x="4114800" y="762000"/>
            <a:ext cx="881722" cy="100410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CF54DE7-02C2-4476-816B-EBF9F29EC039}" type="slidenum">
              <a:rPr lang="en-US" smtClean="0"/>
              <a:t>7</a:t>
            </a:fld>
            <a:endParaRPr lang="en-US"/>
          </a:p>
        </p:txBody>
      </p:sp>
    </p:spTree>
    <p:extLst>
      <p:ext uri="{BB962C8B-B14F-4D97-AF65-F5344CB8AC3E}">
        <p14:creationId xmlns:p14="http://schemas.microsoft.com/office/powerpoint/2010/main" val="2799650002"/>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1200</TotalTime>
  <Words>664</Words>
  <Application>Microsoft Office PowerPoint</Application>
  <PresentationFormat>Demonstracija ekrane (4:3)</PresentationFormat>
  <Paragraphs>61</Paragraphs>
  <Slides>7</Slides>
  <Notes>7</Notes>
  <HiddenSlides>0</HiddenSlides>
  <MMClips>0</MMClips>
  <ScaleCrop>false</ScaleCrop>
  <HeadingPairs>
    <vt:vector size="6" baseType="variant">
      <vt:variant>
        <vt:lpstr>Naudojami šriftai</vt:lpstr>
      </vt:variant>
      <vt:variant>
        <vt:i4>2</vt:i4>
      </vt:variant>
      <vt:variant>
        <vt:lpstr>Tema</vt:lpstr>
      </vt:variant>
      <vt:variant>
        <vt:i4>1</vt:i4>
      </vt:variant>
      <vt:variant>
        <vt:lpstr>Skaidrių pavadinimai</vt:lpstr>
      </vt:variant>
      <vt:variant>
        <vt:i4>7</vt:i4>
      </vt:variant>
    </vt:vector>
  </HeadingPairs>
  <TitlesOfParts>
    <vt:vector size="10" baseType="lpstr">
      <vt:lpstr>Arial</vt:lpstr>
      <vt:lpstr>Calibri</vt:lpstr>
      <vt:lpstr>Office tema</vt:lpstr>
      <vt:lpstr>Sunkiojo, 120 mm minosvaidžio minos greičio matuoklio sukūrimas</vt:lpstr>
      <vt:lpstr>„PowerPoint“ pateiktis</vt:lpstr>
      <vt:lpstr>„PowerPoint“ pateiktis</vt:lpstr>
      <vt:lpstr>„PowerPoint“ pateiktis</vt:lpstr>
      <vt:lpstr>„PowerPoint“ pateiktis</vt:lpstr>
      <vt:lpstr>„PowerPoint“ pateiktis</vt:lpstr>
      <vt:lpstr>Pristatymo pabaiga  Dėkui už dėmesį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Royal Danish Defense College Multi Domain Operation (MDO) Workshop: MDO and Professional Military Education</dc:title>
  <dc:creator>dontas.palavenis@gmail.com</dc:creator>
  <cp:lastModifiedBy>Daiva Keršienė</cp:lastModifiedBy>
  <cp:revision>129</cp:revision>
  <cp:lastPrinted>2023-02-20T10:30:23Z</cp:lastPrinted>
  <dcterms:created xsi:type="dcterms:W3CDTF">2023-02-18T16:34:04Z</dcterms:created>
  <dcterms:modified xsi:type="dcterms:W3CDTF">2024-04-10T05:44:25Z</dcterms:modified>
</cp:coreProperties>
</file>